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256" r:id="rId2"/>
    <p:sldId id="413" r:id="rId3"/>
    <p:sldId id="384" r:id="rId4"/>
    <p:sldId id="318" r:id="rId5"/>
    <p:sldId id="395" r:id="rId6"/>
    <p:sldId id="319" r:id="rId7"/>
    <p:sldId id="320" r:id="rId8"/>
    <p:sldId id="316" r:id="rId9"/>
    <p:sldId id="433" r:id="rId10"/>
    <p:sldId id="434" r:id="rId11"/>
    <p:sldId id="435" r:id="rId12"/>
    <p:sldId id="437" r:id="rId13"/>
    <p:sldId id="394" r:id="rId14"/>
    <p:sldId id="321" r:id="rId15"/>
    <p:sldId id="324" r:id="rId16"/>
    <p:sldId id="325" r:id="rId17"/>
    <p:sldId id="417" r:id="rId18"/>
    <p:sldId id="418" r:id="rId19"/>
    <p:sldId id="419" r:id="rId20"/>
    <p:sldId id="420" r:id="rId21"/>
    <p:sldId id="421" r:id="rId22"/>
    <p:sldId id="422" r:id="rId23"/>
    <p:sldId id="423" r:id="rId24"/>
    <p:sldId id="424" r:id="rId25"/>
    <p:sldId id="432" r:id="rId26"/>
    <p:sldId id="410" r:id="rId27"/>
    <p:sldId id="332" r:id="rId28"/>
    <p:sldId id="407" r:id="rId29"/>
    <p:sldId id="411" r:id="rId30"/>
    <p:sldId id="334" r:id="rId31"/>
    <p:sldId id="335" r:id="rId32"/>
    <p:sldId id="400" r:id="rId33"/>
    <p:sldId id="336" r:id="rId34"/>
    <p:sldId id="337" r:id="rId35"/>
    <p:sldId id="338" r:id="rId36"/>
    <p:sldId id="339" r:id="rId37"/>
    <p:sldId id="340" r:id="rId38"/>
    <p:sldId id="341" r:id="rId39"/>
    <p:sldId id="342" r:id="rId40"/>
    <p:sldId id="440" r:id="rId41"/>
    <p:sldId id="382" r:id="rId42"/>
    <p:sldId id="426" r:id="rId43"/>
    <p:sldId id="427" r:id="rId44"/>
    <p:sldId id="428" r:id="rId45"/>
    <p:sldId id="429" r:id="rId46"/>
    <p:sldId id="383" r:id="rId47"/>
    <p:sldId id="408" r:id="rId48"/>
    <p:sldId id="344" r:id="rId49"/>
    <p:sldId id="397" r:id="rId50"/>
    <p:sldId id="345" r:id="rId51"/>
    <p:sldId id="403" r:id="rId52"/>
    <p:sldId id="441" r:id="rId53"/>
    <p:sldId id="348" r:id="rId54"/>
    <p:sldId id="349" r:id="rId55"/>
    <p:sldId id="350" r:id="rId56"/>
    <p:sldId id="365" r:id="rId57"/>
    <p:sldId id="366" r:id="rId58"/>
    <p:sldId id="367" r:id="rId59"/>
    <p:sldId id="368" r:id="rId60"/>
    <p:sldId id="351" r:id="rId61"/>
    <p:sldId id="386" r:id="rId62"/>
    <p:sldId id="387" r:id="rId63"/>
    <p:sldId id="388" r:id="rId64"/>
    <p:sldId id="389" r:id="rId65"/>
    <p:sldId id="390" r:id="rId66"/>
    <p:sldId id="391" r:id="rId67"/>
    <p:sldId id="352" r:id="rId68"/>
    <p:sldId id="362" r:id="rId69"/>
    <p:sldId id="363" r:id="rId70"/>
    <p:sldId id="405" r:id="rId71"/>
    <p:sldId id="392" r:id="rId72"/>
    <p:sldId id="402" r:id="rId73"/>
    <p:sldId id="438" r:id="rId74"/>
    <p:sldId id="439" r:id="rId75"/>
    <p:sldId id="372" r:id="rId76"/>
    <p:sldId id="373" r:id="rId77"/>
    <p:sldId id="375" r:id="rId78"/>
    <p:sldId id="376" r:id="rId79"/>
    <p:sldId id="377" r:id="rId80"/>
    <p:sldId id="378" r:id="rId81"/>
    <p:sldId id="379" r:id="rId82"/>
    <p:sldId id="380" r:id="rId83"/>
    <p:sldId id="369" r:id="rId84"/>
    <p:sldId id="416" r:id="rId85"/>
    <p:sldId id="414" r:id="rId86"/>
    <p:sldId id="415" r:id="rId87"/>
    <p:sldId id="370" r:id="rId88"/>
    <p:sldId id="305" r:id="rId89"/>
    <p:sldId id="371" r:id="rId90"/>
    <p:sldId id="307"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AC2844C6-C480-5841-88A6-593A65751A43}">
          <p14:sldIdLst>
            <p14:sldId id="256"/>
            <p14:sldId id="413"/>
            <p14:sldId id="384"/>
          </p14:sldIdLst>
        </p14:section>
        <p14:section name="StartMeUp" id="{38A62ECD-63A5-D74A-8721-5CA5DC1F55F8}">
          <p14:sldIdLst>
            <p14:sldId id="318"/>
            <p14:sldId id="395"/>
            <p14:sldId id="319"/>
            <p14:sldId id="320"/>
          </p14:sldIdLst>
        </p14:section>
        <p14:section name="SSL" id="{D2F8FDB1-20E4-D94C-8308-75EC9158D706}">
          <p14:sldIdLst>
            <p14:sldId id="316"/>
            <p14:sldId id="433"/>
            <p14:sldId id="434"/>
            <p14:sldId id="435"/>
            <p14:sldId id="437"/>
            <p14:sldId id="394"/>
            <p14:sldId id="321"/>
            <p14:sldId id="324"/>
            <p14:sldId id="325"/>
          </p14:sldIdLst>
        </p14:section>
        <p14:section name="DigitalSig" id="{C50E0303-F1CF-BC49-8165-EFE3DF2C30A5}">
          <p14:sldIdLst>
            <p14:sldId id="417"/>
            <p14:sldId id="418"/>
            <p14:sldId id="419"/>
            <p14:sldId id="420"/>
            <p14:sldId id="421"/>
            <p14:sldId id="422"/>
            <p14:sldId id="423"/>
            <p14:sldId id="424"/>
          </p14:sldIdLst>
        </p14:section>
        <p14:section name="Benefits" id="{C8AB18F8-44C1-8A48-AC4B-217D62365705}">
          <p14:sldIdLst>
            <p14:sldId id="432"/>
            <p14:sldId id="410"/>
            <p14:sldId id="332"/>
            <p14:sldId id="407"/>
            <p14:sldId id="411"/>
            <p14:sldId id="334"/>
            <p14:sldId id="335"/>
            <p14:sldId id="400"/>
            <p14:sldId id="336"/>
            <p14:sldId id="337"/>
            <p14:sldId id="338"/>
            <p14:sldId id="339"/>
            <p14:sldId id="340"/>
            <p14:sldId id="341"/>
            <p14:sldId id="342"/>
          </p14:sldIdLst>
        </p14:section>
        <p14:section name="HTTPs progress" id="{F4A64C73-4D1E-A14B-BD87-04D64C86CF44}">
          <p14:sldIdLst>
            <p14:sldId id="440"/>
            <p14:sldId id="382"/>
            <p14:sldId id="426"/>
            <p14:sldId id="427"/>
            <p14:sldId id="428"/>
            <p14:sldId id="429"/>
            <p14:sldId id="383"/>
            <p14:sldId id="408"/>
          </p14:sldIdLst>
        </p14:section>
        <p14:section name="HSTS" id="{204E4355-CDE5-9C4E-98C6-44FA31944053}">
          <p14:sldIdLst>
            <p14:sldId id="344"/>
            <p14:sldId id="397"/>
            <p14:sldId id="345"/>
            <p14:sldId id="403"/>
            <p14:sldId id="441"/>
            <p14:sldId id="348"/>
            <p14:sldId id="349"/>
            <p14:sldId id="350"/>
          </p14:sldIdLst>
        </p14:section>
        <p14:section name="PFS" id="{463D805B-8F43-7C48-BCF5-C46501255FCA}">
          <p14:sldIdLst>
            <p14:sldId id="365"/>
            <p14:sldId id="366"/>
            <p14:sldId id="367"/>
            <p14:sldId id="368"/>
          </p14:sldIdLst>
        </p14:section>
        <p14:section name="Pinning" id="{2E28CF14-0B86-734C-A406-1225595FCC91}">
          <p14:sldIdLst>
            <p14:sldId id="351"/>
            <p14:sldId id="386"/>
            <p14:sldId id="387"/>
            <p14:sldId id="388"/>
            <p14:sldId id="389"/>
            <p14:sldId id="390"/>
            <p14:sldId id="391"/>
            <p14:sldId id="352"/>
            <p14:sldId id="362"/>
            <p14:sldId id="363"/>
            <p14:sldId id="405"/>
            <p14:sldId id="392"/>
            <p14:sldId id="402"/>
          </p14:sldIdLst>
        </p14:section>
        <p14:section name="CAA and CT" id="{89141649-2BA4-874E-A62A-3EE4C9F00A99}">
          <p14:sldIdLst>
            <p14:sldId id="438"/>
            <p14:sldId id="439"/>
          </p14:sldIdLst>
        </p14:section>
        <p14:section name="Stapling" id="{8D84A9E5-F10A-9447-B2D7-F4276A70E896}">
          <p14:sldIdLst>
            <p14:sldId id="372"/>
            <p14:sldId id="373"/>
            <p14:sldId id="375"/>
            <p14:sldId id="376"/>
            <p14:sldId id="377"/>
            <p14:sldId id="378"/>
          </p14:sldIdLst>
        </p14:section>
        <p14:section name="SHAI/RC4" id="{996CBA15-65BC-3345-BDEF-204C06BD3225}">
          <p14:sldIdLst>
            <p14:sldId id="379"/>
            <p14:sldId id="380"/>
            <p14:sldId id="369"/>
            <p14:sldId id="416"/>
            <p14:sldId id="414"/>
            <p14:sldId id="415"/>
            <p14:sldId id="370"/>
          </p14:sldIdLst>
        </p14:section>
        <p14:section name="Conclusion" id="{026DC396-4F5D-2D49-9802-46026EA08CBC}">
          <p14:sldIdLst>
            <p14:sldId id="305"/>
            <p14:sldId id="371"/>
            <p14:sldId id="3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48" autoAdjust="0"/>
    <p:restoredTop sz="91429" autoAdjust="0"/>
  </p:normalViewPr>
  <p:slideViewPr>
    <p:cSldViewPr snapToGrid="0" snapToObjects="1">
      <p:cViewPr varScale="1">
        <p:scale>
          <a:sx n="102" d="100"/>
          <a:sy n="102" d="100"/>
        </p:scale>
        <p:origin x="73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120443277923597E-2"/>
          <c:y val="2.4135802469135801E-2"/>
          <c:w val="0.91015536380597795"/>
          <c:h val="0.89808896893207502"/>
        </c:manualLayout>
      </c:layout>
      <c:lineChart>
        <c:grouping val="standard"/>
        <c:varyColors val="0"/>
        <c:ser>
          <c:idx val="0"/>
          <c:order val="0"/>
          <c:tx>
            <c:strRef>
              <c:f>Sheet1!$B$1</c:f>
              <c:strCache>
                <c:ptCount val="1"/>
                <c:pt idx="0">
                  <c:v>Number of SSL Protected Sites</c:v>
                </c:pt>
              </c:strCache>
            </c:strRef>
          </c:tx>
          <c:spPr>
            <a:ln>
              <a:solidFill>
                <a:srgbClr val="E9741C"/>
              </a:solidFill>
            </a:ln>
          </c:spPr>
          <c:marker>
            <c:symbol val="circle"/>
            <c:size val="7"/>
            <c:spPr>
              <a:solidFill>
                <a:schemeClr val="bg1">
                  <a:lumMod val="95000"/>
                </a:schemeClr>
              </a:solidFill>
              <a:ln w="19050">
                <a:solidFill>
                  <a:srgbClr val="E9741C"/>
                </a:solidFill>
              </a:ln>
            </c:spPr>
          </c:marker>
          <c:dPt>
            <c:idx val="1"/>
            <c:bubble3D val="0"/>
            <c:spPr>
              <a:ln>
                <a:solidFill>
                  <a:srgbClr val="1D9EBA"/>
                </a:solidFill>
              </a:ln>
            </c:spPr>
            <c:extLst>
              <c:ext xmlns:c16="http://schemas.microsoft.com/office/drawing/2014/chart" uri="{C3380CC4-5D6E-409C-BE32-E72D297353CC}">
                <c16:uniqueId val="{00000001-EF05-D644-9288-84FDBA5AEB99}"/>
              </c:ext>
            </c:extLst>
          </c:dPt>
          <c:dPt>
            <c:idx val="2"/>
            <c:bubble3D val="0"/>
            <c:spPr>
              <a:ln>
                <a:solidFill>
                  <a:srgbClr val="1D9EBA"/>
                </a:solidFill>
              </a:ln>
            </c:spPr>
            <c:extLst>
              <c:ext xmlns:c16="http://schemas.microsoft.com/office/drawing/2014/chart" uri="{C3380CC4-5D6E-409C-BE32-E72D297353CC}">
                <c16:uniqueId val="{00000003-EF05-D644-9288-84FDBA5AEB99}"/>
              </c:ext>
            </c:extLst>
          </c:dPt>
          <c:dPt>
            <c:idx val="3"/>
            <c:bubble3D val="0"/>
            <c:spPr>
              <a:ln>
                <a:solidFill>
                  <a:srgbClr val="1D9EBA"/>
                </a:solidFill>
              </a:ln>
            </c:spPr>
            <c:extLst>
              <c:ext xmlns:c16="http://schemas.microsoft.com/office/drawing/2014/chart" uri="{C3380CC4-5D6E-409C-BE32-E72D297353CC}">
                <c16:uniqueId val="{00000005-EF05-D644-9288-84FDBA5AEB99}"/>
              </c:ext>
            </c:extLst>
          </c:dPt>
          <c:dPt>
            <c:idx val="4"/>
            <c:bubble3D val="0"/>
            <c:spPr>
              <a:ln>
                <a:solidFill>
                  <a:srgbClr val="1D9EBA"/>
                </a:solidFill>
              </a:ln>
            </c:spPr>
            <c:extLst>
              <c:ext xmlns:c16="http://schemas.microsoft.com/office/drawing/2014/chart" uri="{C3380CC4-5D6E-409C-BE32-E72D297353CC}">
                <c16:uniqueId val="{00000007-EF05-D644-9288-84FDBA5AEB99}"/>
              </c:ext>
            </c:extLst>
          </c:dPt>
          <c:cat>
            <c:numRef>
              <c:f>Sheet1!$A$2:$A$6</c:f>
              <c:numCache>
                <c:formatCode>General</c:formatCode>
                <c:ptCount val="5"/>
                <c:pt idx="0">
                  <c:v>1998</c:v>
                </c:pt>
                <c:pt idx="1">
                  <c:v>2002</c:v>
                </c:pt>
                <c:pt idx="2">
                  <c:v>2006</c:v>
                </c:pt>
                <c:pt idx="3">
                  <c:v>2010</c:v>
                </c:pt>
                <c:pt idx="4">
                  <c:v>2014</c:v>
                </c:pt>
              </c:numCache>
            </c:numRef>
          </c:cat>
          <c:val>
            <c:numRef>
              <c:f>Sheet1!$B$2:$B$6</c:f>
              <c:numCache>
                <c:formatCode>General</c:formatCode>
                <c:ptCount val="5"/>
                <c:pt idx="0">
                  <c:v>0</c:v>
                </c:pt>
                <c:pt idx="1">
                  <c:v>0.1</c:v>
                </c:pt>
                <c:pt idx="2">
                  <c:v>0.4</c:v>
                </c:pt>
                <c:pt idx="3">
                  <c:v>1.4</c:v>
                </c:pt>
                <c:pt idx="4">
                  <c:v>2.9</c:v>
                </c:pt>
              </c:numCache>
            </c:numRef>
          </c:val>
          <c:smooth val="0"/>
          <c:extLst>
            <c:ext xmlns:c16="http://schemas.microsoft.com/office/drawing/2014/chart" uri="{C3380CC4-5D6E-409C-BE32-E72D297353CC}">
              <c16:uniqueId val="{00000008-EF05-D644-9288-84FDBA5AEB99}"/>
            </c:ext>
          </c:extLst>
        </c:ser>
        <c:dLbls>
          <c:showLegendKey val="0"/>
          <c:showVal val="0"/>
          <c:showCatName val="0"/>
          <c:showSerName val="0"/>
          <c:showPercent val="0"/>
          <c:showBubbleSize val="0"/>
        </c:dLbls>
        <c:marker val="1"/>
        <c:smooth val="0"/>
        <c:axId val="1157980960"/>
        <c:axId val="1157983280"/>
      </c:lineChart>
      <c:catAx>
        <c:axId val="1157980960"/>
        <c:scaling>
          <c:orientation val="minMax"/>
        </c:scaling>
        <c:delete val="0"/>
        <c:axPos val="b"/>
        <c:numFmt formatCode="General" sourceLinked="0"/>
        <c:majorTickMark val="out"/>
        <c:minorTickMark val="none"/>
        <c:tickLblPos val="nextTo"/>
        <c:txPr>
          <a:bodyPr/>
          <a:lstStyle/>
          <a:p>
            <a:pPr>
              <a:defRPr sz="1600">
                <a:solidFill>
                  <a:schemeClr val="tx2"/>
                </a:solidFill>
              </a:defRPr>
            </a:pPr>
            <a:endParaRPr lang="en-US"/>
          </a:p>
        </c:txPr>
        <c:crossAx val="1157983280"/>
        <c:crosses val="autoZero"/>
        <c:auto val="1"/>
        <c:lblAlgn val="ctr"/>
        <c:lblOffset val="100"/>
        <c:noMultiLvlLbl val="0"/>
      </c:catAx>
      <c:valAx>
        <c:axId val="1157983280"/>
        <c:scaling>
          <c:orientation val="minMax"/>
        </c:scaling>
        <c:delete val="0"/>
        <c:axPos val="l"/>
        <c:majorGridlines>
          <c:spPr>
            <a:ln>
              <a:noFill/>
            </a:ln>
          </c:spPr>
        </c:majorGridlines>
        <c:numFmt formatCode="#,##0.0" sourceLinked="0"/>
        <c:majorTickMark val="out"/>
        <c:minorTickMark val="none"/>
        <c:tickLblPos val="nextTo"/>
        <c:spPr>
          <a:ln>
            <a:noFill/>
          </a:ln>
        </c:spPr>
        <c:txPr>
          <a:bodyPr/>
          <a:lstStyle/>
          <a:p>
            <a:pPr>
              <a:defRPr sz="1400"/>
            </a:pPr>
            <a:endParaRPr lang="en-US"/>
          </a:p>
        </c:txPr>
        <c:crossAx val="1157980960"/>
        <c:crosses val="autoZero"/>
        <c:crossBetween val="between"/>
      </c:valAx>
      <c:spPr>
        <a:ln>
          <a:noFill/>
        </a:ln>
      </c:spPr>
    </c:plotArea>
    <c:plotVisOnly val="1"/>
    <c:dispBlanksAs val="gap"/>
    <c:showDLblsOverMax val="0"/>
  </c:chart>
  <c:txPr>
    <a:bodyPr/>
    <a:lstStyle/>
    <a:p>
      <a:pPr>
        <a:defRPr sz="1800">
          <a:latin typeface="Franklin Gothic Book (Body)"/>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D06E24-6874-6E48-9378-0F8E5B55051D}" type="datetimeFigureOut">
              <a:rPr lang="en-US" smtClean="0"/>
              <a:t>11/22/18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B64C0C-19A6-0041-B01D-26F7CCB81790}" type="slidenum">
              <a:rPr lang="en-US" smtClean="0"/>
              <a:t>‹#›</a:t>
            </a:fld>
            <a:endParaRPr lang="en-US"/>
          </a:p>
        </p:txBody>
      </p:sp>
    </p:spTree>
    <p:extLst>
      <p:ext uri="{BB962C8B-B14F-4D97-AF65-F5344CB8AC3E}">
        <p14:creationId xmlns:p14="http://schemas.microsoft.com/office/powerpoint/2010/main" val="21529562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29B314-7C97-1F4A-A17B-1E3CB7BBC841}" type="datetimeFigureOut">
              <a:rPr lang="en-US" smtClean="0"/>
              <a:t>11/22/18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A36D7-AFAB-C146-81C6-DC116B495F37}" type="slidenum">
              <a:rPr lang="en-US" smtClean="0"/>
              <a:t>‹#›</a:t>
            </a:fld>
            <a:endParaRPr lang="en-US"/>
          </a:p>
        </p:txBody>
      </p:sp>
    </p:spTree>
    <p:extLst>
      <p:ext uri="{BB962C8B-B14F-4D97-AF65-F5344CB8AC3E}">
        <p14:creationId xmlns:p14="http://schemas.microsoft.com/office/powerpoint/2010/main" val="32247654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hromium.org/for-testers/command-line-flag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news.netcraft.com/archives/2014/05/05/sha-2-very-cryptographic-so-secure-such-growth-wow.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cc.dcsec.uni-hannover.de/" TargetMode="External"/><Relationship Id="rId4" Type="http://schemas.openxmlformats.org/officeDocument/2006/relationships/hyperlink" Target="https://en.wikipedia.org/wiki/SHA-1"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Cryptography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Cryptography provides you with two services: confidentiality and integrity. Confidentiality is achieved with encryption, and integrity is attained with a message authentication code (MAC). They allow you to keep information secret and detect when the information has been tampered.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Cryptography is usually not attacked since it’s easier to circumvent it. Attacks like factoring the Texas Instruments TI-83+ signing key are rare. It’s easy to go over the top with cryptography, and the recommendations below will present a basic set of practical rules for securing data-at-rest and data-in-transit (there are other tricks for securing data-on-display, but they are not included in this guide).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should make your cryptography easy to use, and hard to misuse. As soon as you add a human to the loop you should expect trouble. And if you make it hard to use then users will avoid it or turn it off. Some of the most successful programs with cryptographic elements “do the right thing” for the user and don’t nag them with questions they don’t understand. For example, the Off The Record (OTR) plugin for Pidgin Instant Messenger (IM) program generates a public/private key, packages the public key in a certificate, and then uses the certificate to secure communications without prompting the user.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should understand that key storage for unattended devices (such as a headless server or locked mobile device) is a problem without a solution. If you don’t have a user available, you will have to store the key somewhere.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should always ask the user for a secret or entropy (such as a PIN, Password, or Passphrase). Its perfectly fine to use the Password alone or Password + </a:t>
            </a:r>
            <a:r>
              <a:rPr lang="en-US" sz="1200" kern="1200" dirty="0" err="1">
                <a:solidFill>
                  <a:schemeClr val="tx1"/>
                </a:solidFill>
                <a:effectLst/>
                <a:latin typeface="+mn-lt"/>
                <a:ea typeface="+mn-ea"/>
                <a:cs typeface="+mn-cs"/>
              </a:rPr>
              <a:t>Keystore</a:t>
            </a:r>
            <a:r>
              <a:rPr lang="en-US" sz="1200" kern="1200" dirty="0">
                <a:solidFill>
                  <a:schemeClr val="tx1"/>
                </a:solidFill>
                <a:effectLst/>
                <a:latin typeface="+mn-lt"/>
                <a:ea typeface="+mn-ea"/>
                <a:cs typeface="+mn-cs"/>
              </a:rPr>
              <a:t> Secret to derive a key. If using the </a:t>
            </a:r>
            <a:r>
              <a:rPr lang="en-US" sz="1200" kern="1200" dirty="0" err="1">
                <a:solidFill>
                  <a:schemeClr val="tx1"/>
                </a:solidFill>
                <a:effectLst/>
                <a:latin typeface="+mn-lt"/>
                <a:ea typeface="+mn-ea"/>
                <a:cs typeface="+mn-cs"/>
              </a:rPr>
              <a:t>Keystore</a:t>
            </a:r>
            <a:r>
              <a:rPr lang="en-US" sz="1200" kern="1200" dirty="0">
                <a:solidFill>
                  <a:schemeClr val="tx1"/>
                </a:solidFill>
                <a:effectLst/>
                <a:latin typeface="+mn-lt"/>
                <a:ea typeface="+mn-ea"/>
                <a:cs typeface="+mn-cs"/>
              </a:rPr>
              <a:t> Secret alone, then you backed yourself into the “key storage for unattended devices” problem that does not have a solution.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should hedge entropy for program running on a virtual machine, headless server, mobile device, and other low entropy machines. Hedging refers to taking random information, such as the other party’s nonce or public key used in a key exchange, and adding the entropy to your random number generator. The measures are needed due to problems caused by playback (virtual machines) and entropy starvation (headless servers and mobile devices).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Whenever you think of encryption, you should think authenticated encryption. Authenticated encryption provides both confidentiality and integrity. It’s somewhat rare to need encryption but not authentication or integrity. If you don’t check authenticity, then you should treat the data, such as a configuration file, as untrusted input.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you need a block cipher, use 3-key TDEA (Triple DES), AES, Camellia, or other modern block cipher. You should pair the block cipher with an appropriate mode – such as EAX, CCM, or GCM. EAX, CCM, and GCM are authenticated encryption modes, they are easy to use, and handle a number of details for you. CBC mode is not recommended because it means you have to combine the encryption primitive with the integrity primitive after independently deriving keys.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you need a hash, use the SHA-2 family or Whirlpool. When you need a keyed hash (HMAC), use the SHA-2 family or Whirlpool as the underlying hash. If you do business with the government in the US, you can’t use SHA-1 even though it’s still durable.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are using Public/Private Key Pairs (PPKP), such as RSA, then you should use RSA-OAEP for encryption and RSA-PSS for signing. PKCS padding often allows for key extraction (from a hardware device) or key recovery (from a remote server).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Never handle a plain text password. Perform a one-way transformation, such as a hash, HMAC, or PBKDF, on the password as soon as it’s read from the console, </a:t>
            </a:r>
            <a:r>
              <a:rPr lang="en-US" sz="1200" kern="1200" dirty="0" err="1">
                <a:solidFill>
                  <a:schemeClr val="tx1"/>
                </a:solidFill>
                <a:effectLst/>
                <a:latin typeface="+mn-lt"/>
                <a:ea typeface="+mn-ea"/>
                <a:cs typeface="+mn-cs"/>
              </a:rPr>
              <a:t>TextEdit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UITextField</a:t>
            </a:r>
            <a:r>
              <a:rPr lang="en-US" sz="1200" kern="1200" dirty="0">
                <a:solidFill>
                  <a:schemeClr val="tx1"/>
                </a:solidFill>
                <a:effectLst/>
                <a:latin typeface="+mn-lt"/>
                <a:ea typeface="+mn-ea"/>
                <a:cs typeface="+mn-cs"/>
              </a:rPr>
              <a:t>, or other control. Attempt to clear or wipe the memory used by the console, </a:t>
            </a:r>
            <a:r>
              <a:rPr lang="en-US" sz="1200" kern="1200" dirty="0" err="1">
                <a:solidFill>
                  <a:schemeClr val="tx1"/>
                </a:solidFill>
                <a:effectLst/>
                <a:latin typeface="+mn-lt"/>
                <a:ea typeface="+mn-ea"/>
                <a:cs typeface="+mn-cs"/>
              </a:rPr>
              <a:t>TextEdit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UITextField</a:t>
            </a:r>
            <a:r>
              <a:rPr lang="en-US" sz="1200" kern="1200" dirty="0">
                <a:solidFill>
                  <a:schemeClr val="tx1"/>
                </a:solidFill>
                <a:effectLst/>
                <a:latin typeface="+mn-lt"/>
                <a:ea typeface="+mn-ea"/>
                <a:cs typeface="+mn-cs"/>
              </a:rPr>
              <a:t> or other control on destruction.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your application or hardware allows remote access, then be sure to use a unique password or public/private key pair for each instance of the application or hardware. Barracuda has used hard coded backdoors for years, and they earned CVE-2006-4082 (devices are still vulnerable in 2013). </a:t>
            </a:r>
            <a:r>
              <a:rPr lang="en-US" sz="1200" kern="1200" dirty="0" err="1">
                <a:solidFill>
                  <a:schemeClr val="tx1"/>
                </a:solidFill>
                <a:effectLst/>
                <a:latin typeface="+mn-lt"/>
                <a:ea typeface="+mn-ea"/>
                <a:cs typeface="+mn-cs"/>
              </a:rPr>
              <a:t>Littleblackbox</a:t>
            </a:r>
            <a:r>
              <a:rPr lang="en-US" sz="1200" kern="1200" dirty="0">
                <a:solidFill>
                  <a:schemeClr val="tx1"/>
                </a:solidFill>
                <a:effectLst/>
                <a:latin typeface="+mn-lt"/>
                <a:ea typeface="+mn-ea"/>
                <a:cs typeface="+mn-cs"/>
              </a:rPr>
              <a:t> (http://</a:t>
            </a:r>
            <a:r>
              <a:rPr lang="en-US" sz="1200" kern="1200" dirty="0" err="1">
                <a:solidFill>
                  <a:schemeClr val="tx1"/>
                </a:solidFill>
                <a:effectLst/>
                <a:latin typeface="+mn-lt"/>
                <a:ea typeface="+mn-ea"/>
                <a:cs typeface="+mn-cs"/>
              </a:rPr>
              <a:t>code.google.com</a:t>
            </a:r>
            <a:r>
              <a:rPr lang="en-US" sz="1200" kern="1200" dirty="0">
                <a:solidFill>
                  <a:schemeClr val="tx1"/>
                </a:solidFill>
                <a:effectLst/>
                <a:latin typeface="+mn-lt"/>
                <a:ea typeface="+mn-ea"/>
                <a:cs typeface="+mn-cs"/>
              </a:rPr>
              <a:t>/p/</a:t>
            </a:r>
            <a:r>
              <a:rPr lang="en-US" sz="1200" kern="1200" dirty="0" err="1">
                <a:solidFill>
                  <a:schemeClr val="tx1"/>
                </a:solidFill>
                <a:effectLst/>
                <a:latin typeface="+mn-lt"/>
                <a:ea typeface="+mn-ea"/>
                <a:cs typeface="+mn-cs"/>
              </a:rPr>
              <a:t>littleblackbox</a:t>
            </a:r>
            <a:r>
              <a:rPr lang="en-US" sz="1200" kern="1200" dirty="0">
                <a:solidFill>
                  <a:schemeClr val="tx1"/>
                </a:solidFill>
                <a:effectLst/>
                <a:latin typeface="+mn-lt"/>
                <a:ea typeface="+mn-ea"/>
                <a:cs typeface="+mn-cs"/>
              </a:rPr>
              <a:t>/) is a database of private keys for applications and devices that re-use the same key pair, and you should not strive for membership.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using SSL/TLS, understand the Internet’s PKI (RFC 5280) has some problems in practice. The problems lie in both PKI and the Internet profile, and Dr. Peter </a:t>
            </a:r>
            <a:r>
              <a:rPr lang="en-US" sz="1200" kern="1200" dirty="0" err="1">
                <a:solidFill>
                  <a:schemeClr val="tx1"/>
                </a:solidFill>
                <a:effectLst/>
                <a:latin typeface="+mn-lt"/>
                <a:ea typeface="+mn-ea"/>
                <a:cs typeface="+mn-cs"/>
              </a:rPr>
              <a:t>Gutmann</a:t>
            </a:r>
            <a:r>
              <a:rPr lang="en-US" sz="1200" kern="1200" dirty="0">
                <a:solidFill>
                  <a:schemeClr val="tx1"/>
                </a:solidFill>
                <a:effectLst/>
                <a:latin typeface="+mn-lt"/>
                <a:ea typeface="+mn-ea"/>
                <a:cs typeface="+mn-cs"/>
              </a:rPr>
              <a:t> tells us the whole PKI system should be scrapped. Scrapping PKI effectively scraps SSL/TLS (which many can’t do), so you will have to take steps to work with SSL/TLS safely.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Server authentication is a big problem with PKI and the Internet profile. The problem is you never really know whom you are talking to, and it’s the reason </a:t>
            </a:r>
            <a:r>
              <a:rPr lang="en-US" sz="1200" kern="1200" dirty="0" err="1">
                <a:solidFill>
                  <a:schemeClr val="tx1"/>
                </a:solidFill>
                <a:effectLst/>
                <a:latin typeface="+mn-lt"/>
                <a:ea typeface="+mn-ea"/>
                <a:cs typeface="+mn-cs"/>
              </a:rPr>
              <a:t>basic_auth</a:t>
            </a:r>
            <a:r>
              <a:rPr lang="en-US" sz="1200" kern="1200" dirty="0">
                <a:solidFill>
                  <a:schemeClr val="tx1"/>
                </a:solidFill>
                <a:effectLst/>
                <a:latin typeface="+mn-lt"/>
                <a:ea typeface="+mn-ea"/>
                <a:cs typeface="+mn-cs"/>
              </a:rPr>
              <a:t> is so dangerous. In fact, CAs explicitly shed liability for end-entity identification (in addition to nearly all other liabilities) and leaves it up to the Relying Party (which is you) to determine identity.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have worked with the Internet PKI in practice, then you know the inconsistent results produced by path validation, validity checking, name checking, key usage and extended key usage. Not only is it the wild, wild, west, the system also rejects valid self-signed certificates providing opportunistic encryption!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overcome the server identity problem, you can use TLS-PSK or TLS-SRP (only an authorized sever has access to the user’s password from provisioning or account setup); or you can use certificate or public key pinning (only an authorized server holds the private key for an expected public key).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access remote systems with a password, you should never use a </a:t>
            </a:r>
            <a:r>
              <a:rPr lang="en-US" sz="1200" kern="1200" dirty="0" err="1">
                <a:solidFill>
                  <a:schemeClr val="tx1"/>
                </a:solidFill>
                <a:effectLst/>
                <a:latin typeface="+mn-lt"/>
                <a:ea typeface="+mn-ea"/>
                <a:cs typeface="+mn-cs"/>
              </a:rPr>
              <a:t>basic_auth</a:t>
            </a:r>
            <a:r>
              <a:rPr lang="en-US" sz="1200" kern="1200" dirty="0">
                <a:solidFill>
                  <a:schemeClr val="tx1"/>
                </a:solidFill>
                <a:effectLst/>
                <a:latin typeface="+mn-lt"/>
                <a:ea typeface="+mn-ea"/>
                <a:cs typeface="+mn-cs"/>
              </a:rPr>
              <a:t> scheme inside a SSL/TLS tunnel. </a:t>
            </a:r>
            <a:r>
              <a:rPr lang="en-US" sz="1200" kern="1200" dirty="0" err="1">
                <a:solidFill>
                  <a:schemeClr val="tx1"/>
                </a:solidFill>
                <a:effectLst/>
                <a:latin typeface="+mn-lt"/>
                <a:ea typeface="+mn-ea"/>
                <a:cs typeface="+mn-cs"/>
              </a:rPr>
              <a:t>Basic_auth</a:t>
            </a:r>
            <a:r>
              <a:rPr lang="en-US" sz="1200" kern="1200" dirty="0">
                <a:solidFill>
                  <a:schemeClr val="tx1"/>
                </a:solidFill>
                <a:effectLst/>
                <a:latin typeface="+mn-lt"/>
                <a:ea typeface="+mn-ea"/>
                <a:cs typeface="+mn-cs"/>
              </a:rPr>
              <a:t> places the password on the wire in the plain text, so whoever has the listening socket open at the other end gets a username and password for nearly no work. Instead of </a:t>
            </a:r>
            <a:r>
              <a:rPr lang="en-US" sz="1200" kern="1200" dirty="0" err="1">
                <a:solidFill>
                  <a:schemeClr val="tx1"/>
                </a:solidFill>
                <a:effectLst/>
                <a:latin typeface="+mn-lt"/>
                <a:ea typeface="+mn-ea"/>
                <a:cs typeface="+mn-cs"/>
              </a:rPr>
              <a:t>basic_auth</a:t>
            </a:r>
            <a:r>
              <a:rPr lang="en-US" sz="1200" kern="1200" dirty="0">
                <a:solidFill>
                  <a:schemeClr val="tx1"/>
                </a:solidFill>
                <a:effectLst/>
                <a:latin typeface="+mn-lt"/>
                <a:ea typeface="+mn-ea"/>
                <a:cs typeface="+mn-cs"/>
              </a:rPr>
              <a:t>, you should use TLS-PSK or TLS-SRP, for which IANA has reserved over 80 cipher suites so there’s no shortage. Pre-Shared Key (TLS-PSK) and Secure Remote Password (TLS-SRP) properly bind the outer encryption tunnel to the inner authentication mechanism, so the password is never directly used in the plain text. Either both sides will have knowledge of the secret, or secure channel setup will fail with no leaks.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Pinning is a key continuity scheme, and the idea is to either (1) carry around a copy of the server’s public key; or (2) note of the server’s public key on first use (Trust-on-First-Use, Tofu). The former is great if you are distributing a dedicated client-server application since you know the server’s certificate or public key in advance. The latter is useful when no </a:t>
            </a:r>
            <a:r>
              <a:rPr lang="en-US" sz="1200" i="1" kern="1200" dirty="0">
                <a:solidFill>
                  <a:schemeClr val="tx1"/>
                </a:solidFill>
                <a:effectLst/>
                <a:latin typeface="+mn-lt"/>
                <a:ea typeface="+mn-ea"/>
                <a:cs typeface="+mn-cs"/>
              </a:rPr>
              <a:t>a priori</a:t>
            </a:r>
            <a:r>
              <a:rPr lang="en-US" sz="1200" kern="1200" dirty="0">
                <a:solidFill>
                  <a:schemeClr val="tx1"/>
                </a:solidFill>
                <a:effectLst/>
                <a:latin typeface="+mn-lt"/>
                <a:ea typeface="+mn-ea"/>
                <a:cs typeface="+mn-cs"/>
              </a:rPr>
              <a:t> knowledge exists, such as SSH or a Browser. Both detect the unexpected change that occurs when an imposter with a fake certificate attempts to act like the real server.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you have a choice to pin the certificate or public key, it’s often best to pin the public key. That is because some companies, such as Google, rotate its certificate regularly (every 30 days or so) but re-certifies the inner public key.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you should use an established library for your cryptographic needs. Libraries on your platform include the Security framework for Mac OS X and </a:t>
            </a:r>
            <a:r>
              <a:rPr lang="en-US" sz="1200" kern="1200" dirty="0" err="1">
                <a:solidFill>
                  <a:schemeClr val="tx1"/>
                </a:solidFill>
                <a:effectLst/>
                <a:latin typeface="+mn-lt"/>
                <a:ea typeface="+mn-ea"/>
                <a:cs typeface="+mn-cs"/>
              </a:rPr>
              <a:t>iOS</a:t>
            </a:r>
            <a:r>
              <a:rPr lang="en-US" sz="1200" kern="1200" dirty="0">
                <a:solidFill>
                  <a:schemeClr val="tx1"/>
                </a:solidFill>
                <a:effectLst/>
                <a:latin typeface="+mn-lt"/>
                <a:ea typeface="+mn-ea"/>
                <a:cs typeface="+mn-cs"/>
              </a:rPr>
              <a:t>, and Window’s CryptoAPI (CAPI). Linux users will use one of the many third party libraries offered by the distribution. Established third party libraries include </a:t>
            </a:r>
            <a:r>
              <a:rPr lang="en-US" sz="1200" kern="1200" dirty="0" err="1">
                <a:solidFill>
                  <a:schemeClr val="tx1"/>
                </a:solidFill>
                <a:effectLst/>
                <a:latin typeface="+mn-lt"/>
                <a:ea typeface="+mn-ea"/>
                <a:cs typeface="+mn-cs"/>
              </a:rPr>
              <a:t>Botan</a:t>
            </a:r>
            <a:r>
              <a:rPr lang="en-US" sz="1200" kern="1200" dirty="0">
                <a:solidFill>
                  <a:schemeClr val="tx1"/>
                </a:solidFill>
                <a:effectLst/>
                <a:latin typeface="+mn-lt"/>
                <a:ea typeface="+mn-ea"/>
                <a:cs typeface="+mn-cs"/>
              </a:rPr>
              <a:t>, Crypto++, </a:t>
            </a:r>
            <a:r>
              <a:rPr lang="en-US" sz="1200" kern="1200" dirty="0" err="1">
                <a:solidFill>
                  <a:schemeClr val="tx1"/>
                </a:solidFill>
                <a:effectLst/>
                <a:latin typeface="+mn-lt"/>
                <a:ea typeface="+mn-ea"/>
                <a:cs typeface="+mn-cs"/>
              </a:rPr>
              <a:t>Cryptlib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GnuTLS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libgcrypt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NaCl</a:t>
            </a:r>
            <a:r>
              <a:rPr lang="en-US" sz="1200" kern="1200" dirty="0">
                <a:solidFill>
                  <a:schemeClr val="tx1"/>
                </a:solidFill>
                <a:effectLst/>
                <a:latin typeface="+mn-lt"/>
                <a:ea typeface="+mn-ea"/>
                <a:cs typeface="+mn-cs"/>
              </a:rPr>
              <a:t> (Salt), Network Security Services (NSS), and </a:t>
            </a:r>
            <a:r>
              <a:rPr lang="en-US" sz="1200" kern="1200" dirty="0" err="1">
                <a:solidFill>
                  <a:schemeClr val="tx1"/>
                </a:solidFill>
                <a:effectLst/>
                <a:latin typeface="+mn-lt"/>
                <a:ea typeface="+mn-ea"/>
                <a:cs typeface="+mn-cs"/>
              </a:rPr>
              <a:t>OpenSSL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Fedora Crypto Consolidation</a:t>
            </a:r>
            <a:r>
              <a:rPr lang="en-US" sz="1200" kern="1200" dirty="0">
                <a:solidFill>
                  <a:schemeClr val="tx1"/>
                </a:solidFill>
                <a:effectLst/>
                <a:latin typeface="+mn-lt"/>
                <a:ea typeface="+mn-ea"/>
                <a:cs typeface="+mn-cs"/>
              </a:rPr>
              <a:t>, http://</a:t>
            </a:r>
            <a:r>
              <a:rPr lang="en-US" sz="1200" kern="1200" dirty="0" err="1">
                <a:solidFill>
                  <a:schemeClr val="tx1"/>
                </a:solidFill>
                <a:effectLst/>
                <a:latin typeface="+mn-lt"/>
                <a:ea typeface="+mn-ea"/>
                <a:cs typeface="+mn-cs"/>
              </a:rPr>
              <a:t>fedoraproject.org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FedoraCryptoConsolidation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1</a:t>
            </a:fld>
            <a:endParaRPr lang="en-US"/>
          </a:p>
        </p:txBody>
      </p:sp>
    </p:spTree>
    <p:extLst>
      <p:ext uri="{BB962C8B-B14F-4D97-AF65-F5344CB8AC3E}">
        <p14:creationId xmlns:p14="http://schemas.microsoft.com/office/powerpoint/2010/main" val="3306180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There are two types of primitives that provide data integrity and message authentication: Keyed-Hash Message Authentication Codes (Symmetric key), and Digital Signatures (Asymmetric keys).</a:t>
            </a:r>
            <a:br>
              <a:rPr lang="en-US"/>
            </a:br>
            <a:r>
              <a:rPr lang="en-US" sz="1200" b="0" i="0" kern="1200">
                <a:solidFill>
                  <a:schemeClr val="tx1"/>
                </a:solidFill>
                <a:effectLst/>
                <a:latin typeface="+mn-lt"/>
                <a:ea typeface="+mn-ea"/>
                <a:cs typeface="+mn-cs"/>
              </a:rPr>
              <a:t>Similar to symmetric encryption, HMAC's:</a:t>
            </a:r>
            <a:br>
              <a:rPr lang="en-US"/>
            </a:br>
            <a:r>
              <a:rPr lang="en-US" sz="1200" b="0" i="0" kern="1200">
                <a:solidFill>
                  <a:schemeClr val="tx1"/>
                </a:solidFill>
                <a:effectLst/>
                <a:latin typeface="+mn-lt"/>
                <a:ea typeface="+mn-ea"/>
                <a:cs typeface="+mn-cs"/>
              </a:rPr>
              <a:t>• do not separate read/write (i.e. verify/sign) privileges; the same key is used for both;</a:t>
            </a:r>
            <a:br>
              <a:rPr lang="en-US"/>
            </a:br>
            <a:r>
              <a:rPr lang="en-US" sz="1200" b="0" i="0" kern="1200">
                <a:solidFill>
                  <a:schemeClr val="tx1"/>
                </a:solidFill>
                <a:effectLst/>
                <a:latin typeface="+mn-lt"/>
                <a:ea typeface="+mn-ea"/>
                <a:cs typeface="+mn-cs"/>
              </a:rPr>
              <a:t>• offer much better performance than digital signatures; and</a:t>
            </a:r>
            <a:br>
              <a:rPr lang="en-US"/>
            </a:br>
            <a:r>
              <a:rPr lang="en-US" sz="1200" b="0" i="0" kern="1200">
                <a:solidFill>
                  <a:schemeClr val="tx1"/>
                </a:solidFill>
                <a:effectLst/>
                <a:latin typeface="+mn-lt"/>
                <a:ea typeface="+mn-ea"/>
                <a:cs typeface="+mn-cs"/>
              </a:rPr>
              <a:t>• require much smaller key sizes than digital signatures.</a:t>
            </a:r>
            <a:br>
              <a:rPr lang="en-US"/>
            </a:br>
            <a:endParaRPr lang="en-US"/>
          </a:p>
          <a:p>
            <a:r>
              <a:rPr lang="en-US" sz="1200" b="0" i="0" kern="1200">
                <a:solidFill>
                  <a:schemeClr val="tx1"/>
                </a:solidFill>
                <a:effectLst/>
                <a:latin typeface="+mn-lt"/>
                <a:ea typeface="+mn-ea"/>
                <a:cs typeface="+mn-cs"/>
              </a:rPr>
              <a:t>Conceptually, HMAC's are simply hash functions that take a secret key as one of their inputs.</a:t>
            </a:r>
            <a:br>
              <a:rPr lang="en-US"/>
            </a:br>
            <a:r>
              <a:rPr lang="en-US" sz="1200" b="0" i="0" kern="1200">
                <a:solidFill>
                  <a:schemeClr val="tx1"/>
                </a:solidFill>
                <a:effectLst/>
                <a:latin typeface="+mn-lt"/>
                <a:ea typeface="+mn-ea"/>
                <a:cs typeface="+mn-cs"/>
              </a:rPr>
              <a:t>Similar to asymmetric encryption, digital signatures:</a:t>
            </a:r>
            <a:br>
              <a:rPr lang="en-US"/>
            </a:br>
            <a:r>
              <a:rPr lang="en-US" sz="1200" b="0" i="0" kern="1200">
                <a:solidFill>
                  <a:schemeClr val="tx1"/>
                </a:solidFill>
                <a:effectLst/>
                <a:latin typeface="+mn-lt"/>
                <a:ea typeface="+mn-ea"/>
                <a:cs typeface="+mn-cs"/>
              </a:rPr>
              <a:t>• Separate read/write (i.e. verify/sign) privileges; a public key is used for one, alongside a private key for the other;</a:t>
            </a:r>
            <a:br>
              <a:rPr lang="en-US"/>
            </a:br>
            <a:r>
              <a:rPr lang="en-US" sz="1200" b="0" i="0" kern="1200">
                <a:solidFill>
                  <a:schemeClr val="tx1"/>
                </a:solidFill>
                <a:effectLst/>
                <a:latin typeface="+mn-lt"/>
                <a:ea typeface="+mn-ea"/>
                <a:cs typeface="+mn-cs"/>
              </a:rPr>
              <a:t>• the performance is much worse than message authentication codes; and</a:t>
            </a:r>
            <a:br>
              <a:rPr lang="en-US"/>
            </a:br>
            <a:r>
              <a:rPr lang="en-US" sz="1200" b="0" i="0" kern="1200">
                <a:solidFill>
                  <a:schemeClr val="tx1"/>
                </a:solidFill>
                <a:effectLst/>
                <a:latin typeface="+mn-lt"/>
                <a:ea typeface="+mn-ea"/>
                <a:cs typeface="+mn-cs"/>
              </a:rPr>
              <a:t>• require much larger key sizes than message authentication codes.</a:t>
            </a:r>
            <a:endParaRPr lang="en-US"/>
          </a:p>
        </p:txBody>
      </p:sp>
      <p:sp>
        <p:nvSpPr>
          <p:cNvPr id="4" name="Slide Number Placeholder 3"/>
          <p:cNvSpPr>
            <a:spLocks noGrp="1"/>
          </p:cNvSpPr>
          <p:nvPr>
            <p:ph type="sldNum" sz="quarter" idx="10"/>
          </p:nvPr>
        </p:nvSpPr>
        <p:spPr/>
        <p:txBody>
          <a:bodyPr/>
          <a:lstStyle/>
          <a:p>
            <a:fld id="{552A36D7-AFAB-C146-81C6-DC116B495F37}" type="slidenum">
              <a:rPr lang="en-US" smtClean="0"/>
              <a:t>18</a:t>
            </a:fld>
            <a:endParaRPr lang="en-US"/>
          </a:p>
        </p:txBody>
      </p:sp>
    </p:spTree>
    <p:extLst>
      <p:ext uri="{BB962C8B-B14F-4D97-AF65-F5344CB8AC3E}">
        <p14:creationId xmlns:p14="http://schemas.microsoft.com/office/powerpoint/2010/main" val="67702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need confidentiality we need to sign AND encrypt the message (but not necessarily in that order!)</a:t>
            </a:r>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20</a:t>
            </a:fld>
            <a:endParaRPr lang="en-US"/>
          </a:p>
        </p:txBody>
      </p:sp>
    </p:spTree>
    <p:extLst>
      <p:ext uri="{BB962C8B-B14F-4D97-AF65-F5344CB8AC3E}">
        <p14:creationId xmlns:p14="http://schemas.microsoft.com/office/powerpoint/2010/main" val="133634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t>
            </a:r>
            <a:r>
              <a:rPr lang="en-US" baseline="0" dirty="0"/>
              <a:t> take a hash of the original message. Then the hash is encrypted using the sender’s private key. </a:t>
            </a:r>
          </a:p>
          <a:p>
            <a:r>
              <a:rPr lang="en-US" baseline="0" dirty="0"/>
              <a:t>The resulting encrypted hash is called a “digital signature” and is attached to the message.</a:t>
            </a:r>
            <a:endParaRPr lang="el-GR" dirty="0"/>
          </a:p>
        </p:txBody>
      </p:sp>
      <p:sp>
        <p:nvSpPr>
          <p:cNvPr id="4" name="Slide Number Placeholder 3"/>
          <p:cNvSpPr>
            <a:spLocks noGrp="1"/>
          </p:cNvSpPr>
          <p:nvPr>
            <p:ph type="sldNum" sz="quarter" idx="10"/>
          </p:nvPr>
        </p:nvSpPr>
        <p:spPr/>
        <p:txBody>
          <a:bodyPr/>
          <a:lstStyle/>
          <a:p>
            <a:fld id="{8B327E79-87C7-4519-8557-0CDAC1E95C54}" type="slidenum">
              <a:rPr lang="el-GR" smtClean="0"/>
              <a:pPr/>
              <a:t>21</a:t>
            </a:fld>
            <a:endParaRPr lang="el-GR"/>
          </a:p>
        </p:txBody>
      </p:sp>
    </p:spTree>
    <p:extLst>
      <p:ext uri="{BB962C8B-B14F-4D97-AF65-F5344CB8AC3E}">
        <p14:creationId xmlns:p14="http://schemas.microsoft.com/office/powerpoint/2010/main" val="1222597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recipient computes the hash of the received message</a:t>
            </a:r>
          </a:p>
          <a:p>
            <a:r>
              <a:rPr lang="en-US" baseline="0" dirty="0"/>
              <a:t>subsequently the digital signature (sender’s encrypted hash) is decrypted using the sender’s public key (publicly available e.g. in a certificate).</a:t>
            </a:r>
          </a:p>
          <a:p>
            <a:r>
              <a:rPr lang="en-US" baseline="0" dirty="0"/>
              <a:t>if the resulting hash is identical to the hash of the received message the signature is verified.</a:t>
            </a:r>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22</a:t>
            </a:fld>
            <a:endParaRPr lang="en-US"/>
          </a:p>
        </p:txBody>
      </p:sp>
    </p:spTree>
    <p:extLst>
      <p:ext uri="{BB962C8B-B14F-4D97-AF65-F5344CB8AC3E}">
        <p14:creationId xmlns:p14="http://schemas.microsoft.com/office/powerpoint/2010/main" val="1115364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8000"/>
                </a:solidFill>
                <a:latin typeface="Arial"/>
              </a:rPr>
              <a:t>BC: </a:t>
            </a:r>
            <a:r>
              <a:rPr lang="en-US" sz="1200" dirty="0" err="1">
                <a:solidFill>
                  <a:srgbClr val="008000"/>
                </a:solidFill>
                <a:latin typeface="Arial"/>
              </a:rPr>
              <a:t>Heartbleed</a:t>
            </a:r>
            <a:r>
              <a:rPr lang="en-US" sz="1200" dirty="0">
                <a:solidFill>
                  <a:srgbClr val="008000"/>
                </a:solidFill>
                <a:latin typeface="Arial"/>
              </a:rPr>
              <a:t> as example of insecure SSL version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8000"/>
              </a:solidFill>
              <a:latin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26</a:t>
            </a:fld>
            <a:endParaRPr lang="en-US"/>
          </a:p>
        </p:txBody>
      </p:sp>
    </p:spTree>
    <p:extLst>
      <p:ext uri="{BB962C8B-B14F-4D97-AF65-F5344CB8AC3E}">
        <p14:creationId xmlns:p14="http://schemas.microsoft.com/office/powerpoint/2010/main" val="94045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 Heartbleed is not an SSL fail ;)</a:t>
            </a:r>
          </a:p>
          <a:p>
            <a:endParaRPr lang="en-US" dirty="0"/>
          </a:p>
          <a:p>
            <a:r>
              <a:rPr lang="en-US" dirty="0"/>
              <a:t>BEAST 2011 – Predict the Initialization Vector (IV)</a:t>
            </a:r>
            <a:r>
              <a:rPr lang="en-US" baseline="0" dirty="0"/>
              <a:t> in CBC mode to decode the message. At the time the best solution was to use a stream algorithm such as RC4. Fixed in TLS 1.1 and above. The attack is against the client (browser)</a:t>
            </a:r>
          </a:p>
          <a:p>
            <a:r>
              <a:rPr lang="en-US" baseline="0" dirty="0"/>
              <a:t>http://</a:t>
            </a:r>
            <a:r>
              <a:rPr lang="en-US" baseline="0" dirty="0" err="1"/>
              <a:t>en.wikipedia.org</a:t>
            </a:r>
            <a:r>
              <a:rPr lang="en-US" baseline="0" dirty="0"/>
              <a:t>/wiki/</a:t>
            </a:r>
            <a:r>
              <a:rPr lang="en-US" baseline="0" dirty="0" err="1"/>
              <a:t>Transport_Layer_Security#BEAST_attack</a:t>
            </a:r>
            <a:endParaRPr lang="en-US" baseline="0" dirty="0"/>
          </a:p>
          <a:p>
            <a:endParaRPr lang="en-US" baseline="0" dirty="0"/>
          </a:p>
          <a:p>
            <a:r>
              <a:rPr lang="en-US" baseline="0" dirty="0"/>
              <a:t>CRIME 2012 – Exploits the fact that TLS compression is based on patterns. Attacker tries to guess a pattern and determines if the guess was correct by observing the compressed result. If it compresses well, then he knows the string was right. This attack works against TLS. IE, Safari and Opera do not offer TLS compression and were not affected.</a:t>
            </a:r>
          </a:p>
          <a:p>
            <a:r>
              <a:rPr lang="en-US" dirty="0"/>
              <a:t>http://</a:t>
            </a:r>
            <a:r>
              <a:rPr lang="en-US" dirty="0" err="1"/>
              <a:t>resources.infosecinstitute.com</a:t>
            </a:r>
            <a:r>
              <a:rPr lang="en-US" dirty="0"/>
              <a:t>/beast-</a:t>
            </a:r>
            <a:r>
              <a:rPr lang="en-US" dirty="0" err="1"/>
              <a:t>vs</a:t>
            </a:r>
            <a:r>
              <a:rPr lang="en-US" dirty="0"/>
              <a:t>-crime-attack/</a:t>
            </a:r>
          </a:p>
          <a:p>
            <a:endParaRPr lang="en-US" dirty="0"/>
          </a:p>
          <a:p>
            <a:r>
              <a:rPr lang="en-US" dirty="0"/>
              <a:t>BREACH 2013 – Inject plain text in the into victims HTTP request and measure the size of the request.</a:t>
            </a:r>
          </a:p>
          <a:p>
            <a:r>
              <a:rPr lang="en-US" dirty="0"/>
              <a:t>http://</a:t>
            </a:r>
            <a:r>
              <a:rPr lang="en-US" dirty="0" err="1"/>
              <a:t>breachattack.com</a:t>
            </a:r>
            <a:r>
              <a:rPr lang="en-US" dirty="0"/>
              <a:t>/</a:t>
            </a:r>
          </a:p>
          <a:p>
            <a:endParaRPr lang="en-US" dirty="0"/>
          </a:p>
          <a:p>
            <a:r>
              <a:rPr lang="en-US" dirty="0" err="1"/>
              <a:t>Heartbleed</a:t>
            </a:r>
            <a:r>
              <a:rPr lang="en-US" dirty="0"/>
              <a:t> </a:t>
            </a:r>
            <a:endParaRPr lang="pt-BR" dirty="0"/>
          </a:p>
          <a:p>
            <a:r>
              <a:rPr lang="pt-BR" dirty="0" err="1"/>
              <a:t>http</a:t>
            </a:r>
            <a:r>
              <a:rPr lang="pt-BR" dirty="0"/>
              <a:t>://</a:t>
            </a:r>
            <a:r>
              <a:rPr lang="pt-BR" dirty="0" err="1"/>
              <a:t>heartbleed.com</a:t>
            </a:r>
            <a:r>
              <a:rPr lang="pt-BR" dirty="0"/>
              <a:t>/</a:t>
            </a:r>
          </a:p>
          <a:p>
            <a:endParaRPr lang="pt-BR" dirty="0"/>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27</a:t>
            </a:fld>
            <a:endParaRPr lang="en-US"/>
          </a:p>
        </p:txBody>
      </p:sp>
    </p:spTree>
    <p:extLst>
      <p:ext uri="{BB962C8B-B14F-4D97-AF65-F5344CB8AC3E}">
        <p14:creationId xmlns:p14="http://schemas.microsoft.com/office/powerpoint/2010/main" val="401634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IVAN: - #18: this list is not comprehensive, but it doesn't matter; in my course I don't even have a slide like this; I       only mention CRIME because it's practical</a:t>
            </a:r>
          </a:p>
          <a:p>
            <a:endParaRPr lang="en-US" dirty="0"/>
          </a:p>
          <a:p>
            <a:r>
              <a:rPr lang="en-US" dirty="0"/>
              <a:t>Unlike with the BEAST [BEAST] and Lucky 13, there are no reasonable workarounds.</a:t>
            </a:r>
          </a:p>
          <a:p>
            <a:r>
              <a:rPr lang="en-US" dirty="0"/>
              <a:t>Integrity of padding (CBC mode)</a:t>
            </a:r>
            <a:r>
              <a:rPr lang="en-US" baseline="0" dirty="0"/>
              <a:t> cannot be verified when decrypting.</a:t>
            </a:r>
          </a:p>
          <a:p>
            <a:endParaRPr lang="en-US" baseline="0" dirty="0"/>
          </a:p>
          <a:p>
            <a:r>
              <a:rPr lang="en-US" sz="1200" b="0" i="0" kern="1200" dirty="0">
                <a:solidFill>
                  <a:schemeClr val="tx1"/>
                </a:solidFill>
                <a:effectLst/>
                <a:latin typeface="+mn-lt"/>
                <a:ea typeface="+mn-ea"/>
                <a:cs typeface="+mn-cs"/>
              </a:rPr>
              <a:t>If SSL 3.0 is neither disabled nor the only possible protocol version, then the attack is possible if the client uses a downgrade dance for interoperability</a:t>
            </a:r>
          </a:p>
          <a:p>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Firefox can prevent this dance from happening: Set </a:t>
            </a:r>
            <a:r>
              <a:rPr lang="en-US" sz="1200" b="1" i="0" kern="1200" baseline="0" dirty="0" err="1">
                <a:solidFill>
                  <a:schemeClr val="tx1"/>
                </a:solidFill>
                <a:effectLst/>
                <a:latin typeface="+mn-lt"/>
                <a:ea typeface="+mn-ea"/>
                <a:cs typeface="+mn-cs"/>
              </a:rPr>
              <a:t>security.tls.version.min</a:t>
            </a:r>
            <a:r>
              <a:rPr lang="en-US" sz="1200" b="1" i="0" kern="1200" baseline="0" dirty="0">
                <a:solidFill>
                  <a:schemeClr val="tx1"/>
                </a:solidFill>
                <a:effectLst/>
                <a:latin typeface="+mn-lt"/>
                <a:ea typeface="+mn-ea"/>
                <a:cs typeface="+mn-cs"/>
              </a:rPr>
              <a:t> to 1 (means </a:t>
            </a:r>
            <a:r>
              <a:rPr lang="en-US" sz="1200" b="1" i="0" kern="1200" baseline="0" dirty="0" err="1">
                <a:solidFill>
                  <a:schemeClr val="tx1"/>
                </a:solidFill>
                <a:effectLst/>
                <a:latin typeface="+mn-lt"/>
                <a:ea typeface="+mn-ea"/>
                <a:cs typeface="+mn-cs"/>
              </a:rPr>
              <a:t>tls</a:t>
            </a:r>
            <a:r>
              <a:rPr lang="en-US" sz="1200" b="1" i="0" kern="1200" baseline="0" dirty="0">
                <a:solidFill>
                  <a:schemeClr val="tx1"/>
                </a:solidFill>
                <a:effectLst/>
                <a:latin typeface="+mn-lt"/>
                <a:ea typeface="+mn-ea"/>
                <a:cs typeface="+mn-cs"/>
              </a:rPr>
              <a:t> 1). 2 means </a:t>
            </a:r>
            <a:r>
              <a:rPr lang="en-US" sz="1200" b="1" i="0" kern="1200" baseline="0" dirty="0" err="1">
                <a:solidFill>
                  <a:schemeClr val="tx1"/>
                </a:solidFill>
                <a:effectLst/>
                <a:latin typeface="+mn-lt"/>
                <a:ea typeface="+mn-ea"/>
                <a:cs typeface="+mn-cs"/>
              </a:rPr>
              <a:t>tls</a:t>
            </a:r>
            <a:r>
              <a:rPr lang="en-US" sz="1200" b="1" i="0" kern="1200" baseline="0" dirty="0">
                <a:solidFill>
                  <a:schemeClr val="tx1"/>
                </a:solidFill>
                <a:effectLst/>
                <a:latin typeface="+mn-lt"/>
                <a:ea typeface="+mn-ea"/>
                <a:cs typeface="+mn-cs"/>
              </a:rPr>
              <a:t> 1.1</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"To work with legacy servers, many TLS clients implement a downgrade dance: in a first handshake attempt, offer the highest protocol version supported by the client; if this handshake fails, retry (possibly repeatedly) with earlier protocol versions. Unlike proper protocol version negotiation (if the client offers TLS 1.2, the server may respond with, say, TLS 1.0), this downgrade can also be triggered by network glitches, or by active attackers. So if an attacker that controls the network between the client and the server interferes with any attempted handshake offering TLS 1.0 or later, such clients will readily confine themselves to SSL 3.0.“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Chrome users that just want to get rid of SSLv3 can use the </a:t>
            </a:r>
            <a:r>
              <a:rPr lang="en-US" sz="1200" b="0" i="0" kern="1200" dirty="0">
                <a:solidFill>
                  <a:schemeClr val="tx1"/>
                </a:solidFill>
                <a:effectLst/>
                <a:latin typeface="+mn-lt"/>
                <a:ea typeface="+mn-ea"/>
                <a:cs typeface="+mn-cs"/>
                <a:hlinkClick r:id="rId3"/>
              </a:rPr>
              <a:t>command line flag</a:t>
            </a:r>
            <a:r>
              <a:rPr lang="en-US" sz="1200" b="0" i="0" kern="1200" dirty="0">
                <a:solidFill>
                  <a:schemeClr val="tx1"/>
                </a:solidFill>
                <a:effectLst/>
                <a:latin typeface="+mn-lt"/>
                <a:ea typeface="+mn-ea"/>
                <a:cs typeface="+mn-cs"/>
              </a:rPr>
              <a:t> </a:t>
            </a:r>
            <a:r>
              <a:rPr lang="en-US" dirty="0"/>
              <a:t>--</a:t>
            </a:r>
            <a:r>
              <a:rPr lang="en-US" dirty="0" err="1"/>
              <a:t>ssl</a:t>
            </a:r>
            <a:r>
              <a:rPr lang="en-US" dirty="0"/>
              <a:t>-version-min=tls1</a:t>
            </a:r>
            <a:r>
              <a:rPr lang="en-US" sz="1200" b="0" i="0" kern="1200" dirty="0">
                <a:solidFill>
                  <a:schemeClr val="tx1"/>
                </a:solidFill>
                <a:effectLst/>
                <a:latin typeface="+mn-lt"/>
                <a:ea typeface="+mn-ea"/>
                <a:cs typeface="+mn-cs"/>
              </a:rPr>
              <a:t> to do so.</a:t>
            </a:r>
            <a:endParaRPr lang="en-US" sz="1200" b="0" i="0" kern="1200" baseline="0" dirty="0">
              <a:solidFill>
                <a:schemeClr val="tx1"/>
              </a:solidFill>
              <a:effectLst/>
              <a:latin typeface="+mn-lt"/>
              <a:ea typeface="+mn-ea"/>
              <a:cs typeface="+mn-cs"/>
            </a:endParaRPr>
          </a:p>
          <a:p>
            <a:endParaRPr lang="en-US" baseline="0" dirty="0"/>
          </a:p>
          <a:p>
            <a:r>
              <a:rPr lang="en-US" baseline="0" dirty="0"/>
              <a:t>Original whitepaper: https://</a:t>
            </a:r>
            <a:r>
              <a:rPr lang="en-US" baseline="0" dirty="0" err="1"/>
              <a:t>www.openssl.org</a:t>
            </a:r>
            <a:r>
              <a:rPr lang="en-US" baseline="0" dirty="0"/>
              <a:t>/~</a:t>
            </a:r>
            <a:r>
              <a:rPr lang="en-US" baseline="0" dirty="0" err="1"/>
              <a:t>bodo</a:t>
            </a:r>
            <a:r>
              <a:rPr lang="en-US" baseline="0" dirty="0"/>
              <a:t>/</a:t>
            </a:r>
            <a:r>
              <a:rPr lang="en-US" baseline="0" dirty="0" err="1"/>
              <a:t>ssl-poodle.pdf</a:t>
            </a:r>
            <a:endParaRPr lang="en-US" baseline="0" dirty="0"/>
          </a:p>
          <a:p>
            <a:r>
              <a:rPr lang="en-US" baseline="0" dirty="0"/>
              <a:t>Adam Langley’s blog: https://</a:t>
            </a:r>
            <a:r>
              <a:rPr lang="en-US" baseline="0" dirty="0" err="1"/>
              <a:t>www.imperialviolet.org</a:t>
            </a:r>
            <a:r>
              <a:rPr lang="en-US" baseline="0" dirty="0"/>
              <a:t>/</a:t>
            </a:r>
          </a:p>
          <a:p>
            <a:r>
              <a:rPr lang="en-US" baseline="0" dirty="0"/>
              <a:t>Best whitepaper: https://</a:t>
            </a:r>
            <a:r>
              <a:rPr lang="en-US" baseline="0" dirty="0" err="1"/>
              <a:t>www.dfranke.us</a:t>
            </a:r>
            <a:r>
              <a:rPr lang="en-US" baseline="0" dirty="0"/>
              <a:t>/posts/2014-10-14-how-poodle-happened.html</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28</a:t>
            </a:fld>
            <a:endParaRPr lang="en-US"/>
          </a:p>
        </p:txBody>
      </p:sp>
    </p:spTree>
    <p:extLst>
      <p:ext uri="{BB962C8B-B14F-4D97-AF65-F5344CB8AC3E}">
        <p14:creationId xmlns:p14="http://schemas.microsoft.com/office/powerpoint/2010/main" val="11568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about QA? Is it okay for them to click thru warnings? No because it may mask potential production issues later.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Certificate warnings defeat the purpose of encryption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Possibly the biggest failure of Internet PKI (</a:t>
            </a:r>
            <a:r>
              <a:rPr lang="en-US" sz="1200" b="0" kern="1200" dirty="0">
                <a:solidFill>
                  <a:schemeClr val="tx1"/>
                </a:solidFill>
                <a:effectLst/>
                <a:latin typeface="+mn-lt"/>
                <a:ea typeface="+mn-ea"/>
                <a:cs typeface="+mn-cs"/>
              </a:rPr>
              <a:t>or Web PKI, to be more accurate) </a:t>
            </a:r>
            <a:r>
              <a:rPr lang="en-US" sz="1200" kern="1200" dirty="0">
                <a:solidFill>
                  <a:schemeClr val="tx1"/>
                </a:solidFill>
                <a:effectLst/>
                <a:latin typeface="+mn-lt"/>
                <a:ea typeface="+mn-ea"/>
                <a:cs typeface="+mn-cs"/>
              </a:rPr>
              <a:t>is a lax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approach to certificate validation. Many libraries and applications skip it altogether.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Browsers check certificates, but, when an Invalid certificate is encountered, they present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users with warnings that can be bypassed. According to some studies, from </a:t>
            </a:r>
            <a:r>
              <a:rPr lang="en-US" sz="1200" b="1" kern="1200" dirty="0">
                <a:solidFill>
                  <a:schemeClr val="tx1"/>
                </a:solidFill>
                <a:effectLst/>
                <a:latin typeface="+mn-lt"/>
                <a:ea typeface="+mn-ea"/>
                <a:cs typeface="+mn-cs"/>
              </a:rPr>
              <a:t>30% to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7()% of users click through these warnings</a:t>
            </a:r>
            <a:r>
              <a:rPr lang="en-US" sz="1200" kern="1200" dirty="0">
                <a:solidFill>
                  <a:schemeClr val="tx1"/>
                </a:solidFill>
                <a:effectLst/>
                <a:latin typeface="+mn-lt"/>
                <a:ea typeface="+mn-ea"/>
                <a:cs typeface="+mn-cs"/>
              </a:rPr>
              <a:t>, which completely defeats the purpose of en- </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cryption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Recently, a new standard called </a:t>
            </a:r>
            <a:r>
              <a:rPr lang="en-US" sz="1200" b="1" kern="1200" dirty="0">
                <a:solidFill>
                  <a:schemeClr val="tx1"/>
                </a:solidFill>
                <a:effectLst/>
                <a:latin typeface="+mn-lt"/>
                <a:ea typeface="+mn-ea"/>
                <a:cs typeface="+mn-cs"/>
              </a:rPr>
              <a:t>HTTP Strict Transport Security was developed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to instruct compliant browsers to replace warnings with errors, disallowing bypass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pt-BR"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30</a:t>
            </a:fld>
            <a:endParaRPr lang="en-US"/>
          </a:p>
        </p:txBody>
      </p:sp>
    </p:spTree>
    <p:extLst>
      <p:ext uri="{BB962C8B-B14F-4D97-AF65-F5344CB8AC3E}">
        <p14:creationId xmlns:p14="http://schemas.microsoft.com/office/powerpoint/2010/main" val="2587589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Bulletproof</a:t>
            </a:r>
            <a:r>
              <a:rPr lang="en-US" baseline="0" dirty="0"/>
              <a:t> TLS by Ivan </a:t>
            </a:r>
            <a:r>
              <a:rPr lang="en-US" baseline="0" dirty="0" err="1"/>
              <a:t>Rystic</a:t>
            </a:r>
            <a:r>
              <a:rPr lang="en-US" baseline="0" dirty="0"/>
              <a:t>:</a:t>
            </a:r>
          </a:p>
          <a:p>
            <a:endParaRPr lang="en-US" baseline="0" dirty="0"/>
          </a:p>
          <a:p>
            <a:r>
              <a:rPr lang="en-US" sz="1200" b="1" kern="1200" dirty="0">
                <a:solidFill>
                  <a:schemeClr val="tx1"/>
                </a:solidFill>
                <a:effectLst/>
                <a:latin typeface="+mn-lt"/>
                <a:ea typeface="+mn-ea"/>
                <a:cs typeface="+mn-cs"/>
              </a:rPr>
              <a:t>TRUSTWAVE</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the question of whether CAs themselves can be trusted to do their jobs well and for the public benefit; who are those hundreds of organizations that we allow to issue certificates with little supervision? The fear that they might put their commercial interests above our security needs is sometimes justified. For example, in 2012 </a:t>
            </a:r>
            <a:r>
              <a:rPr lang="en-US" sz="1200" kern="1200" dirty="0" err="1">
                <a:solidFill>
                  <a:schemeClr val="tx1"/>
                </a:solidFill>
                <a:effectLst/>
                <a:latin typeface="+mn-lt"/>
                <a:ea typeface="+mn-ea"/>
                <a:cs typeface="+mn-cs"/>
              </a:rPr>
              <a:t>Trustwave</a:t>
            </a:r>
            <a:r>
              <a:rPr lang="en-US" sz="1200" kern="1200" dirty="0">
                <a:solidFill>
                  <a:schemeClr val="tx1"/>
                </a:solidFill>
                <a:effectLst/>
                <a:latin typeface="+mn-lt"/>
                <a:ea typeface="+mn-ea"/>
                <a:cs typeface="+mn-cs"/>
              </a:rPr>
              <a:t> admitted to issuing a subordinate certificate that would be used for traffic inspection, forging certificates for any web site on the fly.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Although </a:t>
            </a:r>
            <a:r>
              <a:rPr lang="en-US" sz="1200" kern="1200" dirty="0" err="1">
                <a:solidFill>
                  <a:schemeClr val="tx1"/>
                </a:solidFill>
                <a:effectLst/>
                <a:latin typeface="+mn-lt"/>
                <a:ea typeface="+mn-ea"/>
                <a:cs typeface="+mn-cs"/>
              </a:rPr>
              <a:t>Trustwave</a:t>
            </a:r>
            <a:r>
              <a:rPr lang="en-US" sz="1200" kern="1200" dirty="0">
                <a:solidFill>
                  <a:schemeClr val="tx1"/>
                </a:solidFill>
                <a:effectLst/>
                <a:latin typeface="+mn-lt"/>
                <a:ea typeface="+mn-ea"/>
                <a:cs typeface="+mn-cs"/>
              </a:rPr>
              <a:t> is the only CA to publicly admit to issuing such certificates, there were rumors that such behavior was not uncommon. </a:t>
            </a:r>
          </a:p>
          <a:p>
            <a:endParaRPr lang="en-US" dirty="0"/>
          </a:p>
          <a:p>
            <a:r>
              <a:rPr lang="en-US" sz="1200" kern="1200" dirty="0">
                <a:solidFill>
                  <a:schemeClr val="tx1"/>
                </a:solidFill>
                <a:effectLst/>
                <a:latin typeface="+mn-lt"/>
                <a:ea typeface="+mn-ea"/>
                <a:cs typeface="+mn-cs"/>
              </a:rPr>
              <a:t>Many fear that governments abuse the system to allow themselves to forge certificates for arbitrary domain names. Can we really be sure that some of the CAs are not just fronts for government operations? And, even if they are not, can we be sure that they can’t be compelled to do whatever their governments tell them to? We can’t. The only unknown is the extent to which governments will interfere with the operation of commercial CAs. </a:t>
            </a:r>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31</a:t>
            </a:fld>
            <a:endParaRPr lang="en-US"/>
          </a:p>
        </p:txBody>
      </p:sp>
    </p:spTree>
    <p:extLst>
      <p:ext uri="{BB962C8B-B14F-4D97-AF65-F5344CB8AC3E}">
        <p14:creationId xmlns:p14="http://schemas.microsoft.com/office/powerpoint/2010/main" val="3283973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Bulletproof</a:t>
            </a:r>
            <a:r>
              <a:rPr lang="en-US" baseline="0" dirty="0"/>
              <a:t> TLS by Ivan </a:t>
            </a:r>
            <a:r>
              <a:rPr lang="en-US" baseline="0" dirty="0" err="1"/>
              <a:t>Rystic</a:t>
            </a:r>
            <a:r>
              <a:rPr lang="en-US" baseline="0" dirty="0"/>
              <a:t>:</a:t>
            </a:r>
          </a:p>
          <a:p>
            <a:endParaRPr lang="en-US" baseline="0" dirty="0"/>
          </a:p>
          <a:p>
            <a:r>
              <a:rPr lang="en-US" sz="1200" b="1" kern="1200" dirty="0">
                <a:solidFill>
                  <a:schemeClr val="tx1"/>
                </a:solidFill>
                <a:effectLst/>
                <a:latin typeface="+mn-lt"/>
                <a:ea typeface="+mn-ea"/>
                <a:cs typeface="+mn-cs"/>
              </a:rPr>
              <a:t>TRUSTWAVE</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the question of whether CAs themselves can be trusted to do their jobs well and for the public benefit; who are those hundreds of organizations that we allow to issue certificates with little supervision? The fear that they might put their commercial interests above our security needs is sometimes justified. For example, in 2012 </a:t>
            </a:r>
            <a:r>
              <a:rPr lang="en-US" sz="1200" kern="1200" dirty="0" err="1">
                <a:solidFill>
                  <a:schemeClr val="tx1"/>
                </a:solidFill>
                <a:effectLst/>
                <a:latin typeface="+mn-lt"/>
                <a:ea typeface="+mn-ea"/>
                <a:cs typeface="+mn-cs"/>
              </a:rPr>
              <a:t>Trustwave</a:t>
            </a:r>
            <a:r>
              <a:rPr lang="en-US" sz="1200" kern="1200" dirty="0">
                <a:solidFill>
                  <a:schemeClr val="tx1"/>
                </a:solidFill>
                <a:effectLst/>
                <a:latin typeface="+mn-lt"/>
                <a:ea typeface="+mn-ea"/>
                <a:cs typeface="+mn-cs"/>
              </a:rPr>
              <a:t> admitted to issuing a subordinate certificate that would be used for traffic inspection, forging certificates for any web site on the fly.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Although </a:t>
            </a:r>
            <a:r>
              <a:rPr lang="en-US" sz="1200" kern="1200" dirty="0" err="1">
                <a:solidFill>
                  <a:schemeClr val="tx1"/>
                </a:solidFill>
                <a:effectLst/>
                <a:latin typeface="+mn-lt"/>
                <a:ea typeface="+mn-ea"/>
                <a:cs typeface="+mn-cs"/>
              </a:rPr>
              <a:t>Trustwave</a:t>
            </a:r>
            <a:r>
              <a:rPr lang="en-US" sz="1200" kern="1200" dirty="0">
                <a:solidFill>
                  <a:schemeClr val="tx1"/>
                </a:solidFill>
                <a:effectLst/>
                <a:latin typeface="+mn-lt"/>
                <a:ea typeface="+mn-ea"/>
                <a:cs typeface="+mn-cs"/>
              </a:rPr>
              <a:t> is the only CA to publicly admit to issuing such certificates, there were rumors that such behavior was not uncommon. </a:t>
            </a:r>
          </a:p>
          <a:p>
            <a:endParaRPr lang="en-US" dirty="0"/>
          </a:p>
          <a:p>
            <a:r>
              <a:rPr lang="en-US" sz="1200" kern="1200" dirty="0">
                <a:solidFill>
                  <a:schemeClr val="tx1"/>
                </a:solidFill>
                <a:effectLst/>
                <a:latin typeface="+mn-lt"/>
                <a:ea typeface="+mn-ea"/>
                <a:cs typeface="+mn-cs"/>
              </a:rPr>
              <a:t>Many fear that governments abuse the system to allow themselves to forge certificates for arbitrary domain names. Can we really be sure that some of the CAs are not just fronts for government operations? And, even if they are not, can we be sure that they can’t be compelled to do whatever their governments tell them to? We can’t. The only unknown is the extent to which governments will interfere with the operation of commercial CAs. </a:t>
            </a:r>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32</a:t>
            </a:fld>
            <a:endParaRPr lang="en-US"/>
          </a:p>
        </p:txBody>
      </p:sp>
    </p:spTree>
    <p:extLst>
      <p:ext uri="{BB962C8B-B14F-4D97-AF65-F5344CB8AC3E}">
        <p14:creationId xmlns:p14="http://schemas.microsoft.com/office/powerpoint/2010/main" val="328397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A36D7-AFAB-C146-81C6-DC116B495F37}" type="slidenum">
              <a:rPr lang="en-US" smtClean="0"/>
              <a:t>2</a:t>
            </a:fld>
            <a:endParaRPr lang="en-US"/>
          </a:p>
        </p:txBody>
      </p:sp>
    </p:spTree>
    <p:extLst>
      <p:ext uri="{BB962C8B-B14F-4D97-AF65-F5344CB8AC3E}">
        <p14:creationId xmlns:p14="http://schemas.microsoft.com/office/powerpoint/2010/main" val="1715761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Bulletproof</a:t>
            </a:r>
            <a:r>
              <a:rPr lang="en-US" baseline="0" dirty="0"/>
              <a:t> TLS by Ivan </a:t>
            </a:r>
            <a:r>
              <a:rPr lang="en-US" baseline="0" dirty="0" err="1"/>
              <a:t>Rystic</a:t>
            </a:r>
            <a:r>
              <a:rPr lang="en-US" baseline="0" dirty="0"/>
              <a:t>:</a:t>
            </a:r>
          </a:p>
          <a:p>
            <a:endParaRPr lang="en-US" baseline="0" dirty="0"/>
          </a:p>
          <a:p>
            <a:r>
              <a:rPr lang="en-US" sz="1200" b="1" kern="1200" dirty="0">
                <a:solidFill>
                  <a:schemeClr val="tx1"/>
                </a:solidFill>
                <a:effectLst/>
                <a:latin typeface="+mn-lt"/>
                <a:ea typeface="+mn-ea"/>
                <a:cs typeface="+mn-cs"/>
              </a:rPr>
              <a:t>TURKTRUST </a:t>
            </a:r>
          </a:p>
          <a:p>
            <a:endParaRPr lang="en-US" dirty="0"/>
          </a:p>
          <a:p>
            <a:r>
              <a:rPr lang="en-US" sz="1200" kern="1200" dirty="0">
                <a:solidFill>
                  <a:schemeClr val="tx1"/>
                </a:solidFill>
                <a:effectLst/>
                <a:latin typeface="+mn-lt"/>
                <a:ea typeface="+mn-ea"/>
                <a:cs typeface="+mn-cs"/>
              </a:rPr>
              <a:t>In December 2012, Google uncovered another serious PKI problem thanks to the public key pinning mechanism supported by the Chrome browser. Pinning is a mechanism that allows user agents to check that only authorized CAs are issuing certificates for specific web sites. Chrome ships with a small, hardcoded list of sites, but they are some of the most visible sites in the world.</a:t>
            </a:r>
          </a:p>
          <a:p>
            <a:endParaRPr lang="en-US" dirty="0"/>
          </a:p>
          <a:p>
            <a:r>
              <a:rPr lang="en-US" sz="1200" kern="1200" dirty="0">
                <a:solidFill>
                  <a:schemeClr val="tx1"/>
                </a:solidFill>
                <a:effectLst/>
                <a:latin typeface="+mn-lt"/>
                <a:ea typeface="+mn-ea"/>
                <a:cs typeface="+mn-cs"/>
              </a:rPr>
              <a:t>In December 2012, when a Chrome user encountered a certificate that did not match with the hardcoded built-in list, their browser communicated the entire offending certificate chain back to Google. With access to the chain, they were able to link the rogue certificate to TURKTRUST, a Turkish certification authority.</a:t>
            </a:r>
          </a:p>
          <a:p>
            <a:endParaRPr lang="en-US" dirty="0"/>
          </a:p>
          <a:p>
            <a:r>
              <a:rPr lang="en-US" sz="1200" kern="1200" dirty="0">
                <a:solidFill>
                  <a:schemeClr val="tx1"/>
                </a:solidFill>
                <a:effectLst/>
                <a:latin typeface="+mn-lt"/>
                <a:ea typeface="+mn-ea"/>
                <a:cs typeface="+mn-cs"/>
              </a:rPr>
              <a:t>The invalid subordinate certificates were promptly revoked by all parties. TURKTRUST published a detailed report only a couple of days later and continued to provide regular up- dates.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learned that a mistake had been made in transition between two system installations, causing two certificates issued on that day to be marked as CA certificates. The mistake remained undetected for about 15 months, during which time the certificates were used as humble server certificates. </a:t>
            </a:r>
          </a:p>
          <a:p>
            <a:endParaRPr lang="en-US" dirty="0"/>
          </a:p>
          <a:p>
            <a:r>
              <a:rPr lang="en-US" sz="1200" kern="1200" dirty="0">
                <a:solidFill>
                  <a:schemeClr val="tx1"/>
                </a:solidFill>
                <a:effectLst/>
                <a:latin typeface="+mn-lt"/>
                <a:ea typeface="+mn-ea"/>
                <a:cs typeface="+mn-cs"/>
              </a:rPr>
              <a:t>At some point in December 2012, a firewall with MITM capabilities was installed at EGO, one of the two organizations in possession of a </a:t>
            </a:r>
            <a:r>
              <a:rPr lang="en-US" sz="1200" kern="1200" dirty="0" err="1">
                <a:solidFill>
                  <a:schemeClr val="tx1"/>
                </a:solidFill>
                <a:effectLst/>
                <a:latin typeface="+mn-lt"/>
                <a:ea typeface="+mn-ea"/>
                <a:cs typeface="+mn-cs"/>
              </a:rPr>
              <a:t>misissued</a:t>
            </a:r>
            <a:r>
              <a:rPr lang="en-US" sz="1200" kern="1200" dirty="0">
                <a:solidFill>
                  <a:schemeClr val="tx1"/>
                </a:solidFill>
                <a:effectLst/>
                <a:latin typeface="+mn-lt"/>
                <a:ea typeface="+mn-ea"/>
                <a:cs typeface="+mn-cs"/>
              </a:rPr>
              <a:t> subordinate CA certificate. A con- tractor imported the certificate into the firewall, which started to perform its MITM </a:t>
            </a:r>
            <a:r>
              <a:rPr lang="en-US" sz="1200" kern="1200" dirty="0" err="1">
                <a:solidFill>
                  <a:schemeClr val="tx1"/>
                </a:solidFill>
                <a:effectLst/>
                <a:latin typeface="+mn-lt"/>
                <a:ea typeface="+mn-ea"/>
                <a:cs typeface="+mn-cs"/>
              </a:rPr>
              <a:t>func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by generating fake web site certificates on demand. In the process, a clone of one of Google’s certificates was made and used and subsequently detected by Chrome. </a:t>
            </a:r>
            <a:endParaRPr lang="en-US" dirty="0"/>
          </a:p>
          <a:p>
            <a:r>
              <a:rPr lang="en-US" sz="1200" kern="1200" dirty="0">
                <a:solidFill>
                  <a:schemeClr val="tx1"/>
                </a:solidFill>
                <a:effectLst/>
                <a:latin typeface="+mn-lt"/>
                <a:ea typeface="+mn-ea"/>
                <a:cs typeface="+mn-cs"/>
              </a:rPr>
              <a:t>It’s not clear if the contractor knew that the certificate in question was a CA certificate. If you’re troubleshooting a MITM device and you are not familiar with PKI, importing any valid certificate you have sitting around seems like a thing that you might try. </a:t>
            </a:r>
          </a:p>
          <a:p>
            <a:endParaRPr lang="en-US" dirty="0"/>
          </a:p>
          <a:p>
            <a:r>
              <a:rPr lang="en-US" sz="1200" kern="1200" dirty="0">
                <a:solidFill>
                  <a:schemeClr val="tx1"/>
                </a:solidFill>
                <a:effectLst/>
                <a:latin typeface="+mn-lt"/>
                <a:ea typeface="+mn-ea"/>
                <a:cs typeface="+mn-cs"/>
              </a:rPr>
              <a:t>The browser root store operators accepted TURKTRUST’s position that the incident was the result of an administrative error. There was no evidence of attack against the CA; fake certificates were not seen outside EGO’s own network. Mozilla asked TURKTRUST to undergo an out-of-order audit, and Google and Opera decided to stop recognizing TURKTRUST’s EV certificates. </a:t>
            </a:r>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33</a:t>
            </a:fld>
            <a:endParaRPr lang="en-US"/>
          </a:p>
        </p:txBody>
      </p:sp>
    </p:spTree>
    <p:extLst>
      <p:ext uri="{BB962C8B-B14F-4D97-AF65-F5344CB8AC3E}">
        <p14:creationId xmlns:p14="http://schemas.microsoft.com/office/powerpoint/2010/main" val="3283973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From Bulletproof</a:t>
            </a:r>
            <a:r>
              <a:rPr lang="en-US" baseline="0" dirty="0"/>
              <a:t> TLS by Ivan </a:t>
            </a:r>
            <a:r>
              <a:rPr lang="en-US" baseline="0" dirty="0" err="1"/>
              <a:t>Rystic</a:t>
            </a:r>
            <a:r>
              <a:rPr lang="en-US" baseline="0" dirty="0"/>
              <a:t>:</a:t>
            </a:r>
          </a:p>
          <a:p>
            <a:endParaRPr lang="en-US" sz="1200" b="1" i="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ANSSI</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December 2013, Google announced that Chrome was revoking trust in a subordinate CA certificate issued by ANSSI (</a:t>
            </a:r>
            <a:r>
              <a:rPr lang="en-US" sz="1200" i="1" kern="1200" dirty="0" err="1">
                <a:solidFill>
                  <a:schemeClr val="tx1"/>
                </a:solidFill>
                <a:effectLst/>
                <a:latin typeface="+mn-lt"/>
                <a:ea typeface="+mn-ea"/>
                <a:cs typeface="+mn-cs"/>
              </a:rPr>
              <a:t>Agence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nationale</a:t>
            </a:r>
            <a:r>
              <a:rPr lang="en-US" sz="1200" i="1" kern="1200" dirty="0">
                <a:solidFill>
                  <a:schemeClr val="tx1"/>
                </a:solidFill>
                <a:effectLst/>
                <a:latin typeface="+mn-lt"/>
                <a:ea typeface="+mn-ea"/>
                <a:cs typeface="+mn-cs"/>
              </a:rPr>
              <a:t> de la </a:t>
            </a:r>
            <a:r>
              <a:rPr lang="en-US" sz="1200" i="1" kern="1200" dirty="0" err="1">
                <a:solidFill>
                  <a:schemeClr val="tx1"/>
                </a:solidFill>
                <a:effectLst/>
                <a:latin typeface="+mn-lt"/>
                <a:ea typeface="+mn-ea"/>
                <a:cs typeface="+mn-cs"/>
              </a:rPr>
              <a:t>sécurite</a:t>
            </a:r>
            <a:r>
              <a:rPr lang="en-US" sz="1200" i="1" kern="1200" dirty="0">
                <a:solidFill>
                  <a:schemeClr val="tx1"/>
                </a:solidFill>
                <a:effectLst/>
                <a:latin typeface="+mn-lt"/>
                <a:ea typeface="+mn-ea"/>
                <a:cs typeface="+mn-cs"/>
              </a:rPr>
              <a:t>́ des </a:t>
            </a:r>
            <a:r>
              <a:rPr lang="en-US" sz="1200" i="1" kern="1200" dirty="0" err="1">
                <a:solidFill>
                  <a:schemeClr val="tx1"/>
                </a:solidFill>
                <a:effectLst/>
                <a:latin typeface="+mn-lt"/>
                <a:ea typeface="+mn-ea"/>
                <a:cs typeface="+mn-cs"/>
              </a:rPr>
              <a:t>systèmes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d’information</a:t>
            </a:r>
            <a:r>
              <a:rPr lang="en-US" sz="1200" kern="1200" dirty="0">
                <a:solidFill>
                  <a:schemeClr val="tx1"/>
                </a:solidFill>
                <a:effectLst/>
                <a:latin typeface="+mn-lt"/>
                <a:ea typeface="+mn-ea"/>
                <a:cs typeface="+mn-cs"/>
              </a:rPr>
              <a:t>), a French network and information security agency. A few days later, the trust in the parent ANSSI certification authority was restricted to allow only certificates issued for the domain names corresponding to French territories (.</a:t>
            </a:r>
            <a:r>
              <a:rPr lang="en-US" sz="1200" kern="1200" dirty="0" err="1">
                <a:solidFill>
                  <a:schemeClr val="tx1"/>
                </a:solidFill>
                <a:effectLst/>
                <a:latin typeface="+mn-lt"/>
                <a:ea typeface="+mn-ea"/>
                <a:cs typeface="+mn-cs"/>
              </a:rPr>
              <a:t>fr</a:t>
            </a:r>
            <a:r>
              <a:rPr lang="en-US" sz="1200" kern="1200" dirty="0">
                <a:solidFill>
                  <a:schemeClr val="tx1"/>
                </a:solidFill>
                <a:effectLst/>
                <a:latin typeface="+mn-lt"/>
                <a:ea typeface="+mn-ea"/>
                <a:cs typeface="+mn-cs"/>
              </a:rPr>
              <a:t> being the main such top-level domain name).</a:t>
            </a:r>
          </a:p>
          <a:p>
            <a:endParaRPr lang="en-US" dirty="0"/>
          </a:p>
          <a:p>
            <a:r>
              <a:rPr lang="en-US" sz="1200" kern="1200" dirty="0">
                <a:solidFill>
                  <a:schemeClr val="tx1"/>
                </a:solidFill>
                <a:effectLst/>
                <a:latin typeface="+mn-lt"/>
                <a:ea typeface="+mn-ea"/>
                <a:cs typeface="+mn-cs"/>
              </a:rPr>
              <a:t>The reason for the revocation was the discovery that the subordinate CA certificate had been used in a transparent interception (man-in-the-middle) device running on the </a:t>
            </a:r>
            <a:r>
              <a:rPr lang="en-US" sz="1200" kern="1200" dirty="0" err="1">
                <a:solidFill>
                  <a:schemeClr val="tx1"/>
                </a:solidFill>
                <a:effectLst/>
                <a:latin typeface="+mn-lt"/>
                <a:ea typeface="+mn-ea"/>
                <a:cs typeface="+mn-cs"/>
              </a:rPr>
              <a:t>agen</a:t>
            </a:r>
            <a:r>
              <a:rPr lang="en-US" sz="1200" kern="1200" dirty="0">
                <a:solidFill>
                  <a:schemeClr val="tx1"/>
                </a:solidFill>
                <a:effectLst/>
                <a:latin typeface="+mn-lt"/>
                <a:ea typeface="+mn-ea"/>
                <a:cs typeface="+mn-cs"/>
              </a:rPr>
              <a:t>- cy’s network. As a result, certificates for various domain names were generated, some of which belonged to Google. Once again, Chrome’s pinning of Google’s certificate detected a misuse of the PKI. </a:t>
            </a:r>
          </a:p>
          <a:p>
            <a:endParaRPr lang="en-US" dirty="0"/>
          </a:p>
          <a:p>
            <a:r>
              <a:rPr lang="en-US" sz="1200" kern="1200" dirty="0">
                <a:solidFill>
                  <a:schemeClr val="tx1"/>
                </a:solidFill>
                <a:effectLst/>
                <a:latin typeface="+mn-lt"/>
                <a:ea typeface="+mn-ea"/>
                <a:cs typeface="+mn-cs"/>
              </a:rPr>
              <a:t>Mozilla and Microsoft also disabled the offending CA certificate. The agency issued a brief statement blaming human error for the problem. There’s been no evidence that the in- appropriate certificate was used anywhere outside the network of the French Treasury.</a:t>
            </a:r>
          </a:p>
          <a:p>
            <a:endParaRPr lang="en-US" dirty="0"/>
          </a:p>
          <a:p>
            <a:r>
              <a:rPr lang="en-US" sz="1200" kern="1200" dirty="0">
                <a:solidFill>
                  <a:schemeClr val="tx1"/>
                </a:solidFill>
                <a:effectLst/>
                <a:latin typeface="+mn-lt"/>
                <a:ea typeface="+mn-ea"/>
                <a:cs typeface="+mn-cs"/>
              </a:rPr>
              <a:t>As is usually the case, a discussion followed on </a:t>
            </a:r>
            <a:r>
              <a:rPr lang="en-US" sz="1200" kern="1200" dirty="0" err="1">
                <a:solidFill>
                  <a:schemeClr val="tx1"/>
                </a:solidFill>
                <a:effectLst/>
                <a:latin typeface="+mn-lt"/>
                <a:ea typeface="+mn-ea"/>
                <a:cs typeface="+mn-cs"/>
              </a:rPr>
              <a:t>mozilla.dev.security.policy</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addition to more details of the incident being provided, various other problems with how ANSSI used the CA certificate were uncovered. For example, many of their certificates did not include any revocation information. Unusual activity was detected on their CRLs, with thousands of certificates suddenly appearing on previously empty lists. It’s not clear if and how the incident concluded. According to their own admission, ANSSI will be unable to comply with Baseline Requirements until at least December </a:t>
            </a:r>
            <a:r>
              <a:rPr lang="is-IS" sz="1200" kern="1200" dirty="0">
                <a:solidFill>
                  <a:schemeClr val="tx1"/>
                </a:solidFill>
                <a:effectLst/>
                <a:latin typeface="+mn-lt"/>
                <a:ea typeface="+mn-ea"/>
                <a:cs typeface="+mn-cs"/>
              </a:rPr>
              <a:t>2017</a:t>
            </a:r>
            <a:r>
              <a:rPr lang="en-US" sz="1200" kern="1200" dirty="0">
                <a:solidFill>
                  <a:schemeClr val="tx1"/>
                </a:solidFill>
                <a:effectLst/>
                <a:latin typeface="+mn-lt"/>
                <a:ea typeface="+mn-ea"/>
                <a:cs typeface="+mn-cs"/>
              </a:rPr>
              <a:t>, which is two years after Mozilla’s deadline.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34</a:t>
            </a:fld>
            <a:endParaRPr lang="en-US"/>
          </a:p>
        </p:txBody>
      </p:sp>
    </p:spTree>
    <p:extLst>
      <p:ext uri="{BB962C8B-B14F-4D97-AF65-F5344CB8AC3E}">
        <p14:creationId xmlns:p14="http://schemas.microsoft.com/office/powerpoint/2010/main" val="3283973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From Bulletproof</a:t>
            </a:r>
            <a:r>
              <a:rPr lang="en-US" baseline="0" dirty="0"/>
              <a:t> TLS by Ivan </a:t>
            </a:r>
            <a:r>
              <a:rPr lang="en-US" baseline="0" dirty="0" err="1"/>
              <a:t>Rystic</a:t>
            </a:r>
            <a:r>
              <a:rPr lang="en-US" baseline="0" dirty="0"/>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Connection authentication failure in </a:t>
            </a:r>
            <a:r>
              <a:rPr lang="en-US" sz="1200" b="1" kern="1200" dirty="0" err="1">
                <a:solidFill>
                  <a:schemeClr val="tx1"/>
                </a:solidFill>
                <a:effectLst/>
                <a:latin typeface="+mn-lt"/>
                <a:ea typeface="+mn-ea"/>
                <a:cs typeface="+mn-cs"/>
              </a:rPr>
              <a:t>iOS</a:t>
            </a:r>
            <a:r>
              <a:rPr lang="en-US" sz="1200" b="1" kern="1200" dirty="0">
                <a:solidFill>
                  <a:schemeClr val="tx1"/>
                </a:solidFill>
                <a:effectLst/>
                <a:latin typeface="+mn-lt"/>
                <a:ea typeface="+mn-ea"/>
                <a:cs typeface="+mn-cs"/>
              </a:rPr>
              <a:t> and OS X (2014) </a:t>
            </a:r>
          </a:p>
          <a:p>
            <a:endParaRPr lang="en-US" dirty="0"/>
          </a:p>
          <a:p>
            <a:r>
              <a:rPr lang="en-US" sz="1200" kern="1200" dirty="0">
                <a:solidFill>
                  <a:schemeClr val="tx1"/>
                </a:solidFill>
                <a:effectLst/>
                <a:latin typeface="+mn-lt"/>
                <a:ea typeface="+mn-ea"/>
                <a:cs typeface="+mn-cs"/>
              </a:rPr>
              <a:t>On 21 February 2014, Apple released updates for </a:t>
            </a:r>
            <a:r>
              <a:rPr lang="en-US" sz="1200" kern="1200" dirty="0" err="1">
                <a:solidFill>
                  <a:schemeClr val="tx1"/>
                </a:solidFill>
                <a:effectLst/>
                <a:latin typeface="+mn-lt"/>
                <a:ea typeface="+mn-ea"/>
                <a:cs typeface="+mn-cs"/>
              </a:rPr>
              <a:t>iOS</a:t>
            </a:r>
            <a:r>
              <a:rPr lang="en-US" sz="1200" kern="1200" dirty="0">
                <a:solidFill>
                  <a:schemeClr val="tx1"/>
                </a:solidFill>
                <a:effectLst/>
                <a:latin typeface="+mn-lt"/>
                <a:ea typeface="+mn-ea"/>
                <a:cs typeface="+mn-cs"/>
              </a:rPr>
              <a:t> 6.x and 7.x in order to fix a bug in TLS connection authentication.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Although Apple didn’t provide any details (they never do), the description caught everyone’s attention and sparked a large-scale hunt for the bug. It turned out that a devastating slip in the connection authentication code allowed any DHE and ECDHE connection to be silently hijacked by an active MITM.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bug was also found to exist in the latest version of OS X (10.9), which had been released in October 2013. Unfortunately, a fix was not immediately available; it’s not clear why Apple would choose not to synchronize releases for such a significant security issue. Possibly because of a strong backlash, the fix (OS X 10.9.2) came only a couple of days later, on February 25th. </a:t>
            </a:r>
          </a:p>
          <a:p>
            <a:endParaRPr lang="en-US" dirty="0"/>
          </a:p>
          <a:p>
            <a:r>
              <a:rPr lang="en-US" sz="1200" b="1" u="sng" kern="1200" dirty="0">
                <a:solidFill>
                  <a:schemeClr val="tx1"/>
                </a:solidFill>
                <a:effectLst/>
                <a:latin typeface="+mn-lt"/>
                <a:ea typeface="+mn-ea"/>
                <a:cs typeface="+mn-cs"/>
              </a:rPr>
              <a:t>In the context of TLS authentication, this bug is as bad as they get. </a:t>
            </a:r>
            <a:r>
              <a:rPr lang="en-US" sz="1200" kern="1200" dirty="0">
                <a:solidFill>
                  <a:schemeClr val="tx1"/>
                </a:solidFill>
                <a:effectLst/>
                <a:latin typeface="+mn-lt"/>
                <a:ea typeface="+mn-ea"/>
                <a:cs typeface="+mn-cs"/>
              </a:rPr>
              <a:t>The weakness is in a transient part of the handshake that is never logged. (If you were to attack certificate authentication, for example, you would need to provide a fraudulent certificate chain, which might be recorded and reported.) If proper care is taken to use it only against vulnerable clients (which should be possible, given that the TLS handshake exposes enough information to allow for pretty reliable fingerprinting), an attack could be reliable, silent, and effective without leaving any trace. </a:t>
            </a:r>
            <a:endParaRPr lang="en-US" dirty="0"/>
          </a:p>
          <a:p>
            <a:r>
              <a:rPr lang="en-US" sz="1200" kern="1200" dirty="0">
                <a:solidFill>
                  <a:schemeClr val="tx1"/>
                </a:solidFill>
                <a:effectLst/>
                <a:latin typeface="+mn-lt"/>
                <a:ea typeface="+mn-ea"/>
                <a:cs typeface="+mn-cs"/>
              </a:rPr>
              <a:t>All applications running on the vulnerable operating systems were exposed to this problem. The only exceptions were cross-platform applications (for example, Chrome and Firefox) that rely on their own TLS stack.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35</a:t>
            </a:fld>
            <a:endParaRPr lang="en-US"/>
          </a:p>
        </p:txBody>
      </p:sp>
    </p:spTree>
    <p:extLst>
      <p:ext uri="{BB962C8B-B14F-4D97-AF65-F5344CB8AC3E}">
        <p14:creationId xmlns:p14="http://schemas.microsoft.com/office/powerpoint/2010/main" val="3283973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36</a:t>
            </a:fld>
            <a:endParaRPr lang="en-US"/>
          </a:p>
        </p:txBody>
      </p:sp>
    </p:spTree>
    <p:extLst>
      <p:ext uri="{BB962C8B-B14F-4D97-AF65-F5344CB8AC3E}">
        <p14:creationId xmlns:p14="http://schemas.microsoft.com/office/powerpoint/2010/main" val="7776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SzPct val="45000"/>
              <a:buFont typeface="Arial"/>
              <a:buChar char="•"/>
            </a:pPr>
            <a:endParaRPr lang="en-US" i="0" dirty="0">
              <a:solidFill>
                <a:schemeClr val="tx1"/>
              </a:solidFill>
              <a:latin typeface="+mn-lt"/>
            </a:endParaRPr>
          </a:p>
        </p:txBody>
      </p:sp>
      <p:sp>
        <p:nvSpPr>
          <p:cNvPr id="4" name="Slide Number Placeholder 3"/>
          <p:cNvSpPr>
            <a:spLocks noGrp="1"/>
          </p:cNvSpPr>
          <p:nvPr>
            <p:ph type="sldNum" sz="quarter" idx="10"/>
          </p:nvPr>
        </p:nvSpPr>
        <p:spPr/>
        <p:txBody>
          <a:bodyPr/>
          <a:lstStyle/>
          <a:p>
            <a:fld id="{552A36D7-AFAB-C146-81C6-DC116B495F37}" type="slidenum">
              <a:rPr lang="en-US" smtClean="0"/>
              <a:t>37</a:t>
            </a:fld>
            <a:endParaRPr lang="en-US"/>
          </a:p>
        </p:txBody>
      </p:sp>
    </p:spTree>
    <p:extLst>
      <p:ext uri="{BB962C8B-B14F-4D97-AF65-F5344CB8AC3E}">
        <p14:creationId xmlns:p14="http://schemas.microsoft.com/office/powerpoint/2010/main" val="157779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38</a:t>
            </a:fld>
            <a:endParaRPr lang="en-US"/>
          </a:p>
        </p:txBody>
      </p:sp>
    </p:spTree>
    <p:extLst>
      <p:ext uri="{BB962C8B-B14F-4D97-AF65-F5344CB8AC3E}">
        <p14:creationId xmlns:p14="http://schemas.microsoft.com/office/powerpoint/2010/main" val="3283973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39</a:t>
            </a:fld>
            <a:endParaRPr lang="en-US"/>
          </a:p>
        </p:txBody>
      </p:sp>
    </p:spTree>
    <p:extLst>
      <p:ext uri="{BB962C8B-B14F-4D97-AF65-F5344CB8AC3E}">
        <p14:creationId xmlns:p14="http://schemas.microsoft.com/office/powerpoint/2010/main" val="431280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 Strict Transport Security (HSTS) is a relatively new standard that enforces encryption on the hostname for which it is enabled. Optionally, it can enforce encryption on all subdomains. With this approach, a </a:t>
            </a:r>
            <a:r>
              <a:rPr lang="en-US" dirty="0" err="1"/>
              <a:t>MitM</a:t>
            </a:r>
            <a:r>
              <a:rPr lang="en-US" dirty="0"/>
              <a:t> attacker cannot inject any cookies using DNS trickery, because encryption would be required (and we're assuming that the MITM attacker cannot forge your certificates; if he can, you have bigger problems). HSTS significantly reduces the attack surface, but it is not foolproof. First, it's not supported by all browsers. Second, It does not handle cases in which genuine (encrypted) related sites are compromised or run by different, untrusted entities.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Tool</a:t>
            </a:r>
            <a:r>
              <a:rPr lang="en-US" dirty="0"/>
              <a:t>:</a:t>
            </a:r>
            <a:r>
              <a:rPr lang="en-US" baseline="0" dirty="0"/>
              <a:t> add site to the HSTS preloaded list: https://</a:t>
            </a:r>
            <a:r>
              <a:rPr lang="en-US" baseline="0" dirty="0" err="1"/>
              <a:t>hstspreload.appspot.com</a:t>
            </a:r>
            <a:r>
              <a:rPr lang="en-US" baseline="0" dirty="0"/>
              <a: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Released November 2012</a:t>
            </a:r>
          </a:p>
          <a:p>
            <a:r>
              <a:rPr lang="en-US" b="1" dirty="0" err="1"/>
              <a:t>MitM</a:t>
            </a:r>
            <a:r>
              <a:rPr lang="en-US" b="1" baseline="0" dirty="0"/>
              <a:t> attack mitigation is a SIGNIFICANT reason to use it.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Treating all cert errors as fatal</a:t>
            </a:r>
          </a:p>
          <a:p>
            <a:r>
              <a:rPr lang="en-US" b="1" dirty="0"/>
              <a:t>Protects the user. If your site is hacked, it won’t do any good to you!</a:t>
            </a:r>
          </a:p>
          <a:p>
            <a:r>
              <a:rPr lang="en-US" b="1" dirty="0"/>
              <a:t>HSTS is HTTP specific (</a:t>
            </a:r>
            <a:r>
              <a:rPr lang="en-US" b="0" dirty="0"/>
              <a:t>p</a:t>
            </a:r>
            <a:r>
              <a:rPr lang="en-US" dirty="0"/>
              <a:t>inning is not)</a:t>
            </a:r>
          </a:p>
          <a:p>
            <a:endParaRPr lang="en-US" dirty="0"/>
          </a:p>
          <a:p>
            <a:r>
              <a:rPr lang="en-US" dirty="0"/>
              <a:t>HSTS address the following problems</a:t>
            </a:r>
          </a:p>
          <a:p>
            <a:pPr marL="171450" indent="-171450">
              <a:buFont typeface="Arial" panose="020B0604020202020204" pitchFamily="34" charset="0"/>
              <a:buChar char="•"/>
            </a:pPr>
            <a:r>
              <a:rPr lang="en-US" dirty="0"/>
              <a:t>No way of knowing if a site supports TLS (site default to plain text)</a:t>
            </a:r>
          </a:p>
          <a:p>
            <a:pPr marL="171450" indent="-171450">
              <a:buFont typeface="Arial" panose="020B0604020202020204" pitchFamily="34" charset="0"/>
              <a:buChar char="•"/>
            </a:pPr>
            <a:r>
              <a:rPr lang="en-US" dirty="0"/>
              <a:t>Tolerance of cert problems (if a cert is invalid, it will warn and let the used continue)</a:t>
            </a:r>
          </a:p>
          <a:p>
            <a:pPr marL="171450" indent="-171450">
              <a:buFont typeface="Arial" panose="020B0604020202020204" pitchFamily="34" charset="0"/>
              <a:buChar char="•"/>
            </a:pPr>
            <a:r>
              <a:rPr lang="en-US" dirty="0"/>
              <a:t>Mixed content issues</a:t>
            </a:r>
          </a:p>
          <a:p>
            <a:pPr marL="171450" indent="-171450">
              <a:buFont typeface="Arial" panose="020B0604020202020204" pitchFamily="34" charset="0"/>
              <a:buChar char="•"/>
            </a:pPr>
            <a:r>
              <a:rPr lang="en-US" dirty="0"/>
              <a:t>Cookie Security (attackers can steal cookies even when available only under TLS)</a:t>
            </a:r>
          </a:p>
          <a:p>
            <a:endParaRPr lang="en-US" dirty="0"/>
          </a:p>
          <a:p>
            <a:r>
              <a:rPr lang="en-US" dirty="0"/>
              <a:t>To support HSTS, all that is needed is to include a header like this in all encrypted HTTP responses:</a:t>
            </a:r>
          </a:p>
          <a:p>
            <a:endParaRPr lang="en-US" dirty="0"/>
          </a:p>
          <a:p>
            <a:r>
              <a:rPr lang="en-US" dirty="0"/>
              <a:t>Strict-Transport-Security: max-age=31536000; </a:t>
            </a:r>
            <a:r>
              <a:rPr lang="en-US" dirty="0" err="1"/>
              <a:t>includeSubDomains</a:t>
            </a:r>
            <a:endParaRPr lang="en-US" dirty="0"/>
          </a:p>
          <a:p>
            <a:endParaRPr lang="en-US" dirty="0"/>
          </a:p>
          <a:p>
            <a:r>
              <a:rPr lang="en-US" dirty="0"/>
              <a:t>This will make the compliant browser activate HSTS </a:t>
            </a:r>
            <a:r>
              <a:rPr lang="en-US" b="1" dirty="0"/>
              <a:t>for the duration of the retention period specified in the max-age </a:t>
            </a:r>
            <a:r>
              <a:rPr lang="en-US" dirty="0"/>
              <a:t>parameter </a:t>
            </a:r>
            <a:r>
              <a:rPr lang="en-US" b="1" dirty="0"/>
              <a:t>across ALL PORTS</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49</a:t>
            </a:fld>
            <a:endParaRPr lang="en-US"/>
          </a:p>
        </p:txBody>
      </p:sp>
    </p:spTree>
    <p:extLst>
      <p:ext uri="{BB962C8B-B14F-4D97-AF65-F5344CB8AC3E}">
        <p14:creationId xmlns:p14="http://schemas.microsoft.com/office/powerpoint/2010/main" val="1546597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52</a:t>
            </a:fld>
            <a:endParaRPr lang="en-US"/>
          </a:p>
        </p:txBody>
      </p:sp>
    </p:spTree>
    <p:extLst>
      <p:ext uri="{BB962C8B-B14F-4D97-AF65-F5344CB8AC3E}">
        <p14:creationId xmlns:p14="http://schemas.microsoft.com/office/powerpoint/2010/main" val="64669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warning: This will not work on self signed certs! (</a:t>
            </a:r>
            <a:r>
              <a:rPr lang="en-US" b="1" dirty="0"/>
              <a:t>it would</a:t>
            </a:r>
            <a:r>
              <a:rPr lang="en-US" b="1" baseline="0" dirty="0"/>
              <a:t> defeat the DNS trickery if it did</a:t>
            </a:r>
            <a:r>
              <a:rPr lang="en-US" baseline="0" dirty="0"/>
              <a:t>)</a:t>
            </a:r>
            <a:endParaRPr lang="en-US" dirty="0"/>
          </a:p>
          <a:p>
            <a:r>
              <a:rPr lang="en-US" dirty="0"/>
              <a:t>You cannot use it on IP addresses either. (</a:t>
            </a:r>
            <a:r>
              <a:rPr lang="en-US" b="1" dirty="0"/>
              <a:t>IPs</a:t>
            </a:r>
            <a:r>
              <a:rPr lang="en-US" b="1" baseline="0" dirty="0"/>
              <a:t> can be dynamic…</a:t>
            </a:r>
            <a:r>
              <a:rPr lang="en-US" baseline="0" dirty="0"/>
              <a:t>)</a:t>
            </a:r>
            <a:endParaRPr lang="en-US" dirty="0"/>
          </a:p>
          <a:p>
            <a:r>
              <a:rPr lang="en-US" dirty="0"/>
              <a:t>The header cannot be seen on plaintext connection (</a:t>
            </a:r>
            <a:r>
              <a:rPr lang="en-US" b="1" dirty="0"/>
              <a:t>this is to avoid a </a:t>
            </a:r>
            <a:r>
              <a:rPr lang="en-US" b="1" dirty="0" err="1"/>
              <a:t>DoS</a:t>
            </a:r>
            <a:r>
              <a:rPr lang="en-US" b="1" dirty="0"/>
              <a:t> attack</a:t>
            </a:r>
            <a:r>
              <a:rPr lang="en-US" dirty="0"/>
              <a:t>). </a:t>
            </a:r>
          </a:p>
          <a:p>
            <a:r>
              <a:rPr lang="en-US" dirty="0"/>
              <a:t>If you use HTTP and HTTPS for the same site, do a permanent redirect (301 status code) instead to the HTTPS site.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Deployment:  Star with a short duration value. Increase it later.</a:t>
            </a:r>
          </a:p>
          <a:p>
            <a:endParaRPr lang="en-US" dirty="0"/>
          </a:p>
          <a:p>
            <a:r>
              <a:rPr lang="en-US" dirty="0"/>
              <a:t>If you use more than one host name (e.g. </a:t>
            </a:r>
            <a:r>
              <a:rPr lang="en-US" dirty="0" err="1"/>
              <a:t>mail.site.com</a:t>
            </a:r>
            <a:r>
              <a:rPr lang="en-US" dirty="0"/>
              <a:t> and </a:t>
            </a:r>
            <a:r>
              <a:rPr lang="en-US" dirty="0" err="1"/>
              <a:t>blog.site.com</a:t>
            </a:r>
            <a:r>
              <a:rPr lang="en-US" dirty="0"/>
              <a:t>) </a:t>
            </a:r>
            <a:r>
              <a:rPr lang="en-US" b="1" dirty="0"/>
              <a:t>you need to activate it in all hostnames</a:t>
            </a:r>
            <a:r>
              <a:rPr lang="en-US" dirty="0"/>
              <a:t>. This is to prevent the case where a user may visit on host but not the other one that is protected.</a:t>
            </a:r>
          </a:p>
          <a:p>
            <a:endParaRPr lang="en-US" dirty="0"/>
          </a:p>
          <a:p>
            <a:r>
              <a:rPr lang="en-US" dirty="0"/>
              <a:t>To revoke HSTS, set the max age to 0</a:t>
            </a:r>
          </a:p>
          <a:p>
            <a:pPr marL="171450" indent="-171450">
              <a:buFont typeface="Arial" panose="020B0604020202020204" pitchFamily="34" charset="0"/>
              <a:buChar char="•"/>
            </a:pPr>
            <a:r>
              <a:rPr lang="en-US" dirty="0"/>
              <a:t>Strict-Transport-Security: max-age=0</a:t>
            </a:r>
          </a:p>
          <a:p>
            <a:endParaRPr lang="en-US" dirty="0"/>
          </a:p>
          <a:p>
            <a:r>
              <a:rPr lang="en-US" b="1" dirty="0"/>
              <a:t>The revocation only happens when a browser that visited the site visits it again.</a:t>
            </a:r>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53</a:t>
            </a:fld>
            <a:endParaRPr lang="en-US"/>
          </a:p>
        </p:txBody>
      </p:sp>
    </p:spTree>
    <p:extLst>
      <p:ext uri="{BB962C8B-B14F-4D97-AF65-F5344CB8AC3E}">
        <p14:creationId xmlns:p14="http://schemas.microsoft.com/office/powerpoint/2010/main" val="90694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3</a:t>
            </a:fld>
            <a:endParaRPr lang="en-US"/>
          </a:p>
        </p:txBody>
      </p:sp>
    </p:spTree>
    <p:extLst>
      <p:ext uri="{BB962C8B-B14F-4D97-AF65-F5344CB8AC3E}">
        <p14:creationId xmlns:p14="http://schemas.microsoft.com/office/powerpoint/2010/main" val="1147551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Attacks </a:t>
            </a:r>
          </a:p>
          <a:p>
            <a:r>
              <a:rPr lang="en-US" dirty="0"/>
              <a:t>HSTS is activated during the fist use, until then it's still vulnerable. A browser can preload the HSTS. This is still possible since the list is small.</a:t>
            </a:r>
          </a:p>
          <a:p>
            <a:endParaRPr lang="en-US" dirty="0"/>
          </a:p>
          <a:p>
            <a:r>
              <a:rPr lang="en-US" dirty="0"/>
              <a:t>HSTS is valid until the retention period expires. If it expires before the user visits the site again, the user is back to the potentially vulnerable "first use" scenario. Another cool way to make the retention expire is to spoof the NTP (network time protocol) server to a time in the future.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HTST does not make secure cookies obsolete. An attacker can still steal cookies by capturing them from </a:t>
            </a:r>
            <a:r>
              <a:rPr lang="en-US" dirty="0" err="1"/>
              <a:t>www.site.com</a:t>
            </a:r>
            <a:r>
              <a:rPr lang="en-US" dirty="0"/>
              <a:t> and sending them to </a:t>
            </a:r>
            <a:r>
              <a:rPr lang="en-US" b="1" dirty="0" err="1"/>
              <a:t>madeup.www.site.com</a:t>
            </a:r>
            <a:r>
              <a:rPr lang="en-US" b="1" dirty="0"/>
              <a:t>, assuming he can create this http site and manipulate DNS</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54</a:t>
            </a:fld>
            <a:endParaRPr lang="en-US"/>
          </a:p>
        </p:txBody>
      </p:sp>
    </p:spTree>
    <p:extLst>
      <p:ext uri="{BB962C8B-B14F-4D97-AF65-F5344CB8AC3E}">
        <p14:creationId xmlns:p14="http://schemas.microsoft.com/office/powerpoint/2010/main" val="3866461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55</a:t>
            </a:fld>
            <a:endParaRPr lang="en-US"/>
          </a:p>
        </p:txBody>
      </p:sp>
    </p:spTree>
    <p:extLst>
      <p:ext uri="{BB962C8B-B14F-4D97-AF65-F5344CB8AC3E}">
        <p14:creationId xmlns:p14="http://schemas.microsoft.com/office/powerpoint/2010/main" val="429500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7F7F7F"/>
                </a:solidFill>
                <a:latin typeface="Arial"/>
                <a:cs typeface="Arial"/>
              </a:rPr>
              <a:t>IVAN: Technically, there's nothing wrong with MD5 and SHA1 MACs; there's no known attack vectors on HMAC,       even when used with MD5.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7F7F7F"/>
                </a:solidFill>
                <a:latin typeface="Arial"/>
                <a:cs typeface="Arial"/>
              </a:rPr>
              <a:t>IVAN TODO: - However, you should recommend AEAD suites over CBC here. That's important.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err="1">
                <a:solidFill>
                  <a:srgbClr val="7F7F7F"/>
                </a:solidFill>
                <a:latin typeface="Arial"/>
                <a:cs typeface="Arial"/>
              </a:rPr>
              <a:t>Naftuli</a:t>
            </a:r>
            <a:r>
              <a:rPr lang="en-US" sz="1200" b="1" baseline="0" dirty="0">
                <a:solidFill>
                  <a:srgbClr val="7F7F7F"/>
                </a:solidFill>
                <a:latin typeface="Arial"/>
                <a:cs typeface="Arial"/>
              </a:rPr>
              <a:t> Kay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7F7F7F"/>
                </a:solidFill>
                <a:latin typeface="Arial"/>
                <a:cs typeface="Arial"/>
              </a:rPr>
              <a:t>Introduction to Cryptography by Christof </a:t>
            </a:r>
            <a:r>
              <a:rPr lang="en-US" sz="1200" b="1" baseline="0" dirty="0" err="1">
                <a:solidFill>
                  <a:srgbClr val="7F7F7F"/>
                </a:solidFill>
                <a:latin typeface="Arial"/>
                <a:cs typeface="Arial"/>
              </a:rPr>
              <a:t>Paar</a:t>
            </a:r>
            <a:r>
              <a:rPr lang="en-US" sz="1200" b="1" baseline="0" dirty="0">
                <a:solidFill>
                  <a:srgbClr val="7F7F7F"/>
                </a:solidFill>
                <a:latin typeface="Arial"/>
                <a:cs typeface="Arial"/>
              </a:rPr>
              <a:t> – Videos and Books on Crypto.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7F7F7F"/>
                </a:solidFill>
                <a:latin typeface="Arial"/>
                <a:cs typeface="Arial"/>
              </a:rPr>
              <a:t>Stress out the fact that asymmetric algorithms are ONLY used for the handshake</a:t>
            </a:r>
            <a:r>
              <a:rPr lang="en-US" sz="1200" b="0" baseline="0" dirty="0">
                <a:solidFill>
                  <a:srgbClr val="7F7F7F"/>
                </a:solidFill>
                <a:latin typeface="Arial"/>
                <a:cs typeface="Arial"/>
              </a:rPr>
              <a:t>. Lots of people don’t realize this. Also mention asymmetric algorithms are NOT more secure than symmetric.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7F7F7F"/>
                </a:solidFill>
                <a:latin typeface="Arial"/>
                <a:cs typeface="Arial"/>
              </a:rPr>
              <a:t>Tool: </a:t>
            </a:r>
            <a:r>
              <a:rPr lang="en-US" sz="1200" b="0" baseline="0" dirty="0">
                <a:solidFill>
                  <a:srgbClr val="7F7F7F"/>
                </a:solidFill>
                <a:latin typeface="Arial"/>
                <a:cs typeface="Arial"/>
              </a:rPr>
              <a:t>Test TLS implementation http://</a:t>
            </a:r>
            <a:r>
              <a:rPr lang="en-US" sz="1200" b="0" baseline="0" dirty="0" err="1">
                <a:solidFill>
                  <a:srgbClr val="7F7F7F"/>
                </a:solidFill>
                <a:latin typeface="Arial"/>
                <a:cs typeface="Arial"/>
              </a:rPr>
              <a:t>ssllabs.com</a:t>
            </a:r>
            <a:endParaRPr lang="en-US" sz="1200" b="0" baseline="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7F7F7F"/>
                </a:solidFill>
                <a:latin typeface="Arial"/>
                <a:cs typeface="Arial"/>
              </a:rPr>
              <a:t>GCM and CCM </a:t>
            </a:r>
            <a:r>
              <a:rPr lang="en-US" sz="1200" b="0" baseline="0" dirty="0">
                <a:solidFill>
                  <a:srgbClr val="7F7F7F"/>
                </a:solidFill>
                <a:latin typeface="Arial"/>
                <a:cs typeface="Arial"/>
              </a:rPr>
              <a:t>(Authenticated Ciphers) do encryption and integrity validation in one algorithm. This is why no MAC is specified, only PRF.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hlinkClick r:id="rId3"/>
              </a:rPr>
              <a:t>90% of websites</a:t>
            </a:r>
            <a:r>
              <a:rPr lang="en-US" sz="1200" b="0" i="0" kern="1200" dirty="0">
                <a:solidFill>
                  <a:schemeClr val="tx1"/>
                </a:solidFill>
                <a:effectLst/>
                <a:latin typeface="+mn-lt"/>
                <a:ea typeface="+mn-ea"/>
                <a:cs typeface="+mn-cs"/>
              </a:rPr>
              <a:t> that use SSL encryption —  — use an algorithm called </a:t>
            </a:r>
            <a:r>
              <a:rPr lang="en-US" sz="1200" b="0" i="0" u="sng" kern="1200" dirty="0">
                <a:solidFill>
                  <a:schemeClr val="tx1"/>
                </a:solidFill>
                <a:effectLst/>
                <a:latin typeface="+mn-lt"/>
                <a:ea typeface="+mn-ea"/>
                <a:cs typeface="+mn-cs"/>
                <a:hlinkClick r:id="rId4"/>
              </a:rPr>
              <a:t>SHA-1</a:t>
            </a:r>
            <a:r>
              <a:rPr lang="en-US" sz="1200" b="0" i="0" kern="1200" dirty="0">
                <a:solidFill>
                  <a:schemeClr val="tx1"/>
                </a:solidFill>
                <a:effectLst/>
                <a:latin typeface="+mn-lt"/>
                <a:ea typeface="+mn-ea"/>
                <a:cs typeface="+mn-cs"/>
              </a:rPr>
              <a:t> to protect themselves from being impersonated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SHA1:</a:t>
            </a:r>
            <a:r>
              <a:rPr lang="en-US" sz="1200" b="0" i="0" kern="1200" baseline="0" dirty="0">
                <a:solidFill>
                  <a:schemeClr val="tx1"/>
                </a:solidFill>
                <a:effectLst/>
                <a:latin typeface="+mn-lt"/>
                <a:ea typeface="+mn-ea"/>
                <a:cs typeface="+mn-cs"/>
              </a:rPr>
              <a:t> https://</a:t>
            </a:r>
            <a:r>
              <a:rPr lang="en-US" sz="1200" b="0" i="0" kern="1200" baseline="0" dirty="0" err="1">
                <a:solidFill>
                  <a:schemeClr val="tx1"/>
                </a:solidFill>
                <a:effectLst/>
                <a:latin typeface="+mn-lt"/>
                <a:ea typeface="+mn-ea"/>
                <a:cs typeface="+mn-cs"/>
              </a:rPr>
              <a:t>konklone.com</a:t>
            </a:r>
            <a:r>
              <a:rPr lang="en-US" sz="1200" b="0" i="0" kern="1200" baseline="0" dirty="0">
                <a:solidFill>
                  <a:schemeClr val="tx1"/>
                </a:solidFill>
                <a:effectLst/>
                <a:latin typeface="+mn-lt"/>
                <a:ea typeface="+mn-ea"/>
                <a:cs typeface="+mn-cs"/>
              </a:rPr>
              <a:t>/post/why-google-is-hurrying-the-web-to-kill-sha-1</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Test SHA1: https://</a:t>
            </a:r>
            <a:r>
              <a:rPr lang="en-US" sz="1200" b="0" i="0" kern="1200" baseline="0" dirty="0" err="1">
                <a:solidFill>
                  <a:schemeClr val="tx1"/>
                </a:solidFill>
                <a:effectLst/>
                <a:latin typeface="+mn-lt"/>
                <a:ea typeface="+mn-ea"/>
                <a:cs typeface="+mn-cs"/>
              </a:rPr>
              <a:t>shaaaaaaaaaaaaa.com</a:t>
            </a:r>
            <a:r>
              <a:rPr lang="en-US" sz="1200" b="0" i="0" kern="1200" baseline="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err="1">
                <a:solidFill>
                  <a:srgbClr val="7F7F7F"/>
                </a:solidFill>
                <a:latin typeface="Arial"/>
                <a:cs typeface="Arial"/>
              </a:rPr>
              <a:t>AuthN</a:t>
            </a:r>
            <a:r>
              <a:rPr lang="en-US" sz="1200" b="0" dirty="0">
                <a:solidFill>
                  <a:srgbClr val="7F7F7F"/>
                </a:solidFill>
                <a:latin typeface="Arial"/>
                <a:cs typeface="Arial"/>
              </a:rPr>
              <a:t>: Authentication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solidFill>
                  <a:srgbClr val="7F7F7F"/>
                </a:solidFill>
                <a:latin typeface="Arial"/>
                <a:cs typeface="Arial"/>
              </a:rPr>
              <a:t>RSA: </a:t>
            </a:r>
            <a:r>
              <a:rPr lang="en-US" sz="1200" b="0" baseline="0" dirty="0" err="1">
                <a:solidFill>
                  <a:srgbClr val="7F7F7F"/>
                </a:solidFill>
                <a:latin typeface="Arial"/>
                <a:cs typeface="Arial"/>
              </a:rPr>
              <a:t>Rivest</a:t>
            </a:r>
            <a:r>
              <a:rPr lang="en-US" sz="1200" b="0" baseline="0" dirty="0">
                <a:solidFill>
                  <a:srgbClr val="7F7F7F"/>
                </a:solidFill>
                <a:latin typeface="Arial"/>
                <a:cs typeface="Arial"/>
              </a:rPr>
              <a:t>, Shamir, </a:t>
            </a:r>
            <a:r>
              <a:rPr lang="en-US" sz="1200" b="0" baseline="0" dirty="0" err="1">
                <a:solidFill>
                  <a:srgbClr val="7F7F7F"/>
                </a:solidFill>
                <a:latin typeface="Arial"/>
                <a:cs typeface="Arial"/>
              </a:rPr>
              <a:t>Adleman</a:t>
            </a:r>
            <a:endParaRPr lang="en-US" sz="1200" b="0" baseline="0" dirty="0">
              <a:solidFill>
                <a:srgbClr val="7F7F7F"/>
              </a:solidFill>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solidFill>
                  <a:srgbClr val="7F7F7F"/>
                </a:solidFill>
                <a:latin typeface="Arial"/>
                <a:cs typeface="Arial"/>
              </a:rPr>
              <a:t>ECDSA: Elliptic Curve Digital Signature Algorithm</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solidFill>
                  <a:srgbClr val="7F7F7F"/>
                </a:solidFill>
                <a:latin typeface="Arial"/>
                <a:cs typeface="Arial"/>
              </a:rPr>
              <a:t>DSS: Digital Signature Standard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7F7F7F"/>
                </a:solidFill>
                <a:latin typeface="Arial"/>
                <a:cs typeface="Arial"/>
              </a:rPr>
              <a:t>KX</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7F7F7F"/>
                </a:solidFill>
                <a:latin typeface="Arial"/>
                <a:cs typeface="Arial"/>
              </a:rPr>
              <a:t>ECDHE:</a:t>
            </a:r>
            <a:r>
              <a:rPr lang="en-US" sz="1200" b="0" baseline="0" dirty="0">
                <a:solidFill>
                  <a:srgbClr val="7F7F7F"/>
                </a:solidFill>
                <a:latin typeface="Arial"/>
                <a:cs typeface="Arial"/>
              </a:rPr>
              <a:t> </a:t>
            </a:r>
            <a:r>
              <a:rPr lang="en-US" sz="1200" b="0" baseline="0" dirty="0" err="1">
                <a:solidFill>
                  <a:srgbClr val="7F7F7F"/>
                </a:solidFill>
                <a:latin typeface="Arial"/>
                <a:cs typeface="Arial"/>
              </a:rPr>
              <a:t>Eliptic</a:t>
            </a:r>
            <a:r>
              <a:rPr lang="en-US" sz="1200" b="0" baseline="0" dirty="0">
                <a:solidFill>
                  <a:srgbClr val="7F7F7F"/>
                </a:solidFill>
                <a:latin typeface="Arial"/>
                <a:cs typeface="Arial"/>
              </a:rPr>
              <a:t> Curve </a:t>
            </a:r>
            <a:r>
              <a:rPr lang="en-US" sz="1200" b="0" baseline="0" dirty="0" err="1">
                <a:solidFill>
                  <a:srgbClr val="7F7F7F"/>
                </a:solidFill>
                <a:latin typeface="Arial"/>
                <a:cs typeface="Arial"/>
              </a:rPr>
              <a:t>Diffie</a:t>
            </a:r>
            <a:r>
              <a:rPr lang="en-US" sz="1200" b="0" baseline="0" dirty="0">
                <a:solidFill>
                  <a:srgbClr val="7F7F7F"/>
                </a:solidFill>
                <a:latin typeface="Arial"/>
                <a:cs typeface="Arial"/>
              </a:rPr>
              <a:t> Hellman Ephemeral</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solidFill>
                  <a:srgbClr val="7F7F7F"/>
                </a:solidFill>
                <a:latin typeface="Arial"/>
                <a:cs typeface="Arial"/>
              </a:rPr>
              <a:t>DHE: </a:t>
            </a:r>
            <a:r>
              <a:rPr lang="en-US" sz="1200" b="0" baseline="0" dirty="0" err="1">
                <a:solidFill>
                  <a:srgbClr val="7F7F7F"/>
                </a:solidFill>
                <a:latin typeface="Arial"/>
                <a:cs typeface="Arial"/>
              </a:rPr>
              <a:t>Diffie</a:t>
            </a:r>
            <a:r>
              <a:rPr lang="en-US" sz="1200" b="0" baseline="0" dirty="0">
                <a:solidFill>
                  <a:srgbClr val="7F7F7F"/>
                </a:solidFill>
                <a:latin typeface="Arial"/>
                <a:cs typeface="Arial"/>
              </a:rPr>
              <a:t> </a:t>
            </a:r>
            <a:r>
              <a:rPr lang="en-US" sz="1200" b="0" baseline="0" dirty="0" err="1">
                <a:solidFill>
                  <a:srgbClr val="7F7F7F"/>
                </a:solidFill>
                <a:latin typeface="Arial"/>
                <a:cs typeface="Arial"/>
              </a:rPr>
              <a:t>Helmman</a:t>
            </a:r>
            <a:r>
              <a:rPr lang="en-US" sz="1200" b="0" baseline="0" dirty="0">
                <a:solidFill>
                  <a:srgbClr val="7F7F7F"/>
                </a:solidFill>
                <a:latin typeface="Arial"/>
                <a:cs typeface="Arial"/>
              </a:rPr>
              <a:t> Ephemeral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7F7F7F"/>
                </a:solidFill>
                <a:latin typeface="Arial"/>
                <a:cs typeface="Arial"/>
              </a:rPr>
              <a:t>AES: Advance</a:t>
            </a:r>
            <a:r>
              <a:rPr lang="en-US" sz="1200" b="0" baseline="0" dirty="0">
                <a:solidFill>
                  <a:srgbClr val="7F7F7F"/>
                </a:solidFill>
                <a:latin typeface="Arial"/>
                <a:cs typeface="Arial"/>
              </a:rPr>
              <a:t>d Encryption Standard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7F7F7F"/>
                </a:solidFill>
                <a:latin typeface="Arial"/>
                <a:cs typeface="Arial"/>
              </a:rPr>
              <a:t>PRF: Pseudo Random Function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solidFill>
                <a:srgbClr val="7F7F7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7F7F7F"/>
                </a:solidFill>
                <a:latin typeface="Arial"/>
                <a:cs typeface="Arial"/>
              </a:rPr>
              <a:t>List of Cipher Suite supported by a browser: </a:t>
            </a:r>
            <a:r>
              <a:rPr lang="pt-BR" sz="1200" dirty="0">
                <a:hlinkClick r:id="rId5"/>
              </a:rPr>
              <a:t>https://cc.dcsec.uni-hannover.de/</a:t>
            </a:r>
            <a:endParaRPr lang="pt-BR" sz="1200" b="1" dirty="0">
              <a:solidFill>
                <a:srgbClr val="7F7F7F"/>
              </a:solidFill>
              <a:latin typeface="Arial"/>
              <a:cs typeface="Arial"/>
            </a:endParaRPr>
          </a:p>
          <a:p>
            <a:endParaRPr lang="pt-BR"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59</a:t>
            </a:fld>
            <a:endParaRPr lang="en-US"/>
          </a:p>
        </p:txBody>
      </p:sp>
    </p:spTree>
    <p:extLst>
      <p:ext uri="{BB962C8B-B14F-4D97-AF65-F5344CB8AC3E}">
        <p14:creationId xmlns:p14="http://schemas.microsoft.com/office/powerpoint/2010/main" val="2887506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CA can issue certificates for any site!</a:t>
            </a:r>
          </a:p>
          <a:p>
            <a:r>
              <a:rPr lang="en-US" dirty="0"/>
              <a:t>CA's job is to provide certs for domain owners but not to other people... </a:t>
            </a:r>
          </a:p>
          <a:p>
            <a:r>
              <a:rPr lang="en-US" dirty="0"/>
              <a:t>But the </a:t>
            </a:r>
            <a:r>
              <a:rPr lang="en-US" b="1" dirty="0"/>
              <a:t>domain owner is not required to authorize certificate issuance</a:t>
            </a:r>
            <a:r>
              <a:rPr lang="en-US" dirty="0"/>
              <a:t>!</a:t>
            </a:r>
          </a:p>
          <a:p>
            <a:r>
              <a:rPr lang="en-US" dirty="0"/>
              <a:t>There </a:t>
            </a:r>
            <a:r>
              <a:rPr lang="en-US" b="1" dirty="0"/>
              <a:t>are hundreds of CA and possibly thousands of entities who influence cert insurance (e.g. </a:t>
            </a:r>
            <a:r>
              <a:rPr lang="en-US" b="1" dirty="0" err="1"/>
              <a:t>whois</a:t>
            </a:r>
            <a:r>
              <a:rPr lang="en-US" b="1" dirty="0"/>
              <a:t>, email)</a:t>
            </a:r>
          </a:p>
          <a:p>
            <a:endParaRPr lang="en-US" dirty="0"/>
          </a:p>
          <a:p>
            <a:endParaRPr lang="pt-BR"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61</a:t>
            </a:fld>
            <a:endParaRPr lang="en-US"/>
          </a:p>
        </p:txBody>
      </p:sp>
    </p:spTree>
    <p:extLst>
      <p:ext uri="{BB962C8B-B14F-4D97-AF65-F5344CB8AC3E}">
        <p14:creationId xmlns:p14="http://schemas.microsoft.com/office/powerpoint/2010/main" val="156820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CA can issue certificates for any site!</a:t>
            </a:r>
          </a:p>
          <a:p>
            <a:r>
              <a:rPr lang="en-US" dirty="0"/>
              <a:t>CA's job is to provide certs for domain owners but not to other people... </a:t>
            </a:r>
          </a:p>
          <a:p>
            <a:r>
              <a:rPr lang="en-US" dirty="0"/>
              <a:t>But the </a:t>
            </a:r>
            <a:r>
              <a:rPr lang="en-US" b="1" dirty="0"/>
              <a:t>domain owner is not required to authorize certificate issuance</a:t>
            </a:r>
            <a:r>
              <a:rPr lang="en-US" dirty="0"/>
              <a:t>!</a:t>
            </a:r>
          </a:p>
          <a:p>
            <a:r>
              <a:rPr lang="en-US" dirty="0"/>
              <a:t>There </a:t>
            </a:r>
            <a:r>
              <a:rPr lang="en-US" b="1" dirty="0"/>
              <a:t>are hundreds of CA and possibly thousands of entities who influence cert insurance (e.g. </a:t>
            </a:r>
            <a:r>
              <a:rPr lang="en-US" b="1" dirty="0" err="1"/>
              <a:t>whois</a:t>
            </a:r>
            <a:r>
              <a:rPr lang="en-US" b="1" dirty="0"/>
              <a:t>, email)</a:t>
            </a:r>
          </a:p>
          <a:p>
            <a:endParaRPr lang="en-US" dirty="0"/>
          </a:p>
          <a:p>
            <a:endParaRPr lang="pt-BR" dirty="0"/>
          </a:p>
        </p:txBody>
      </p:sp>
      <p:sp>
        <p:nvSpPr>
          <p:cNvPr id="4" name="Slide Number Placeholder 3"/>
          <p:cNvSpPr>
            <a:spLocks noGrp="1"/>
          </p:cNvSpPr>
          <p:nvPr>
            <p:ph type="sldNum" sz="quarter" idx="10"/>
          </p:nvPr>
        </p:nvSpPr>
        <p:spPr/>
        <p:txBody>
          <a:bodyPr/>
          <a:lstStyle/>
          <a:p>
            <a:fld id="{552A36D7-AFAB-C146-81C6-DC116B495F37}" type="slidenum">
              <a:rPr lang="en-US" smtClean="0"/>
              <a:t>62</a:t>
            </a:fld>
            <a:endParaRPr lang="en-US"/>
          </a:p>
        </p:txBody>
      </p:sp>
    </p:spTree>
    <p:extLst>
      <p:ext uri="{BB962C8B-B14F-4D97-AF65-F5344CB8AC3E}">
        <p14:creationId xmlns:p14="http://schemas.microsoft.com/office/powerpoint/2010/main" val="156820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CA can issue certificates for any site!</a:t>
            </a:r>
          </a:p>
          <a:p>
            <a:r>
              <a:rPr lang="en-US" dirty="0"/>
              <a:t>CA's job is to provide certs for domain owners but not to other people... </a:t>
            </a:r>
          </a:p>
          <a:p>
            <a:r>
              <a:rPr lang="en-US" dirty="0"/>
              <a:t>But the </a:t>
            </a:r>
            <a:r>
              <a:rPr lang="en-US" b="1" dirty="0"/>
              <a:t>domain owner is not required to authorize certificate issuance</a:t>
            </a:r>
            <a:r>
              <a:rPr lang="en-US" dirty="0"/>
              <a:t>!</a:t>
            </a:r>
          </a:p>
          <a:p>
            <a:r>
              <a:rPr lang="en-US" dirty="0"/>
              <a:t>There </a:t>
            </a:r>
            <a:r>
              <a:rPr lang="en-US" b="1" dirty="0"/>
              <a:t>are hundreds of CA and possibly thousands of entities who influence cert insurance (e.g. </a:t>
            </a:r>
            <a:r>
              <a:rPr lang="en-US" b="1" dirty="0" err="1"/>
              <a:t>whois</a:t>
            </a:r>
            <a:r>
              <a:rPr lang="en-US" b="1" dirty="0"/>
              <a:t>, email)</a:t>
            </a:r>
          </a:p>
          <a:p>
            <a:endParaRPr lang="en-US" dirty="0"/>
          </a:p>
          <a:p>
            <a:endParaRPr lang="pt-BR" dirty="0"/>
          </a:p>
        </p:txBody>
      </p:sp>
      <p:sp>
        <p:nvSpPr>
          <p:cNvPr id="4" name="Slide Number Placeholder 3"/>
          <p:cNvSpPr>
            <a:spLocks noGrp="1"/>
          </p:cNvSpPr>
          <p:nvPr>
            <p:ph type="sldNum" sz="quarter" idx="10"/>
          </p:nvPr>
        </p:nvSpPr>
        <p:spPr/>
        <p:txBody>
          <a:bodyPr/>
          <a:lstStyle/>
          <a:p>
            <a:fld id="{552A36D7-AFAB-C146-81C6-DC116B495F37}" type="slidenum">
              <a:rPr lang="en-US" smtClean="0"/>
              <a:t>63</a:t>
            </a:fld>
            <a:endParaRPr lang="en-US"/>
          </a:p>
        </p:txBody>
      </p:sp>
    </p:spTree>
    <p:extLst>
      <p:ext uri="{BB962C8B-B14F-4D97-AF65-F5344CB8AC3E}">
        <p14:creationId xmlns:p14="http://schemas.microsoft.com/office/powerpoint/2010/main" val="156820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CA can issue certificates for any site!</a:t>
            </a:r>
          </a:p>
          <a:p>
            <a:r>
              <a:rPr lang="en-US" dirty="0"/>
              <a:t>CA's job is to provide certs for domain owners but not to other people... </a:t>
            </a:r>
          </a:p>
          <a:p>
            <a:r>
              <a:rPr lang="en-US" dirty="0"/>
              <a:t>But the </a:t>
            </a:r>
            <a:r>
              <a:rPr lang="en-US" b="1" dirty="0"/>
              <a:t>domain owner is not required to authorize certificate issuance</a:t>
            </a:r>
            <a:r>
              <a:rPr lang="en-US" dirty="0"/>
              <a:t>!</a:t>
            </a:r>
          </a:p>
          <a:p>
            <a:r>
              <a:rPr lang="en-US" dirty="0"/>
              <a:t>There </a:t>
            </a:r>
            <a:r>
              <a:rPr lang="en-US" b="1" dirty="0"/>
              <a:t>are hundreds of CA and possibly thousands of entities who influence cert insurance (e.g. </a:t>
            </a:r>
            <a:r>
              <a:rPr lang="en-US" b="1" dirty="0" err="1"/>
              <a:t>whois</a:t>
            </a:r>
            <a:r>
              <a:rPr lang="en-US" b="1" dirty="0"/>
              <a:t>, email)</a:t>
            </a:r>
          </a:p>
          <a:p>
            <a:endParaRPr lang="en-US" b="1" dirty="0"/>
          </a:p>
          <a:p>
            <a:r>
              <a:rPr lang="en-US" b="1" dirty="0"/>
              <a:t>Gmail for </a:t>
            </a:r>
            <a:r>
              <a:rPr lang="en-US" b="1" dirty="0" err="1"/>
              <a:t>iOS</a:t>
            </a:r>
            <a:r>
              <a:rPr lang="en-US" b="1" baseline="0" dirty="0"/>
              <a:t> was a victim: </a:t>
            </a:r>
            <a:r>
              <a:rPr lang="en-US" b="0" baseline="0" dirty="0"/>
              <a:t>http://</a:t>
            </a:r>
            <a:r>
              <a:rPr lang="en-US" b="0" baseline="0" dirty="0" err="1"/>
              <a:t>www.lacoon.com</a:t>
            </a:r>
            <a:r>
              <a:rPr lang="en-US" b="0" baseline="0" dirty="0"/>
              <a:t>/blog/2014/07/security-disclosure-</a:t>
            </a:r>
            <a:r>
              <a:rPr lang="en-US" b="0" baseline="0" dirty="0" err="1"/>
              <a:t>googles</a:t>
            </a:r>
            <a:r>
              <a:rPr lang="en-US" b="0" baseline="0" dirty="0"/>
              <a:t>-</a:t>
            </a:r>
            <a:r>
              <a:rPr lang="en-US" b="0" baseline="0" dirty="0" err="1"/>
              <a:t>ios</a:t>
            </a:r>
            <a:r>
              <a:rPr lang="en-US" b="0" baseline="0" dirty="0"/>
              <a:t>-</a:t>
            </a:r>
            <a:r>
              <a:rPr lang="en-US" b="0" baseline="0" dirty="0" err="1"/>
              <a:t>gmail</a:t>
            </a:r>
            <a:r>
              <a:rPr lang="en-US" b="0" baseline="0" dirty="0"/>
              <a:t>-app-enables-threat-actor/</a:t>
            </a:r>
            <a:endParaRPr lang="en-US" b="0" dirty="0"/>
          </a:p>
          <a:p>
            <a:endParaRPr lang="en-US" dirty="0"/>
          </a:p>
          <a:p>
            <a:endParaRPr lang="pt-BR" dirty="0"/>
          </a:p>
        </p:txBody>
      </p:sp>
      <p:sp>
        <p:nvSpPr>
          <p:cNvPr id="4" name="Slide Number Placeholder 3"/>
          <p:cNvSpPr>
            <a:spLocks noGrp="1"/>
          </p:cNvSpPr>
          <p:nvPr>
            <p:ph type="sldNum" sz="quarter" idx="10"/>
          </p:nvPr>
        </p:nvSpPr>
        <p:spPr/>
        <p:txBody>
          <a:bodyPr/>
          <a:lstStyle/>
          <a:p>
            <a:fld id="{552A36D7-AFAB-C146-81C6-DC116B495F37}" type="slidenum">
              <a:rPr lang="en-US" smtClean="0"/>
              <a:t>64</a:t>
            </a:fld>
            <a:endParaRPr lang="en-US"/>
          </a:p>
        </p:txBody>
      </p:sp>
    </p:spTree>
    <p:extLst>
      <p:ext uri="{BB962C8B-B14F-4D97-AF65-F5344CB8AC3E}">
        <p14:creationId xmlns:p14="http://schemas.microsoft.com/office/powerpoint/2010/main" val="156820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those familiar with SSH, you should realize that public key pinning is nearly identical to SSH's </a:t>
            </a:r>
            <a:r>
              <a:rPr lang="en-US" b="1" dirty="0" err="1"/>
              <a:t>StrictHostKeyChecking</a:t>
            </a:r>
            <a:r>
              <a:rPr lang="en-US" dirty="0"/>
              <a:t> option. SSH had it right the entire time, and the rest of the world is beginning to realize the virtues of directly identifying a host or service by its public key.</a:t>
            </a:r>
          </a:p>
          <a:p>
            <a:endParaRPr lang="en-US" dirty="0"/>
          </a:p>
          <a:p>
            <a:r>
              <a:rPr lang="en-US" dirty="0"/>
              <a:t>Pinning reduces the attack surface for certificate forgery. Only possible via a proprietary mechanism in Chrome (and Android). Standards are upcoming and include DANE (based on </a:t>
            </a:r>
            <a:r>
              <a:rPr lang="en-US" dirty="0" err="1"/>
              <a:t>DNSSec</a:t>
            </a:r>
            <a:r>
              <a:rPr lang="en-US" dirty="0"/>
              <a:t>), Public Key Pinning for HTTP and TACK.</a:t>
            </a:r>
          </a:p>
          <a:p>
            <a:endParaRPr lang="en-US" dirty="0"/>
          </a:p>
          <a:p>
            <a:endParaRPr lang="pt-BR" dirty="0"/>
          </a:p>
        </p:txBody>
      </p:sp>
      <p:sp>
        <p:nvSpPr>
          <p:cNvPr id="4" name="Slide Number Placeholder 3"/>
          <p:cNvSpPr>
            <a:spLocks noGrp="1"/>
          </p:cNvSpPr>
          <p:nvPr>
            <p:ph type="sldNum" sz="quarter" idx="10"/>
          </p:nvPr>
        </p:nvSpPr>
        <p:spPr/>
        <p:txBody>
          <a:bodyPr/>
          <a:lstStyle/>
          <a:p>
            <a:fld id="{552A36D7-AFAB-C146-81C6-DC116B495F37}" type="slidenum">
              <a:rPr lang="en-US" smtClean="0"/>
              <a:t>65</a:t>
            </a:fld>
            <a:endParaRPr lang="en-US"/>
          </a:p>
        </p:txBody>
      </p:sp>
    </p:spTree>
    <p:extLst>
      <p:ext uri="{BB962C8B-B14F-4D97-AF65-F5344CB8AC3E}">
        <p14:creationId xmlns:p14="http://schemas.microsoft.com/office/powerpoint/2010/main" val="156820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don’t need to go back to the CA, the previous threat</a:t>
            </a:r>
            <a:r>
              <a:rPr lang="en-US" baseline="0" dirty="0"/>
              <a:t> of an evil or compromised CA is no longer a problem.</a:t>
            </a:r>
          </a:p>
          <a:p>
            <a:r>
              <a:rPr lang="en-US" b="0" baseline="0" dirty="0"/>
              <a:t>In fact the mobile App can come with the cert already pinned during the installation. This out of band approach mitigates the threat of a compromised connection on first use.</a:t>
            </a:r>
            <a:endParaRPr lang="en-US" b="0"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Chrome was successful in detecting the </a:t>
            </a:r>
            <a:r>
              <a:rPr lang="en-US" dirty="0" err="1"/>
              <a:t>DigiNotar</a:t>
            </a:r>
            <a:r>
              <a:rPr lang="en-US" dirty="0"/>
              <a:t> compromise which uncovered suspected interception by the Iranian government on its citizens. The initial report of the compromise can be found at Is This MITM Attack to Gmail's SSL.</a:t>
            </a:r>
          </a:p>
          <a:p>
            <a:endParaRPr lang="pt-BR" dirty="0"/>
          </a:p>
        </p:txBody>
      </p:sp>
      <p:sp>
        <p:nvSpPr>
          <p:cNvPr id="4" name="Slide Number Placeholder 3"/>
          <p:cNvSpPr>
            <a:spLocks noGrp="1"/>
          </p:cNvSpPr>
          <p:nvPr>
            <p:ph type="sldNum" sz="quarter" idx="10"/>
          </p:nvPr>
        </p:nvSpPr>
        <p:spPr/>
        <p:txBody>
          <a:bodyPr/>
          <a:lstStyle/>
          <a:p>
            <a:fld id="{552A36D7-AFAB-C146-81C6-DC116B495F37}" type="slidenum">
              <a:rPr lang="en-US" smtClean="0"/>
              <a:t>66</a:t>
            </a:fld>
            <a:endParaRPr lang="en-US"/>
          </a:p>
        </p:txBody>
      </p:sp>
    </p:spTree>
    <p:extLst>
      <p:ext uri="{BB962C8B-B14F-4D97-AF65-F5344CB8AC3E}">
        <p14:creationId xmlns:p14="http://schemas.microsoft.com/office/powerpoint/2010/main" val="156820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Pinning is a key continuity scheme, and the idea is to either (1) carry around a copy of the server’s public key; or (2) note of the server’s public key on first use (Trust-on-First-Use, Tofu). The former is great if you are distributing a dedicated client-server application since you know the server’s certificate or public key in advance. The latter is useful when no </a:t>
            </a:r>
            <a:r>
              <a:rPr lang="en-US" i="1" dirty="0"/>
              <a:t>a priori</a:t>
            </a:r>
            <a:r>
              <a:rPr lang="en-US" dirty="0"/>
              <a:t> knowledge exists, such as SSH or a Browser. Both detect the unexpected change that occurs when an imposter with a fake certificate attempts to act like the real server.</a:t>
            </a:r>
          </a:p>
          <a:p>
            <a:r>
              <a:rPr lang="en-US" dirty="0"/>
              <a:t> </a:t>
            </a:r>
          </a:p>
          <a:p>
            <a:r>
              <a:rPr lang="en-US" dirty="0"/>
              <a:t>While you have a choice to pin the certificate or public key, it’s often best to pin the public key. That is because some companies, such as Google, rotate its certificate regularly (every 30 days or so) but re-certifies the inner public key.</a:t>
            </a:r>
          </a:p>
        </p:txBody>
      </p:sp>
      <p:sp>
        <p:nvSpPr>
          <p:cNvPr id="4" name="Slide Number Placeholder 3"/>
          <p:cNvSpPr>
            <a:spLocks noGrp="1"/>
          </p:cNvSpPr>
          <p:nvPr>
            <p:ph type="sldNum" sz="quarter" idx="10"/>
          </p:nvPr>
        </p:nvSpPr>
        <p:spPr/>
        <p:txBody>
          <a:bodyPr/>
          <a:lstStyle/>
          <a:p>
            <a:fld id="{552A36D7-AFAB-C146-81C6-DC116B495F37}" type="slidenum">
              <a:rPr lang="en-US" smtClean="0"/>
              <a:t>67</a:t>
            </a:fld>
            <a:endParaRPr lang="en-US"/>
          </a:p>
        </p:txBody>
      </p:sp>
    </p:spTree>
    <p:extLst>
      <p:ext uri="{BB962C8B-B14F-4D97-AF65-F5344CB8AC3E}">
        <p14:creationId xmlns:p14="http://schemas.microsoft.com/office/powerpoint/2010/main" val="2522381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Cryptography is bypassed not attacked</a:t>
            </a:r>
            <a:r>
              <a:rPr lang="en-US" dirty="0"/>
              <a:t>. The primitives are solid but the implementation has flaws (e.g. time attacks, coding errors)</a:t>
            </a:r>
          </a:p>
          <a:p>
            <a:r>
              <a:rPr lang="en-US" dirty="0"/>
              <a:t>Why spend months trying to brute force the key when it might be a lot easier to break into a server?</a:t>
            </a:r>
          </a:p>
          <a:p>
            <a:endParaRPr lang="en-US" dirty="0"/>
          </a:p>
          <a:p>
            <a:r>
              <a:rPr lang="en-US" baseline="0" dirty="0">
                <a:sym typeface="Wingdings" panose="05000000000000000000" pitchFamily="2" charset="2"/>
              </a:rPr>
              <a:t>Page 17 - Cryptography is bypassed not attacked. The primitives are solid but the implementation has flaws (e.g. time attacks, coding errors)</a:t>
            </a:r>
          </a:p>
          <a:p>
            <a:endParaRPr lang="pt-BR"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7</a:t>
            </a:fld>
            <a:endParaRPr lang="en-US"/>
          </a:p>
        </p:txBody>
      </p:sp>
    </p:spTree>
    <p:extLst>
      <p:ext uri="{BB962C8B-B14F-4D97-AF65-F5344CB8AC3E}">
        <p14:creationId xmlns:p14="http://schemas.microsoft.com/office/powerpoint/2010/main" val="2946057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a:t>
            </a:r>
            <a:r>
              <a:rPr lang="en-US" baseline="0" dirty="0"/>
              <a:t> In all cases you'll be pinning SPKI, note certificates. Unless you're also covering mobile applications,  in which case you can actually pin certificates. But even when you have full control, SPKI pinning is more flexible.	 </a:t>
            </a:r>
          </a:p>
          <a:p>
            <a:r>
              <a:rPr lang="en-US" sz="1200" b="0" i="0" kern="1200" dirty="0">
                <a:solidFill>
                  <a:schemeClr val="tx1"/>
                </a:solidFill>
                <a:effectLst/>
                <a:latin typeface="+mn-lt"/>
                <a:ea typeface="+mn-ea"/>
                <a:cs typeface="+mn-cs"/>
              </a:rPr>
              <a:t>SPKI –</a:t>
            </a:r>
            <a:r>
              <a:rPr lang="en-US" sz="1200" b="0" i="0" kern="1200" baseline="0" dirty="0">
                <a:solidFill>
                  <a:schemeClr val="tx1"/>
                </a:solidFill>
                <a:effectLst/>
                <a:latin typeface="+mn-lt"/>
                <a:ea typeface="+mn-ea"/>
                <a:cs typeface="+mn-cs"/>
              </a:rPr>
              <a:t> Simple Public Key Infrastructure (</a:t>
            </a:r>
            <a:r>
              <a:rPr lang="en-US" sz="1200" b="0" i="0" kern="1200" dirty="0" err="1">
                <a:solidFill>
                  <a:schemeClr val="tx1"/>
                </a:solidFill>
                <a:effectLst/>
                <a:latin typeface="+mn-lt"/>
                <a:ea typeface="+mn-ea"/>
                <a:cs typeface="+mn-cs"/>
              </a:rPr>
              <a:t>spoo</a:t>
            </a:r>
            <a:r>
              <a:rPr lang="en-US" sz="1200" b="0" i="0" kern="1200" dirty="0">
                <a:solidFill>
                  <a:schemeClr val="tx1"/>
                </a:solidFill>
                <a:effectLst/>
                <a:latin typeface="+mn-lt"/>
                <a:ea typeface="+mn-ea"/>
                <a:cs typeface="+mn-cs"/>
              </a:rPr>
              <a:t>-key)</a:t>
            </a:r>
            <a:endParaRPr lang="en-US" dirty="0"/>
          </a:p>
          <a:p>
            <a:endParaRPr lang="en-US" dirty="0"/>
          </a:p>
          <a:p>
            <a:r>
              <a:rPr lang="en-US" dirty="0"/>
              <a:t>The first thing to decide is what should be pinned. For this choice, you have two options: you can (1) pin the certificate; or (2) pin the public key. </a:t>
            </a:r>
            <a:r>
              <a:rPr lang="en-US" b="1" dirty="0"/>
              <a:t>If you choose public keys</a:t>
            </a:r>
            <a:r>
              <a:rPr lang="en-US" dirty="0"/>
              <a:t>, you have two additional choices: (a) pin the </a:t>
            </a:r>
            <a:r>
              <a:rPr lang="en-US" b="1" dirty="0" err="1"/>
              <a:t>subjectPublicKeyInfo</a:t>
            </a:r>
            <a:r>
              <a:rPr lang="en-US" dirty="0"/>
              <a:t>; or (b) pin one of the concrete types such as </a:t>
            </a:r>
            <a:r>
              <a:rPr lang="en-US" b="1" dirty="0" err="1"/>
              <a:t>RSAPublicKey</a:t>
            </a:r>
            <a:r>
              <a:rPr lang="en-US" b="1" dirty="0"/>
              <a:t> or </a:t>
            </a:r>
            <a:r>
              <a:rPr lang="en-US" b="1" dirty="0" err="1"/>
              <a:t>DSAPublicKey</a:t>
            </a:r>
            <a:r>
              <a:rPr lang="en-US" dirty="0"/>
              <a:t>. I would encourage you to pin the </a:t>
            </a:r>
            <a:r>
              <a:rPr lang="en-US" b="1" dirty="0" err="1"/>
              <a:t>subjectPublicKeyInfo</a:t>
            </a:r>
            <a:r>
              <a:rPr lang="en-US" dirty="0"/>
              <a:t> because it has the public parameters (such as {</a:t>
            </a:r>
            <a:r>
              <a:rPr lang="en-US" dirty="0" err="1"/>
              <a:t>e,n</a:t>
            </a:r>
            <a:r>
              <a:rPr lang="en-US" dirty="0"/>
              <a:t>} for an RSA public key) and contextual information such as an algorithm and OID. </a:t>
            </a:r>
          </a:p>
          <a:p>
            <a:endParaRPr lang="en-US" dirty="0"/>
          </a:p>
          <a:p>
            <a:r>
              <a:rPr lang="en-US" dirty="0"/>
              <a:t>What to Pin?</a:t>
            </a:r>
          </a:p>
          <a:p>
            <a:r>
              <a:rPr lang="en-US" dirty="0"/>
              <a:t>Certs and public keys are the usual candidates for pinning. There is no need to store the entire cert. A hash (SHA256) is shorter and easier to handle.</a:t>
            </a:r>
          </a:p>
          <a:p>
            <a:r>
              <a:rPr lang="en-US" dirty="0"/>
              <a:t>Public key pinning is more practical. Certs sometimes are reissued without changing the public key. It's also common to see several certs with the same public key (so there is less to pin as it will work with all associated certs)</a:t>
            </a:r>
          </a:p>
          <a:p>
            <a:endParaRPr lang="en-US" dirty="0"/>
          </a:p>
          <a:p>
            <a:r>
              <a:rPr lang="en-US" dirty="0"/>
              <a:t>Issue: </a:t>
            </a:r>
          </a:p>
          <a:p>
            <a:r>
              <a:rPr lang="en-US" dirty="0"/>
              <a:t>server keys should be rotated frequently. In addition, if a server is compromised and replaced, old pin will no longer be valid. Pinning the intermediate cert or the root CA cert requires fewer changes. The best candidate is the second cert in the chain. This approach ensure that the pinned public key is always in the chain. It also give you agility: if you are not happy with your CA, you can get a different intermediate cert (using the same private key) from someone else.</a:t>
            </a:r>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68</a:t>
            </a:fld>
            <a:endParaRPr lang="en-US"/>
          </a:p>
        </p:txBody>
      </p:sp>
    </p:spTree>
    <p:extLst>
      <p:ext uri="{BB962C8B-B14F-4D97-AF65-F5344CB8AC3E}">
        <p14:creationId xmlns:p14="http://schemas.microsoft.com/office/powerpoint/2010/main" val="1748126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solidFill>
                  <a:schemeClr val="accent3"/>
                </a:solidFill>
              </a:rPr>
              <a:t>overlapping validity periods: help to update application without incurring</a:t>
            </a:r>
            <a:r>
              <a:rPr lang="en-US" b="0" baseline="0" dirty="0">
                <a:solidFill>
                  <a:schemeClr val="accent3"/>
                </a:solidFill>
              </a:rPr>
              <a:t> down time</a:t>
            </a:r>
            <a:endParaRPr lang="en-US" b="0" dirty="0">
              <a:solidFill>
                <a:schemeClr val="accent3"/>
              </a:solidFill>
            </a:endParaRPr>
          </a:p>
          <a:p>
            <a:endParaRPr lang="en-US" dirty="0"/>
          </a:p>
          <a:p>
            <a:r>
              <a:rPr lang="en-US" dirty="0"/>
              <a:t>Important: Always have a backup pin and a spare certificate from a different CA. </a:t>
            </a:r>
          </a:p>
          <a:p>
            <a:endParaRPr lang="en-US" dirty="0"/>
          </a:p>
          <a:p>
            <a:r>
              <a:rPr lang="en-US" dirty="0"/>
              <a:t>Issue to avoid: what happens if you loose the identity you pinned? This becomes a self inflicted </a:t>
            </a:r>
            <a:r>
              <a:rPr lang="en-US" dirty="0" err="1"/>
              <a:t>DoS</a:t>
            </a:r>
            <a:r>
              <a:rPr lang="en-US" dirty="0"/>
              <a:t>. For this reason, pinning period is set in days.</a:t>
            </a:r>
          </a:p>
          <a:p>
            <a:endParaRPr lang="en-US" dirty="0"/>
          </a:p>
          <a:p>
            <a:r>
              <a:rPr lang="en-US" dirty="0"/>
              <a:t>A host or service's certificate or public key can be added to an application at development time, or it can be added upon first encountering the certificate or public key. The former - adding at development time - is preferred since preloading the certificate or public key out of band usually means the attacker cannot taint the pin. If the certificate or public key is added upon first encounter, you will be using key continuity (also known as Trust on first use (aka TOFU)). Key continuity can fail if the attacker has a privileged position during the first encounter.</a:t>
            </a:r>
          </a:p>
          <a:p>
            <a:endParaRPr lang="en-US" dirty="0"/>
          </a:p>
          <a:p>
            <a:r>
              <a:rPr lang="en-US" b="1" dirty="0"/>
              <a:t>Pinning makes it harder to pen test an application</a:t>
            </a:r>
            <a:r>
              <a:rPr lang="en-US" dirty="0"/>
              <a:t>. There are ways around it. See Black Hat 2012 presentation "BH_US_12_Diqut_Osborn_Mobile_Certificate_Pinning_Slides.pdf". Two apps were created </a:t>
            </a:r>
            <a:r>
              <a:rPr lang="en-US" b="1" dirty="0" err="1"/>
              <a:t>iOS</a:t>
            </a:r>
            <a:r>
              <a:rPr lang="en-US" b="1" dirty="0"/>
              <a:t> SSL Kill Switch </a:t>
            </a:r>
            <a:r>
              <a:rPr lang="en-US" dirty="0"/>
              <a:t>and </a:t>
            </a:r>
            <a:r>
              <a:rPr lang="en-US" b="1" dirty="0"/>
              <a:t>Android SSL Bypass Tool </a:t>
            </a:r>
            <a:r>
              <a:rPr lang="en-US" dirty="0"/>
              <a:t>(both available on </a:t>
            </a:r>
            <a:r>
              <a:rPr lang="en-US" dirty="0" err="1"/>
              <a:t>Github</a:t>
            </a:r>
            <a:r>
              <a:rPr lang="en-US" dirty="0"/>
              <a:t>)</a:t>
            </a:r>
          </a:p>
          <a:p>
            <a:endParaRPr lang="en-US" dirty="0"/>
          </a:p>
          <a:p>
            <a:r>
              <a:rPr lang="en-US" b="1" dirty="0"/>
              <a:t>See OWASP for examples of pinning</a:t>
            </a:r>
          </a:p>
          <a:p>
            <a:endParaRPr lang="en-US" dirty="0"/>
          </a:p>
          <a:p>
            <a:r>
              <a:rPr lang="en-US" b="1" dirty="0"/>
              <a:t>To view a cert public key (SKPI field):</a:t>
            </a:r>
          </a:p>
          <a:p>
            <a:r>
              <a:rPr lang="en-US" dirty="0" err="1"/>
              <a:t>openssl</a:t>
            </a:r>
            <a:r>
              <a:rPr lang="en-US" dirty="0"/>
              <a:t> x509 -in </a:t>
            </a:r>
            <a:r>
              <a:rPr lang="en-US" dirty="0" err="1"/>
              <a:t>server.crt</a:t>
            </a:r>
            <a:r>
              <a:rPr lang="en-US" dirty="0"/>
              <a:t> -</a:t>
            </a:r>
            <a:r>
              <a:rPr lang="en-US" dirty="0" err="1"/>
              <a:t>noout</a:t>
            </a:r>
            <a:r>
              <a:rPr lang="en-US" dirty="0"/>
              <a:t> -text</a:t>
            </a:r>
          </a:p>
          <a:p>
            <a:endParaRPr lang="en-US" dirty="0"/>
          </a:p>
          <a:p>
            <a:r>
              <a:rPr lang="en-US" b="1" dirty="0"/>
              <a:t>See page 360 for instructions on how to generate the hash out of the public key.</a:t>
            </a:r>
          </a:p>
          <a:p>
            <a:endParaRPr lang="en-US" dirty="0"/>
          </a:p>
          <a:p>
            <a:r>
              <a:rPr lang="en-US" dirty="0"/>
              <a:t>Android 4.2 has limited support for pinning: </a:t>
            </a:r>
          </a:p>
          <a:p>
            <a:endParaRPr lang="en-US" dirty="0"/>
          </a:p>
          <a:p>
            <a:r>
              <a:rPr lang="en-US" dirty="0"/>
              <a:t>http://</a:t>
            </a:r>
            <a:r>
              <a:rPr lang="en-US" dirty="0" err="1"/>
              <a:t>nelenkov.blogspot.ca</a:t>
            </a:r>
            <a:r>
              <a:rPr lang="en-US" dirty="0"/>
              <a:t>/2012/12/certificate-pinning-in-android-42.html</a:t>
            </a:r>
          </a:p>
          <a:p>
            <a:endParaRPr lang="en-US" dirty="0"/>
          </a:p>
          <a:p>
            <a:r>
              <a:rPr lang="en-US" dirty="0"/>
              <a:t>See Public Key Pinning Extension for HTTP (</a:t>
            </a:r>
            <a:r>
              <a:rPr lang="en-US" dirty="0" err="1"/>
              <a:t>pg</a:t>
            </a:r>
            <a:r>
              <a:rPr lang="en-US" dirty="0"/>
              <a:t> 315). Continue from there...</a:t>
            </a:r>
            <a:endParaRPr lang="pt-BR" dirty="0"/>
          </a:p>
        </p:txBody>
      </p:sp>
      <p:sp>
        <p:nvSpPr>
          <p:cNvPr id="4" name="Slide Number Placeholder 3"/>
          <p:cNvSpPr>
            <a:spLocks noGrp="1"/>
          </p:cNvSpPr>
          <p:nvPr>
            <p:ph type="sldNum" sz="quarter" idx="10"/>
          </p:nvPr>
        </p:nvSpPr>
        <p:spPr/>
        <p:txBody>
          <a:bodyPr/>
          <a:lstStyle/>
          <a:p>
            <a:fld id="{552A36D7-AFAB-C146-81C6-DC116B495F37}" type="slidenum">
              <a:rPr lang="en-US" smtClean="0"/>
              <a:t>69</a:t>
            </a:fld>
            <a:endParaRPr lang="en-US"/>
          </a:p>
        </p:txBody>
      </p:sp>
    </p:spTree>
    <p:extLst>
      <p:ext uri="{BB962C8B-B14F-4D97-AF65-F5344CB8AC3E}">
        <p14:creationId xmlns:p14="http://schemas.microsoft.com/office/powerpoint/2010/main" val="1748126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solidFill>
                  <a:schemeClr val="accent3"/>
                </a:solidFill>
              </a:rPr>
              <a:t>overlapping validity periods: help to update application without incurring</a:t>
            </a:r>
            <a:r>
              <a:rPr lang="en-US" b="0" baseline="0" dirty="0">
                <a:solidFill>
                  <a:schemeClr val="accent3"/>
                </a:solidFill>
              </a:rPr>
              <a:t> down time</a:t>
            </a:r>
            <a:endParaRPr lang="en-US" b="0" dirty="0">
              <a:solidFill>
                <a:schemeClr val="accent3"/>
              </a:solidFill>
            </a:endParaRPr>
          </a:p>
          <a:p>
            <a:endParaRPr lang="en-US" dirty="0"/>
          </a:p>
          <a:p>
            <a:r>
              <a:rPr lang="en-US" dirty="0"/>
              <a:t>Important: Always have a backup pin and a spare certificate from a different CA. </a:t>
            </a:r>
          </a:p>
          <a:p>
            <a:endParaRPr lang="en-US" dirty="0"/>
          </a:p>
          <a:p>
            <a:r>
              <a:rPr lang="en-US" dirty="0"/>
              <a:t>Issue to avoid: what happens if you loose the identity you pinned? This becomes a self inflicted </a:t>
            </a:r>
            <a:r>
              <a:rPr lang="en-US" dirty="0" err="1"/>
              <a:t>DoS</a:t>
            </a:r>
            <a:r>
              <a:rPr lang="en-US" dirty="0"/>
              <a:t>. For this reason, pinning period is set in days.</a:t>
            </a:r>
          </a:p>
          <a:p>
            <a:endParaRPr lang="en-US" dirty="0"/>
          </a:p>
          <a:p>
            <a:r>
              <a:rPr lang="en-US" dirty="0"/>
              <a:t>A host or service's certificate or public key can be added to an application at development time, or it can be added upon first encountering the certificate or public key. The former - adding at development time - is preferred since preloading the certificate or public key out of band usually means the attacker cannot taint the pin. If the certificate or public key is added upon first encounter, you will be using key continuity (also known as Trust on first use (aka TOFU)). Key continuity can fail if the attacker has a privileged position during the first encounter.</a:t>
            </a:r>
          </a:p>
          <a:p>
            <a:endParaRPr lang="en-US" dirty="0"/>
          </a:p>
          <a:p>
            <a:r>
              <a:rPr lang="en-US" b="1" dirty="0"/>
              <a:t>Pinning makes it harder to pen test an application</a:t>
            </a:r>
            <a:r>
              <a:rPr lang="en-US" dirty="0"/>
              <a:t>. There are ways around it. See Black Hat 2012 presentation "BH_US_12_Diqut_Osborn_Mobile_Certificate_Pinning_Slides.pdf". Two apps were created </a:t>
            </a:r>
            <a:r>
              <a:rPr lang="en-US" b="1" dirty="0" err="1"/>
              <a:t>iOS</a:t>
            </a:r>
            <a:r>
              <a:rPr lang="en-US" b="1" dirty="0"/>
              <a:t> SSL Kill Switch </a:t>
            </a:r>
            <a:r>
              <a:rPr lang="en-US" dirty="0"/>
              <a:t>and </a:t>
            </a:r>
            <a:r>
              <a:rPr lang="en-US" b="1" dirty="0"/>
              <a:t>Android SSL Bypass Tool </a:t>
            </a:r>
            <a:r>
              <a:rPr lang="en-US" dirty="0"/>
              <a:t>(both available on </a:t>
            </a:r>
            <a:r>
              <a:rPr lang="en-US" dirty="0" err="1"/>
              <a:t>Github</a:t>
            </a:r>
            <a:r>
              <a:rPr lang="en-US" dirty="0"/>
              <a:t>)</a:t>
            </a:r>
          </a:p>
          <a:p>
            <a:endParaRPr lang="en-US" dirty="0"/>
          </a:p>
          <a:p>
            <a:r>
              <a:rPr lang="en-US" b="1" dirty="0"/>
              <a:t>See OWASP for examples of pinning</a:t>
            </a:r>
          </a:p>
          <a:p>
            <a:endParaRPr lang="en-US" dirty="0"/>
          </a:p>
          <a:p>
            <a:r>
              <a:rPr lang="en-US" b="1" dirty="0"/>
              <a:t>To view a cert public key (SKPI field):</a:t>
            </a:r>
          </a:p>
          <a:p>
            <a:r>
              <a:rPr lang="en-US" dirty="0" err="1"/>
              <a:t>openssl</a:t>
            </a:r>
            <a:r>
              <a:rPr lang="en-US" dirty="0"/>
              <a:t> x509 -in </a:t>
            </a:r>
            <a:r>
              <a:rPr lang="en-US" dirty="0" err="1"/>
              <a:t>server.crt</a:t>
            </a:r>
            <a:r>
              <a:rPr lang="en-US" dirty="0"/>
              <a:t> -</a:t>
            </a:r>
            <a:r>
              <a:rPr lang="en-US" dirty="0" err="1"/>
              <a:t>noout</a:t>
            </a:r>
            <a:r>
              <a:rPr lang="en-US" dirty="0"/>
              <a:t> -text</a:t>
            </a:r>
          </a:p>
          <a:p>
            <a:endParaRPr lang="en-US" dirty="0"/>
          </a:p>
          <a:p>
            <a:r>
              <a:rPr lang="en-US" b="1" dirty="0"/>
              <a:t>See page 360 for instructions on how to generate the hash out of the public key.</a:t>
            </a:r>
          </a:p>
          <a:p>
            <a:endParaRPr lang="en-US" dirty="0"/>
          </a:p>
          <a:p>
            <a:r>
              <a:rPr lang="en-US" dirty="0"/>
              <a:t>Android 4.2 has limited support for pinning: </a:t>
            </a:r>
          </a:p>
          <a:p>
            <a:endParaRPr lang="en-US" dirty="0"/>
          </a:p>
          <a:p>
            <a:r>
              <a:rPr lang="en-US" dirty="0"/>
              <a:t>http://</a:t>
            </a:r>
            <a:r>
              <a:rPr lang="en-US" dirty="0" err="1"/>
              <a:t>nelenkov.blogspot.ca</a:t>
            </a:r>
            <a:r>
              <a:rPr lang="en-US" dirty="0"/>
              <a:t>/2012/12/certificate-pinning-in-android-42.html</a:t>
            </a:r>
          </a:p>
          <a:p>
            <a:endParaRPr lang="en-US" dirty="0"/>
          </a:p>
          <a:p>
            <a:r>
              <a:rPr lang="en-US" dirty="0"/>
              <a:t>See Public Key Pinning Extension for HTTP (</a:t>
            </a:r>
            <a:r>
              <a:rPr lang="en-US" dirty="0" err="1"/>
              <a:t>pg</a:t>
            </a:r>
            <a:r>
              <a:rPr lang="en-US" dirty="0"/>
              <a:t> 315). Continue from there...</a:t>
            </a:r>
            <a:endParaRPr lang="pt-BR" dirty="0"/>
          </a:p>
        </p:txBody>
      </p:sp>
      <p:sp>
        <p:nvSpPr>
          <p:cNvPr id="4" name="Slide Number Placeholder 3"/>
          <p:cNvSpPr>
            <a:spLocks noGrp="1"/>
          </p:cNvSpPr>
          <p:nvPr>
            <p:ph type="sldNum" sz="quarter" idx="10"/>
          </p:nvPr>
        </p:nvSpPr>
        <p:spPr/>
        <p:txBody>
          <a:bodyPr/>
          <a:lstStyle/>
          <a:p>
            <a:fld id="{552A36D7-AFAB-C146-81C6-DC116B495F37}" type="slidenum">
              <a:rPr lang="en-US" smtClean="0"/>
              <a:t>71</a:t>
            </a:fld>
            <a:endParaRPr lang="en-US"/>
          </a:p>
        </p:txBody>
      </p:sp>
    </p:spTree>
    <p:extLst>
      <p:ext uri="{BB962C8B-B14F-4D97-AF65-F5344CB8AC3E}">
        <p14:creationId xmlns:p14="http://schemas.microsoft.com/office/powerpoint/2010/main" val="1748126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Revocation does not work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is generally seen that revocation does not work. We saw several CA failures in 2011,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in every case, relying parties had to issue patches or use their proprietary black-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listing channels to reliably revoke the compromised certificates.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There are two reasons why that was necessary. First, there's a delay in propagating re-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vocation information to each system. Baseline Requirements allow CRL and OCSP in-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formation to stay valid for up to 10 days. This means that it takes at least 10 days for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revocation Information to fully propagate. The second problem is the soft-fail pol</a:t>
            </a:r>
          </a:p>
          <a:p>
            <a:r>
              <a:rPr lang="en-US" sz="1200" kern="1200" dirty="0">
                <a:solidFill>
                  <a:schemeClr val="tx1"/>
                </a:solidFill>
                <a:effectLst/>
                <a:latin typeface="+mn-lt"/>
                <a:ea typeface="+mn-ea"/>
                <a:cs typeface="+mn-cs"/>
              </a:rPr>
              <a:t>icy implemented in all current browsers; they will attempt to obtain revocation </a:t>
            </a:r>
            <a:r>
              <a:rPr lang="en-US" sz="1200" kern="1200" dirty="0" err="1">
                <a:solidFill>
                  <a:schemeClr val="tx1"/>
                </a:solidFill>
                <a:effectLst/>
                <a:latin typeface="+mn-lt"/>
                <a:ea typeface="+mn-ea"/>
                <a:cs typeface="+mn-cs"/>
              </a:rPr>
              <a:t>infor</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mation</a:t>
            </a:r>
            <a:r>
              <a:rPr lang="en-US" sz="1200" kern="1200" dirty="0">
                <a:solidFill>
                  <a:schemeClr val="tx1"/>
                </a:solidFill>
                <a:effectLst/>
                <a:latin typeface="+mn-lt"/>
                <a:ea typeface="+mn-ea"/>
                <a:cs typeface="+mn-cs"/>
              </a:rPr>
              <a:t> but ignore all failures. An active network attacker can easily suppress OCSP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requests, for example, allowing him to use a fraudulent certificate Indefinitely.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Because of this, Chrome developers decided to stop checking for revocation except for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 certificates. For important certificates (e.g., intermediate CAs), they rely on a pro- </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prietary</a:t>
            </a:r>
            <a:r>
              <a:rPr lang="en-US" sz="1200" kern="1200" dirty="0">
                <a:solidFill>
                  <a:schemeClr val="tx1"/>
                </a:solidFill>
                <a:effectLst/>
                <a:latin typeface="+mn-lt"/>
                <a:ea typeface="+mn-ea"/>
                <a:cs typeface="+mn-cs"/>
              </a:rPr>
              <a:t> revocation channel (</a:t>
            </a:r>
            <a:r>
              <a:rPr lang="en-US" sz="1200" kern="1200" dirty="0" err="1">
                <a:solidFill>
                  <a:schemeClr val="tx1"/>
                </a:solidFill>
                <a:effectLst/>
                <a:latin typeface="+mn-lt"/>
                <a:ea typeface="+mn-ea"/>
                <a:cs typeface="+mn-cs"/>
              </a:rPr>
              <a:t>CRISets</a:t>
            </a:r>
            <a:r>
              <a:rPr lang="en-US" sz="1200" kern="1200" dirty="0">
                <a:solidFill>
                  <a:schemeClr val="tx1"/>
                </a:solidFill>
                <a:effectLst/>
                <a:latin typeface="+mn-lt"/>
                <a:ea typeface="+mn-ea"/>
                <a:cs typeface="+mn-cs"/>
              </a:rPr>
              <a:t>) that feeds off of CRL information.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news.netcraft.com</a:t>
            </a:r>
            <a:r>
              <a:rPr lang="en-US" sz="1200" kern="1200" dirty="0">
                <a:solidFill>
                  <a:schemeClr val="tx1"/>
                </a:solidFill>
                <a:effectLst/>
                <a:latin typeface="+mn-lt"/>
                <a:ea typeface="+mn-ea"/>
                <a:cs typeface="+mn-cs"/>
              </a:rPr>
              <a:t>/archives/2013/05/13/how-certificate-revocation-</a:t>
            </a:r>
            <a:r>
              <a:rPr lang="en-US" sz="1200" kern="1200" dirty="0" err="1">
                <a:solidFill>
                  <a:schemeClr val="tx1"/>
                </a:solidFill>
                <a:effectLst/>
                <a:latin typeface="+mn-lt"/>
                <a:ea typeface="+mn-ea"/>
                <a:cs typeface="+mn-cs"/>
              </a:rPr>
              <a:t>doesnt</a:t>
            </a:r>
            <a:r>
              <a:rPr lang="en-US" sz="1200" kern="1200" dirty="0">
                <a:solidFill>
                  <a:schemeClr val="tx1"/>
                </a:solidFill>
                <a:effectLst/>
                <a:latin typeface="+mn-lt"/>
                <a:ea typeface="+mn-ea"/>
                <a:cs typeface="+mn-cs"/>
              </a:rPr>
              <a:t>-work-in-</a:t>
            </a:r>
            <a:r>
              <a:rPr lang="en-US" sz="1200" kern="1200" dirty="0" err="1">
                <a:solidFill>
                  <a:schemeClr val="tx1"/>
                </a:solidFill>
                <a:effectLst/>
                <a:latin typeface="+mn-lt"/>
                <a:ea typeface="+mn-ea"/>
                <a:cs typeface="+mn-cs"/>
              </a:rPr>
              <a:t>practice.html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pt-BR"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76</a:t>
            </a:fld>
            <a:endParaRPr lang="en-US"/>
          </a:p>
        </p:txBody>
      </p:sp>
    </p:spTree>
    <p:extLst>
      <p:ext uri="{BB962C8B-B14F-4D97-AF65-F5344CB8AC3E}">
        <p14:creationId xmlns:p14="http://schemas.microsoft.com/office/powerpoint/2010/main" val="3294324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certificate status protocol</a:t>
            </a:r>
          </a:p>
          <a:p>
            <a:r>
              <a:rPr lang="en-US" dirty="0"/>
              <a:t>created as an alternative to certificate revocation lists (CRL) – the idea was to avoid the burden of a large CRL (Cert revocation list)</a:t>
            </a:r>
            <a:r>
              <a:rPr lang="en-US" baseline="0" dirty="0"/>
              <a:t>: it uses a lot less bandwidth. According to </a:t>
            </a:r>
            <a:r>
              <a:rPr lang="en-US" baseline="0" dirty="0" err="1"/>
              <a:t>GoDaddy</a:t>
            </a:r>
            <a:r>
              <a:rPr lang="en-US" baseline="0" dirty="0"/>
              <a:t>, their CRL grew from 158KB in 2007 to 41MB in 2013!</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When an</a:t>
            </a:r>
            <a:r>
              <a:rPr lang="en-US" baseline="0" dirty="0"/>
              <a:t> SSL client encounters a cert that contains OCSP information, it contacts the designated OCSP server to determine if the cert has been revoked.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key that signs a response need not be the same key that signed the certificate.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OCSP requests are sent over HTTP</a:t>
            </a:r>
          </a:p>
          <a:p>
            <a:endParaRPr lang="en-US" baseline="0" dirty="0"/>
          </a:p>
          <a:p>
            <a:r>
              <a:rPr lang="en-US" baseline="0" dirty="0"/>
              <a:t>One issue with OCSP is privacy because the client must ask the CA for the OCSP information. </a:t>
            </a:r>
          </a:p>
        </p:txBody>
      </p:sp>
      <p:sp>
        <p:nvSpPr>
          <p:cNvPr id="4" name="Slide Number Placeholder 3"/>
          <p:cNvSpPr>
            <a:spLocks noGrp="1"/>
          </p:cNvSpPr>
          <p:nvPr>
            <p:ph type="sldNum" sz="quarter" idx="10"/>
          </p:nvPr>
        </p:nvSpPr>
        <p:spPr/>
        <p:txBody>
          <a:bodyPr/>
          <a:lstStyle/>
          <a:p>
            <a:fld id="{552A36D7-AFAB-C146-81C6-DC116B495F37}" type="slidenum">
              <a:rPr lang="en-US" smtClean="0"/>
              <a:t>77</a:t>
            </a:fld>
            <a:endParaRPr lang="en-US"/>
          </a:p>
        </p:txBody>
      </p:sp>
    </p:spTree>
    <p:extLst>
      <p:ext uri="{BB962C8B-B14F-4D97-AF65-F5344CB8AC3E}">
        <p14:creationId xmlns:p14="http://schemas.microsoft.com/office/powerpoint/2010/main" val="1428187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OCSP used to include a nonce but this didn’t scale well when caching and CDN became the norm. As a result clients don’t send nonce and if they send servers ignore them. For this reason, OCSP can be vulnerable to replay attacks, where a signed, 'good' response is captured by a malicious intermediary and replayed to the client at a later date after the subject certificate may have been revoked. The only defense is the built-in time limit. </a:t>
            </a:r>
          </a:p>
          <a:p>
            <a:endParaRPr lang="en-US" baseline="0" dirty="0"/>
          </a:p>
          <a:p>
            <a:endParaRPr lang="en-US" baseline="0" dirty="0"/>
          </a:p>
          <a:p>
            <a:endParaRPr lang="en-US" baseline="0" dirty="0"/>
          </a:p>
          <a:p>
            <a:endParaRPr lang="pt-BR"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78</a:t>
            </a:fld>
            <a:endParaRPr lang="en-US"/>
          </a:p>
        </p:txBody>
      </p:sp>
    </p:spTree>
    <p:extLst>
      <p:ext uri="{BB962C8B-B14F-4D97-AF65-F5344CB8AC3E}">
        <p14:creationId xmlns:p14="http://schemas.microsoft.com/office/powerpoint/2010/main" val="3611079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a:t>
            </a:r>
            <a:r>
              <a:rPr lang="en-US" baseline="0" dirty="0"/>
              <a:t> SSL client encounters a cert that contains OCSP information, it contacts the designated OCSP server to determine if the cert has been revoked. Because the </a:t>
            </a:r>
            <a:r>
              <a:rPr lang="en-US" baseline="0" dirty="0" err="1"/>
              <a:t>MiTM</a:t>
            </a:r>
            <a:r>
              <a:rPr lang="en-US" baseline="0" dirty="0"/>
              <a:t> can suppress all the traffic to the server, this method can fail. Browsers tend to fail quietly in this case. Browsers can be configured to hard fail. In </a:t>
            </a:r>
            <a:r>
              <a:rPr lang="en-US" baseline="0" dirty="0" err="1"/>
              <a:t>firefox</a:t>
            </a:r>
            <a:r>
              <a:rPr lang="en-US" baseline="0" dirty="0"/>
              <a:t> go to about, </a:t>
            </a:r>
            <a:r>
              <a:rPr lang="en-US" baseline="0" dirty="0" err="1"/>
              <a:t>config</a:t>
            </a:r>
            <a:r>
              <a:rPr lang="en-US" baseline="0" dirty="0"/>
              <a:t> and set </a:t>
            </a:r>
            <a:r>
              <a:rPr lang="en-US" baseline="0" dirty="0" err="1"/>
              <a:t>security.ocsp.required</a:t>
            </a:r>
            <a:r>
              <a:rPr lang="en-US" baseline="0" dirty="0"/>
              <a:t> to true. (screen shot slide)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79</a:t>
            </a:fld>
            <a:endParaRPr lang="en-US"/>
          </a:p>
        </p:txBody>
      </p:sp>
    </p:spTree>
    <p:extLst>
      <p:ext uri="{BB962C8B-B14F-4D97-AF65-F5344CB8AC3E}">
        <p14:creationId xmlns:p14="http://schemas.microsoft.com/office/powerpoint/2010/main" val="2729321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overcome </a:t>
            </a:r>
            <a:r>
              <a:rPr lang="en-US" b="1" baseline="0" dirty="0"/>
              <a:t>performance, privacy and security issues (drop package)</a:t>
            </a:r>
            <a:r>
              <a:rPr lang="en-US" baseline="0" dirty="0"/>
              <a:t>, OCSP Stapling was created. The webserver is the one to talk to the CA and obtain a fresh response. The server can then cache the OCSP info and submit it to the client along with the cert. Besides privacy, this also improves performance and resolves the man in the middle “drop package” attack seen with OCSP.</a:t>
            </a:r>
          </a:p>
          <a:p>
            <a:endParaRPr lang="en-US" baseline="0" dirty="0"/>
          </a:p>
          <a:p>
            <a:r>
              <a:rPr lang="en-US" b="1" baseline="0" dirty="0"/>
              <a:t>Apache supports OCSP stapling starting with the 2.4.x version</a:t>
            </a:r>
            <a:r>
              <a:rPr lang="en-US" baseline="0" dirty="0"/>
              <a:t>.  </a:t>
            </a:r>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80</a:t>
            </a:fld>
            <a:endParaRPr lang="en-US"/>
          </a:p>
        </p:txBody>
      </p:sp>
    </p:spTree>
    <p:extLst>
      <p:ext uri="{BB962C8B-B14F-4D97-AF65-F5344CB8AC3E}">
        <p14:creationId xmlns:p14="http://schemas.microsoft.com/office/powerpoint/2010/main" val="4059982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https</a:t>
            </a:r>
            <a:r>
              <a:rPr lang="pt-BR" dirty="0"/>
              <a:t>://</a:t>
            </a:r>
            <a:r>
              <a:rPr lang="pt-BR" dirty="0" err="1"/>
              <a:t>konklone.com</a:t>
            </a:r>
            <a:r>
              <a:rPr lang="pt-BR" dirty="0"/>
              <a:t>/post/why-google-is-hurrying-the-web-to-kill-sha-1</a:t>
            </a:r>
          </a:p>
          <a:p>
            <a:r>
              <a:rPr lang="en-US" dirty="0"/>
              <a:t>SHA1</a:t>
            </a:r>
            <a:r>
              <a:rPr lang="en-US" baseline="0" dirty="0"/>
              <a:t> collision cost: </a:t>
            </a:r>
            <a:r>
              <a:rPr lang="en-US" baseline="0" dirty="0" err="1"/>
              <a:t>Burce</a:t>
            </a:r>
            <a:r>
              <a:rPr lang="en-US" baseline="0" dirty="0"/>
              <a:t> </a:t>
            </a:r>
            <a:r>
              <a:rPr lang="en-US" baseline="0" dirty="0" err="1"/>
              <a:t>Schneier</a:t>
            </a:r>
            <a:r>
              <a:rPr lang="en-US" baseline="0" dirty="0"/>
              <a:t> - https://</a:t>
            </a:r>
            <a:r>
              <a:rPr lang="en-US" baseline="0" dirty="0" err="1"/>
              <a:t>www.schneier.com</a:t>
            </a:r>
            <a:r>
              <a:rPr lang="en-US" baseline="0" dirty="0"/>
              <a:t>/blog/archives/2012/10/</a:t>
            </a:r>
            <a:r>
              <a:rPr lang="en-US" baseline="0" dirty="0" err="1"/>
              <a:t>when_will_we_se.html</a:t>
            </a:r>
            <a:endParaRPr lang="en-US" baseline="0" dirty="0"/>
          </a:p>
          <a:p>
            <a:r>
              <a:rPr lang="en-US" baseline="0" dirty="0"/>
              <a:t>Website for test: https://</a:t>
            </a:r>
            <a:r>
              <a:rPr lang="en-US" baseline="0" dirty="0" err="1"/>
              <a:t>shaaaaaaaaaaaaa.com</a:t>
            </a:r>
            <a:r>
              <a:rPr lang="en-US" baseline="0" dirty="0"/>
              <a:t>/</a:t>
            </a:r>
          </a:p>
          <a:p>
            <a:endParaRPr lang="en-US" baseline="0" dirty="0"/>
          </a:p>
          <a:p>
            <a:r>
              <a:rPr lang="en-US" baseline="0" dirty="0"/>
              <a:t>You can impersonate a SHA-2-signed cert with a SHA-1-signed forgery, because the browser will only be looking at the forgery and not know that there's a "real" cert or that that cert is "supposed" to be signed with SHA-2</a:t>
            </a:r>
          </a:p>
          <a:p>
            <a:endParaRPr lang="en-US" baseline="0" dirty="0"/>
          </a:p>
          <a:p>
            <a:endParaRPr lang="pt-BR" dirty="0"/>
          </a:p>
        </p:txBody>
      </p:sp>
      <p:sp>
        <p:nvSpPr>
          <p:cNvPr id="4" name="Slide Number Placeholder 3"/>
          <p:cNvSpPr>
            <a:spLocks noGrp="1"/>
          </p:cNvSpPr>
          <p:nvPr>
            <p:ph type="sldNum" sz="quarter" idx="10"/>
          </p:nvPr>
        </p:nvSpPr>
        <p:spPr/>
        <p:txBody>
          <a:bodyPr/>
          <a:lstStyle/>
          <a:p>
            <a:fld id="{552A36D7-AFAB-C146-81C6-DC116B495F37}" type="slidenum">
              <a:rPr lang="en-US" smtClean="0"/>
              <a:t>82</a:t>
            </a:fld>
            <a:endParaRPr lang="en-US"/>
          </a:p>
        </p:txBody>
      </p:sp>
    </p:spTree>
    <p:extLst>
      <p:ext uri="{BB962C8B-B14F-4D97-AF65-F5344CB8AC3E}">
        <p14:creationId xmlns:p14="http://schemas.microsoft.com/office/powerpoint/2010/main" val="3983350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Source: http://</a:t>
            </a:r>
            <a:r>
              <a:rPr lang="en-US" dirty="0" err="1"/>
              <a:t>googleonlinesecurity.blogspot.com</a:t>
            </a:r>
            <a:r>
              <a:rPr lang="en-US" dirty="0"/>
              <a:t>/2014/09/gradually-sunsetting-sha-1.html</a:t>
            </a:r>
            <a:endParaRPr lang="pt-BR"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83</a:t>
            </a:fld>
            <a:endParaRPr lang="en-US"/>
          </a:p>
        </p:txBody>
      </p:sp>
    </p:spTree>
    <p:extLst>
      <p:ext uri="{BB962C8B-B14F-4D97-AF65-F5344CB8AC3E}">
        <p14:creationId xmlns:p14="http://schemas.microsoft.com/office/powerpoint/2010/main" val="3983350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 - #16: SSLv1 was never released so no one can use it</a:t>
            </a:r>
          </a:p>
          <a:p>
            <a:r>
              <a:rPr lang="en-US" dirty="0"/>
              <a:t>https://www.ietf.org/mail-archive/web/tls/current/msg25387.html</a:t>
            </a:r>
          </a:p>
        </p:txBody>
      </p:sp>
      <p:sp>
        <p:nvSpPr>
          <p:cNvPr id="4" name="Slide Number Placeholder 3"/>
          <p:cNvSpPr>
            <a:spLocks noGrp="1"/>
          </p:cNvSpPr>
          <p:nvPr>
            <p:ph type="sldNum" sz="quarter" idx="10"/>
          </p:nvPr>
        </p:nvSpPr>
        <p:spPr/>
        <p:txBody>
          <a:bodyPr/>
          <a:lstStyle/>
          <a:p>
            <a:fld id="{552A36D7-AFAB-C146-81C6-DC116B495F37}" type="slidenum">
              <a:rPr lang="en-US" smtClean="0"/>
              <a:t>11</a:t>
            </a:fld>
            <a:endParaRPr lang="en-US"/>
          </a:p>
        </p:txBody>
      </p:sp>
    </p:spTree>
    <p:extLst>
      <p:ext uri="{BB962C8B-B14F-4D97-AF65-F5344CB8AC3E}">
        <p14:creationId xmlns:p14="http://schemas.microsoft.com/office/powerpoint/2010/main" val="37840539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err="1"/>
              <a:t>https</a:t>
            </a:r>
            <a:r>
              <a:rPr lang="pt-BR"/>
              <a:t>://</a:t>
            </a:r>
            <a:r>
              <a:rPr lang="pt-BR" err="1"/>
              <a:t>konklone.com</a:t>
            </a:r>
            <a:r>
              <a:rPr lang="pt-BR"/>
              <a:t>/post/why-google-is-hurrying-the-web-to-kill-sha-1</a:t>
            </a:r>
          </a:p>
          <a:p>
            <a:r>
              <a:rPr lang="en-US"/>
              <a:t>SHA1</a:t>
            </a:r>
            <a:r>
              <a:rPr lang="en-US" baseline="0"/>
              <a:t> collision cost: </a:t>
            </a:r>
            <a:r>
              <a:rPr lang="en-US" baseline="0" err="1"/>
              <a:t>Burce</a:t>
            </a:r>
            <a:r>
              <a:rPr lang="en-US" baseline="0"/>
              <a:t> </a:t>
            </a:r>
            <a:r>
              <a:rPr lang="en-US" baseline="0" err="1"/>
              <a:t>Schneier</a:t>
            </a:r>
            <a:r>
              <a:rPr lang="en-US" baseline="0"/>
              <a:t> - https://</a:t>
            </a:r>
            <a:r>
              <a:rPr lang="en-US" baseline="0" err="1"/>
              <a:t>www.schneier.com</a:t>
            </a:r>
            <a:r>
              <a:rPr lang="en-US" baseline="0"/>
              <a:t>/blog/archives/2012/10/</a:t>
            </a:r>
            <a:r>
              <a:rPr lang="en-US" baseline="0" err="1"/>
              <a:t>when_will_we_se.html</a:t>
            </a:r>
            <a:endParaRPr lang="en-US" baseline="0"/>
          </a:p>
          <a:p>
            <a:r>
              <a:rPr lang="en-US" baseline="0"/>
              <a:t>Website for test: https://</a:t>
            </a:r>
            <a:r>
              <a:rPr lang="en-US" baseline="0" err="1"/>
              <a:t>shaaaaaaaaaaaaa.com</a:t>
            </a:r>
            <a:r>
              <a:rPr lang="en-US" baseline="0"/>
              <a:t>/</a:t>
            </a:r>
          </a:p>
          <a:p>
            <a:endParaRPr lang="en-US" baseline="0"/>
          </a:p>
          <a:p>
            <a:r>
              <a:rPr lang="en-US" baseline="0"/>
              <a:t>You can impersonate a SHA-2-signed cert with a SHA-1-signed forgery, because the browser will only be looking at the forgery and not know that there's a "real" cert or that that cert is "supposed" to be signed with SHA-2</a:t>
            </a:r>
          </a:p>
          <a:p>
            <a:endParaRPr lang="en-US" baseline="0"/>
          </a:p>
          <a:p>
            <a:r>
              <a:rPr lang="en-US" sz="1200" b="0" i="0" kern="1200">
                <a:solidFill>
                  <a:schemeClr val="tx1"/>
                </a:solidFill>
                <a:effectLst/>
                <a:latin typeface="+mn-lt"/>
                <a:ea typeface="+mn-ea"/>
                <a:cs typeface="+mn-cs"/>
              </a:rPr>
              <a:t>“CAs MAY continue to sign certificates to verify OCSP responses using SHA1 until 1 January 2017.” </a:t>
            </a:r>
            <a:endParaRPr lang="en-US" baseline="0"/>
          </a:p>
          <a:p>
            <a:endParaRPr lang="pt-BR"/>
          </a:p>
        </p:txBody>
      </p:sp>
      <p:sp>
        <p:nvSpPr>
          <p:cNvPr id="4" name="Slide Number Placeholder 3"/>
          <p:cNvSpPr>
            <a:spLocks noGrp="1"/>
          </p:cNvSpPr>
          <p:nvPr>
            <p:ph type="sldNum" sz="quarter" idx="10"/>
          </p:nvPr>
        </p:nvSpPr>
        <p:spPr/>
        <p:txBody>
          <a:bodyPr/>
          <a:lstStyle/>
          <a:p>
            <a:fld id="{552A36D7-AFAB-C146-81C6-DC116B495F37}" type="slidenum">
              <a:rPr lang="en-US" smtClean="0"/>
              <a:t>84</a:t>
            </a:fld>
            <a:endParaRPr lang="en-US"/>
          </a:p>
        </p:txBody>
      </p:sp>
    </p:spTree>
    <p:extLst>
      <p:ext uri="{BB962C8B-B14F-4D97-AF65-F5344CB8AC3E}">
        <p14:creationId xmlns:p14="http://schemas.microsoft.com/office/powerpoint/2010/main" val="485607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err="1"/>
              <a:t>https</a:t>
            </a:r>
            <a:r>
              <a:rPr lang="pt-BR"/>
              <a:t>://</a:t>
            </a:r>
            <a:r>
              <a:rPr lang="pt-BR" err="1"/>
              <a:t>konklone.com</a:t>
            </a:r>
            <a:r>
              <a:rPr lang="pt-BR"/>
              <a:t>/post/why-google-is-hurrying-the-web-to-kill-sha-1</a:t>
            </a:r>
          </a:p>
          <a:p>
            <a:r>
              <a:rPr lang="en-US"/>
              <a:t>SHA1</a:t>
            </a:r>
            <a:r>
              <a:rPr lang="en-US" baseline="0"/>
              <a:t> collision cost: </a:t>
            </a:r>
            <a:r>
              <a:rPr lang="en-US" baseline="0" err="1"/>
              <a:t>Burce</a:t>
            </a:r>
            <a:r>
              <a:rPr lang="en-US" baseline="0"/>
              <a:t> </a:t>
            </a:r>
            <a:r>
              <a:rPr lang="en-US" baseline="0" err="1"/>
              <a:t>Schneier</a:t>
            </a:r>
            <a:r>
              <a:rPr lang="en-US" baseline="0"/>
              <a:t> - https://</a:t>
            </a:r>
            <a:r>
              <a:rPr lang="en-US" baseline="0" err="1"/>
              <a:t>www.schneier.com</a:t>
            </a:r>
            <a:r>
              <a:rPr lang="en-US" baseline="0"/>
              <a:t>/blog/archives/2012/10/</a:t>
            </a:r>
            <a:r>
              <a:rPr lang="en-US" baseline="0" err="1"/>
              <a:t>when_will_we_se.html</a:t>
            </a:r>
            <a:endParaRPr lang="en-US" baseline="0"/>
          </a:p>
          <a:p>
            <a:r>
              <a:rPr lang="en-US" baseline="0"/>
              <a:t>Website for test: https://</a:t>
            </a:r>
            <a:r>
              <a:rPr lang="en-US" baseline="0" err="1"/>
              <a:t>shaaaaaaaaaaaaa.com</a:t>
            </a:r>
            <a:r>
              <a:rPr lang="en-US" baseline="0"/>
              <a:t>/</a:t>
            </a:r>
          </a:p>
          <a:p>
            <a:endParaRPr lang="en-US" baseline="0"/>
          </a:p>
          <a:p>
            <a:r>
              <a:rPr lang="en-US" baseline="0"/>
              <a:t>You can impersonate a SHA-2-signed cert with a SHA-1-signed forgery, because the browser will only be looking at the forgery and not know that there's a "real" cert or that that cert is "supposed" to be signed with SHA-2</a:t>
            </a:r>
          </a:p>
          <a:p>
            <a:endParaRPr lang="en-US" baseline="0"/>
          </a:p>
          <a:p>
            <a:r>
              <a:rPr lang="en-US" sz="1200" b="0" i="0" kern="1200">
                <a:solidFill>
                  <a:schemeClr val="tx1"/>
                </a:solidFill>
                <a:effectLst/>
                <a:latin typeface="+mn-lt"/>
                <a:ea typeface="+mn-ea"/>
                <a:cs typeface="+mn-cs"/>
              </a:rPr>
              <a:t>“CAs MAY continue to sign certificates to verify OCSP responses using SHA1 until 1 January 2017.” </a:t>
            </a:r>
            <a:endParaRPr lang="en-US" baseline="0"/>
          </a:p>
          <a:p>
            <a:endParaRPr lang="pt-BR"/>
          </a:p>
        </p:txBody>
      </p:sp>
      <p:sp>
        <p:nvSpPr>
          <p:cNvPr id="4" name="Slide Number Placeholder 3"/>
          <p:cNvSpPr>
            <a:spLocks noGrp="1"/>
          </p:cNvSpPr>
          <p:nvPr>
            <p:ph type="sldNum" sz="quarter" idx="10"/>
          </p:nvPr>
        </p:nvSpPr>
        <p:spPr/>
        <p:txBody>
          <a:bodyPr/>
          <a:lstStyle/>
          <a:p>
            <a:fld id="{552A36D7-AFAB-C146-81C6-DC116B495F37}" type="slidenum">
              <a:rPr lang="en-US" smtClean="0"/>
              <a:t>85</a:t>
            </a:fld>
            <a:endParaRPr lang="en-US"/>
          </a:p>
        </p:txBody>
      </p:sp>
    </p:spTree>
    <p:extLst>
      <p:ext uri="{BB962C8B-B14F-4D97-AF65-F5344CB8AC3E}">
        <p14:creationId xmlns:p14="http://schemas.microsoft.com/office/powerpoint/2010/main" val="2061816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RSA</a:t>
            </a:r>
            <a:r>
              <a:rPr lang="en-US" b="1" baseline="0" dirty="0"/>
              <a:t> for Key Exchange: </a:t>
            </a:r>
            <a:r>
              <a:rPr lang="en-US" b="0" baseline="0" dirty="0"/>
              <a:t>Client generates a pre-master secret, encrypts with the server key and sends it in the </a:t>
            </a:r>
            <a:r>
              <a:rPr lang="en-US" b="0" baseline="0" dirty="0" err="1"/>
              <a:t>ClientKeyExchange</a:t>
            </a:r>
            <a:r>
              <a:rPr lang="en-US" b="0" baseline="0" dirty="0"/>
              <a:t> message. This provides both encryption and digital signing.</a:t>
            </a:r>
            <a:endParaRPr lang="en-US" b="0" dirty="0"/>
          </a:p>
          <a:p>
            <a:endParaRPr lang="en-US" dirty="0"/>
          </a:p>
          <a:p>
            <a:r>
              <a:rPr lang="en-US" dirty="0"/>
              <a:t>RSA is the de-facto standard key exchange mechanism. It's universally supported and thus very popular, but suffers from one serious problem—it doesn't support forward secrecy. As a result, it's slowly being replaced with other algorithms. </a:t>
            </a:r>
            <a:r>
              <a:rPr lang="en-US" b="1" dirty="0"/>
              <a:t>The RSA key exchange is actually a key transport algorithm; client generates the premaster secret and transports it to the server encrypted using the server's public key. </a:t>
            </a:r>
          </a:p>
          <a:p>
            <a:endParaRPr lang="en-US" dirty="0"/>
          </a:p>
          <a:p>
            <a:r>
              <a:rPr lang="en-US" dirty="0"/>
              <a:t>Algorithms</a:t>
            </a:r>
            <a:r>
              <a:rPr lang="en-US" baseline="0" dirty="0"/>
              <a:t> based on factoring need larger and larger keys while the ones based on Elliptic curve continue with small keys due to the problem complexity.</a:t>
            </a:r>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87</a:t>
            </a:fld>
            <a:endParaRPr lang="en-US"/>
          </a:p>
        </p:txBody>
      </p:sp>
    </p:spTree>
    <p:extLst>
      <p:ext uri="{BB962C8B-B14F-4D97-AF65-F5344CB8AC3E}">
        <p14:creationId xmlns:p14="http://schemas.microsoft.com/office/powerpoint/2010/main" val="3983350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a:t>
            </a:r>
            <a:r>
              <a:rPr lang="en-US" baseline="0" dirty="0"/>
              <a:t> upon this call to action.....</a:t>
            </a:r>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89</a:t>
            </a:fld>
            <a:endParaRPr lang="en-US"/>
          </a:p>
        </p:txBody>
      </p:sp>
    </p:spTree>
    <p:extLst>
      <p:ext uri="{BB962C8B-B14F-4D97-AF65-F5344CB8AC3E}">
        <p14:creationId xmlns:p14="http://schemas.microsoft.com/office/powerpoint/2010/main" val="3331302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 - #16: SSLv1 was never released so no one can use it</a:t>
            </a:r>
          </a:p>
        </p:txBody>
      </p:sp>
      <p:sp>
        <p:nvSpPr>
          <p:cNvPr id="4" name="Slide Number Placeholder 3"/>
          <p:cNvSpPr>
            <a:spLocks noGrp="1"/>
          </p:cNvSpPr>
          <p:nvPr>
            <p:ph type="sldNum" sz="quarter" idx="10"/>
          </p:nvPr>
        </p:nvSpPr>
        <p:spPr/>
        <p:txBody>
          <a:bodyPr/>
          <a:lstStyle/>
          <a:p>
            <a:fld id="{552A36D7-AFAB-C146-81C6-DC116B495F37}" type="slidenum">
              <a:rPr lang="en-US" smtClean="0"/>
              <a:t>12</a:t>
            </a:fld>
            <a:endParaRPr lang="en-US"/>
          </a:p>
        </p:txBody>
      </p:sp>
    </p:spTree>
    <p:extLst>
      <p:ext uri="{BB962C8B-B14F-4D97-AF65-F5344CB8AC3E}">
        <p14:creationId xmlns:p14="http://schemas.microsoft.com/office/powerpoint/2010/main" val="3434666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Source:</a:t>
            </a:r>
            <a:r>
              <a:rPr lang="en-US" baseline="0" dirty="0"/>
              <a:t> </a:t>
            </a:r>
            <a:r>
              <a:rPr lang="en-US" baseline="0" dirty="0" err="1"/>
              <a:t>Netcraft</a:t>
            </a:r>
            <a:endParaRPr lang="en-US" baseline="0" dirty="0"/>
          </a:p>
          <a:p>
            <a:r>
              <a:rPr lang="en-US" baseline="0" dirty="0"/>
              <a:t>Key points:</a:t>
            </a:r>
          </a:p>
          <a:p>
            <a:r>
              <a:rPr lang="en-US" baseline="0" dirty="0"/>
              <a:t>1.) Trends continue to drive an Encryption Everywhere mantra with no slow down in site </a:t>
            </a:r>
          </a:p>
          <a:p>
            <a:br>
              <a:rPr lang="en-US" baseline="0" dirty="0"/>
            </a:br>
            <a:r>
              <a:rPr lang="en-US" baseline="0" dirty="0"/>
              <a:t>This shows the millions of certificates issued each year. We also see about 30-40% of all outbound traffic in most enterprises as SSL encrypted, up from 5-10% just a few years ago.  Google and Microsoft are using their influence to drive better encryption practices, which will discuss in more detail later.  </a:t>
            </a:r>
          </a:p>
        </p:txBody>
      </p:sp>
      <p:sp>
        <p:nvSpPr>
          <p:cNvPr id="4" name="Slide Number Placeholder 3"/>
          <p:cNvSpPr>
            <a:spLocks noGrp="1"/>
          </p:cNvSpPr>
          <p:nvPr>
            <p:ph type="sldNum" sz="quarter" idx="10"/>
          </p:nvPr>
        </p:nvSpPr>
        <p:spPr/>
        <p:txBody>
          <a:bodyPr/>
          <a:lstStyle/>
          <a:p>
            <a:fld id="{9F297AC2-7D57-DC4E-B490-056D2C652876}" type="slidenum">
              <a:rPr lang="en-US" smtClean="0"/>
              <a:t>13</a:t>
            </a:fld>
            <a:endParaRPr lang="en-US"/>
          </a:p>
        </p:txBody>
      </p:sp>
    </p:spTree>
    <p:extLst>
      <p:ext uri="{BB962C8B-B14F-4D97-AF65-F5344CB8AC3E}">
        <p14:creationId xmlns:p14="http://schemas.microsoft.com/office/powerpoint/2010/main" val="102777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 TODO: Asymmetric encryption is used for authentication, key exchange algorithms to, well exchange keys. It's true       that </a:t>
            </a:r>
            <a:r>
              <a:rPr lang="en-US" dirty="0" err="1"/>
              <a:t>assym</a:t>
            </a:r>
            <a:r>
              <a:rPr lang="en-US" dirty="0"/>
              <a:t>. crypto was used for </a:t>
            </a:r>
            <a:r>
              <a:rPr lang="en-US" dirty="0" err="1"/>
              <a:t>kx</a:t>
            </a:r>
            <a:r>
              <a:rPr lang="en-US" dirty="0"/>
              <a:t>, but that was the RSA </a:t>
            </a:r>
            <a:r>
              <a:rPr lang="en-US" dirty="0" err="1"/>
              <a:t>kx</a:t>
            </a:r>
            <a:r>
              <a:rPr lang="en-US" dirty="0"/>
              <a:t>, which is now deprecated.</a:t>
            </a:r>
          </a:p>
        </p:txBody>
      </p:sp>
      <p:sp>
        <p:nvSpPr>
          <p:cNvPr id="4" name="Slide Number Placeholder 3"/>
          <p:cNvSpPr>
            <a:spLocks noGrp="1"/>
          </p:cNvSpPr>
          <p:nvPr>
            <p:ph type="sldNum" sz="quarter" idx="10"/>
          </p:nvPr>
        </p:nvSpPr>
        <p:spPr/>
        <p:txBody>
          <a:bodyPr/>
          <a:lstStyle/>
          <a:p>
            <a:fld id="{552A36D7-AFAB-C146-81C6-DC116B495F37}" type="slidenum">
              <a:rPr lang="en-US" smtClean="0"/>
              <a:t>15</a:t>
            </a:fld>
            <a:endParaRPr lang="en-US"/>
          </a:p>
        </p:txBody>
      </p:sp>
    </p:spTree>
    <p:extLst>
      <p:ext uri="{BB962C8B-B14F-4D97-AF65-F5344CB8AC3E}">
        <p14:creationId xmlns:p14="http://schemas.microsoft.com/office/powerpoint/2010/main" val="92594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IVAN: certs don't help negotiate a sym. key, beyond </a:t>
            </a:r>
            <a:r>
              <a:rPr lang="en-US" sz="1200" kern="1200" dirty="0" err="1">
                <a:solidFill>
                  <a:schemeClr val="tx1"/>
                </a:solidFill>
                <a:effectLst/>
                <a:latin typeface="+mn-lt"/>
                <a:ea typeface="+mn-ea"/>
                <a:cs typeface="+mn-cs"/>
              </a:rPr>
              <a:t>auth</a:t>
            </a:r>
            <a:r>
              <a:rPr lang="en-US" sz="1200" kern="1200" dirty="0">
                <a:solidFill>
                  <a:schemeClr val="tx1"/>
                </a:solidFill>
                <a:effectLst/>
                <a:latin typeface="+mn-lt"/>
                <a:ea typeface="+mn-ea"/>
                <a:cs typeface="+mn-cs"/>
              </a:rPr>
              <a:t> of course- </a:t>
            </a:r>
          </a:p>
          <a:p>
            <a:r>
              <a:rPr lang="en-US" sz="1200" kern="1200" dirty="0">
                <a:solidFill>
                  <a:schemeClr val="tx1"/>
                </a:solidFill>
                <a:effectLst/>
                <a:latin typeface="+mn-lt"/>
                <a:ea typeface="+mn-ea"/>
                <a:cs typeface="+mn-cs"/>
              </a:rPr>
              <a:t>certs can have multiple hostnames via SAN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using SSL/TLS, understand the Internet’s PKI (RFC 5280) has some problems in practice. The problems lie in both PKI and the Internet profile, and Dr. Peter </a:t>
            </a:r>
            <a:r>
              <a:rPr lang="en-US" sz="1200" kern="1200" dirty="0" err="1">
                <a:solidFill>
                  <a:schemeClr val="tx1"/>
                </a:solidFill>
                <a:effectLst/>
                <a:latin typeface="+mn-lt"/>
                <a:ea typeface="+mn-ea"/>
                <a:cs typeface="+mn-cs"/>
              </a:rPr>
              <a:t>Gutmann</a:t>
            </a:r>
            <a:r>
              <a:rPr lang="en-US" sz="1200" kern="1200" dirty="0">
                <a:solidFill>
                  <a:schemeClr val="tx1"/>
                </a:solidFill>
                <a:effectLst/>
                <a:latin typeface="+mn-lt"/>
                <a:ea typeface="+mn-ea"/>
                <a:cs typeface="+mn-cs"/>
              </a:rPr>
              <a:t> tells us the whole PKI system should be scrapped. Scrapping PKI effectively scraps SSL/TLS (which many can’t do), so you will have to take steps to work with SSL/TLS safely.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Server authentication is a big problem with PKI and the Internet profile. The problem is you never really know whom you are talking to, and it’s the reason </a:t>
            </a:r>
            <a:r>
              <a:rPr lang="en-US" sz="1200" kern="1200" dirty="0" err="1">
                <a:solidFill>
                  <a:schemeClr val="tx1"/>
                </a:solidFill>
                <a:effectLst/>
                <a:latin typeface="+mn-lt"/>
                <a:ea typeface="+mn-ea"/>
                <a:cs typeface="+mn-cs"/>
              </a:rPr>
              <a:t>basic_auth</a:t>
            </a:r>
            <a:r>
              <a:rPr lang="en-US" sz="1200" kern="1200" dirty="0">
                <a:solidFill>
                  <a:schemeClr val="tx1"/>
                </a:solidFill>
                <a:effectLst/>
                <a:latin typeface="+mn-lt"/>
                <a:ea typeface="+mn-ea"/>
                <a:cs typeface="+mn-cs"/>
              </a:rPr>
              <a:t> is so dangerous. In fact, CAs explicitly shed liability for end-entity identification (in addition to nearly all other liabilities) and leaves it up to the Relying Party (which is you) to determine identity.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have worked with the Internet PKI in practice, then you know the inconsistent results produced by path validation, validity checking, name checking, key usage and extended key usage. Not only is it the wild, wild, west, the system also rejects valid self-signed certificates providing opportunistic encryption!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overcome the server identity problem, you can use TLS-PSK or TLS-SRP (only an authorized sever has access to the user’s password from provisioning or account setup); or you can use certificate or public key pinning (only an authorized server holds the private key for an expected public key).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access remote systems with a password, you should never use a </a:t>
            </a:r>
            <a:r>
              <a:rPr lang="en-US" sz="1200" kern="1200" dirty="0" err="1">
                <a:solidFill>
                  <a:schemeClr val="tx1"/>
                </a:solidFill>
                <a:effectLst/>
                <a:latin typeface="+mn-lt"/>
                <a:ea typeface="+mn-ea"/>
                <a:cs typeface="+mn-cs"/>
              </a:rPr>
              <a:t>basic_auth</a:t>
            </a:r>
            <a:r>
              <a:rPr lang="en-US" sz="1200" kern="1200" dirty="0">
                <a:solidFill>
                  <a:schemeClr val="tx1"/>
                </a:solidFill>
                <a:effectLst/>
                <a:latin typeface="+mn-lt"/>
                <a:ea typeface="+mn-ea"/>
                <a:cs typeface="+mn-cs"/>
              </a:rPr>
              <a:t> scheme inside a SSL/TLS tunnel. </a:t>
            </a:r>
            <a:r>
              <a:rPr lang="en-US" sz="1200" kern="1200" dirty="0" err="1">
                <a:solidFill>
                  <a:schemeClr val="tx1"/>
                </a:solidFill>
                <a:effectLst/>
                <a:latin typeface="+mn-lt"/>
                <a:ea typeface="+mn-ea"/>
                <a:cs typeface="+mn-cs"/>
              </a:rPr>
              <a:t>Basic_auth</a:t>
            </a:r>
            <a:r>
              <a:rPr lang="en-US" sz="1200" kern="1200" dirty="0">
                <a:solidFill>
                  <a:schemeClr val="tx1"/>
                </a:solidFill>
                <a:effectLst/>
                <a:latin typeface="+mn-lt"/>
                <a:ea typeface="+mn-ea"/>
                <a:cs typeface="+mn-cs"/>
              </a:rPr>
              <a:t> places the password on the wire in the plain text, so whoever has the listening socket open at the other end gets a username and password for nearly no work. Instead of </a:t>
            </a:r>
            <a:r>
              <a:rPr lang="en-US" sz="1200" kern="1200" dirty="0" err="1">
                <a:solidFill>
                  <a:schemeClr val="tx1"/>
                </a:solidFill>
                <a:effectLst/>
                <a:latin typeface="+mn-lt"/>
                <a:ea typeface="+mn-ea"/>
                <a:cs typeface="+mn-cs"/>
              </a:rPr>
              <a:t>basic_auth</a:t>
            </a:r>
            <a:r>
              <a:rPr lang="en-US" sz="1200" kern="1200" dirty="0">
                <a:solidFill>
                  <a:schemeClr val="tx1"/>
                </a:solidFill>
                <a:effectLst/>
                <a:latin typeface="+mn-lt"/>
                <a:ea typeface="+mn-ea"/>
                <a:cs typeface="+mn-cs"/>
              </a:rPr>
              <a:t>, you should use TLS-PSK or TLS-SRP, for which IANA has reserved over 80 cipher suites so there’s no shortage. Pre-Shared Key (TLS-PSK) and Secure Remote Password (TLS-SRP) properly bind the outer encryption tunnel to the inner authentication mechanism, so the password is never directly used in the plain text. Either both sides will have knowledge of the secret, or secure channel setup will fail with no leaks.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Pinning is a key continuity scheme, and the idea is to either (1) carry around a copy of the server’s public key; or (2) note of the server’s public key on first use (Trust-on-First-Use, Tofu). The former is great if you are distributing a dedicated client-server application since you know the server’s certificate or public key in advance. The latter is useful when no </a:t>
            </a:r>
            <a:r>
              <a:rPr lang="en-US" sz="1200" i="1" kern="1200" dirty="0">
                <a:solidFill>
                  <a:schemeClr val="tx1"/>
                </a:solidFill>
                <a:effectLst/>
                <a:latin typeface="+mn-lt"/>
                <a:ea typeface="+mn-ea"/>
                <a:cs typeface="+mn-cs"/>
              </a:rPr>
              <a:t>a priori</a:t>
            </a:r>
            <a:r>
              <a:rPr lang="en-US" sz="1200" kern="1200" dirty="0">
                <a:solidFill>
                  <a:schemeClr val="tx1"/>
                </a:solidFill>
                <a:effectLst/>
                <a:latin typeface="+mn-lt"/>
                <a:ea typeface="+mn-ea"/>
                <a:cs typeface="+mn-cs"/>
              </a:rPr>
              <a:t> knowledge exists, such as SSH or a Browser. Both detect the unexpected change that occurs when an imposter with a fake certificate attempts to act like the real server.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you have a choice to pin the certificate or public key, it’s often best to pin the public key. That is because some companies, such as Google, rotate its certificate regularly (every 30 days or so) but re-certifies the inner public key.</a:t>
            </a:r>
          </a:p>
          <a:p>
            <a:endParaRPr lang="en-US" dirty="0"/>
          </a:p>
          <a:p>
            <a:endParaRPr lang="en-US" dirty="0"/>
          </a:p>
        </p:txBody>
      </p:sp>
      <p:sp>
        <p:nvSpPr>
          <p:cNvPr id="4" name="Slide Number Placeholder 3"/>
          <p:cNvSpPr>
            <a:spLocks noGrp="1"/>
          </p:cNvSpPr>
          <p:nvPr>
            <p:ph type="sldNum" sz="quarter" idx="10"/>
          </p:nvPr>
        </p:nvSpPr>
        <p:spPr/>
        <p:txBody>
          <a:bodyPr/>
          <a:lstStyle/>
          <a:p>
            <a:fld id="{552A36D7-AFAB-C146-81C6-DC116B495F37}" type="slidenum">
              <a:rPr lang="en-US" smtClean="0"/>
              <a:t>16</a:t>
            </a:fld>
            <a:endParaRPr lang="en-US"/>
          </a:p>
        </p:txBody>
      </p:sp>
    </p:spTree>
    <p:extLst>
      <p:ext uri="{BB962C8B-B14F-4D97-AF65-F5344CB8AC3E}">
        <p14:creationId xmlns:p14="http://schemas.microsoft.com/office/powerpoint/2010/main" val="777689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114800"/>
            <a:ext cx="8229600" cy="1828800"/>
          </a:xfrm>
          <a:noFill/>
        </p:spPr>
        <p:txBody>
          <a:bodyPr>
            <a:noAutofit/>
          </a:bodyPr>
          <a:lstStyle>
            <a:lvl1pPr algn="ctr">
              <a:defRPr sz="3200" baseline="0">
                <a:solidFill>
                  <a:schemeClr val="tx2"/>
                </a:solidFill>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59081" y="1572859"/>
            <a:ext cx="4444998" cy="2222500"/>
          </a:xfrm>
          <a:prstGeom prst="rect">
            <a:avLst/>
          </a:prstGeom>
        </p:spPr>
      </p:pic>
      <p:sp>
        <p:nvSpPr>
          <p:cNvPr id="10" name="Rectangle 9"/>
          <p:cNvSpPr/>
          <p:nvPr userDrawn="1"/>
        </p:nvSpPr>
        <p:spPr>
          <a:xfrm>
            <a:off x="687294" y="6165315"/>
            <a:ext cx="7769412" cy="246221"/>
          </a:xfrm>
          <a:prstGeom prst="rect">
            <a:avLst/>
          </a:prstGeom>
        </p:spPr>
        <p:txBody>
          <a:bodyPr wrap="square">
            <a:spAutoFit/>
          </a:bodyPr>
          <a:lstStyle/>
          <a:p>
            <a:pPr algn="ctr"/>
            <a:r>
              <a:rPr lang="en-GB" sz="1000" b="1" dirty="0">
                <a:solidFill>
                  <a:srgbClr val="7A6C62"/>
                </a:solidFill>
              </a:rPr>
              <a:t>JIM MANICO</a:t>
            </a:r>
            <a:r>
              <a:rPr lang="en-US" sz="1000" b="1" dirty="0">
                <a:solidFill>
                  <a:srgbClr val="7A6C62"/>
                </a:solidFill>
                <a:latin typeface="Webdings" charset="2"/>
                <a:cs typeface="Webdings" charset="2"/>
              </a:rPr>
              <a:t> </a:t>
            </a:r>
            <a:r>
              <a:rPr lang="en-GB" sz="1000" dirty="0">
                <a:solidFill>
                  <a:srgbClr val="7A6C62"/>
                </a:solidFill>
              </a:rPr>
              <a:t>      Secure Coding Instructor        </a:t>
            </a:r>
            <a:r>
              <a:rPr lang="en-GB" sz="1000" i="1" dirty="0" err="1">
                <a:solidFill>
                  <a:schemeClr val="accent1"/>
                </a:solidFill>
              </a:rPr>
              <a:t>www.manicode.com</a:t>
            </a:r>
            <a:endParaRPr lang="en-GB" sz="1000" i="1" dirty="0">
              <a:solidFill>
                <a:schemeClr val="accent1"/>
              </a:solidFill>
            </a:endParaRPr>
          </a:p>
        </p:txBody>
      </p:sp>
    </p:spTree>
    <p:extLst>
      <p:ext uri="{BB962C8B-B14F-4D97-AF65-F5344CB8AC3E}">
        <p14:creationId xmlns:p14="http://schemas.microsoft.com/office/powerpoint/2010/main" val="76200787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B76E54B-5BBA-9541-9CDA-30D09F65C9FC}" type="slidenum">
              <a:rPr lang="en-US" smtClean="0"/>
              <a:t>‹#›</a:t>
            </a:fld>
            <a:endParaRPr lang="en-US"/>
          </a:p>
        </p:txBody>
      </p:sp>
      <p:sp>
        <p:nvSpPr>
          <p:cNvPr id="6" name="Rectangle 5"/>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36770847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Rever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solidFill>
            <a:schemeClr val="bg1"/>
          </a:solidFill>
        </p:spPr>
        <p:txBody>
          <a:bodyPr/>
          <a:lstStyle>
            <a:lvl1pPr>
              <a:defRPr>
                <a:solidFill>
                  <a:srgbClr val="7A6C62"/>
                </a:solidFill>
              </a:defRPr>
            </a:lvl1pPr>
          </a:lstStyle>
          <a:p>
            <a:fld id="{9B76E54B-5BBA-9541-9CDA-30D09F65C9FC}" type="slidenum">
              <a:rPr lang="en-US" smtClean="0"/>
              <a:pPr/>
              <a:t>‹#›</a:t>
            </a:fld>
            <a:endParaRPr lang="en-US" dirty="0"/>
          </a:p>
        </p:txBody>
      </p:sp>
      <p:sp>
        <p:nvSpPr>
          <p:cNvPr id="8" name="Rectangle 7"/>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chemeClr val="bg1"/>
                </a:solidFill>
                <a:latin typeface="Arial" pitchFamily="34" charset="0"/>
              </a:rPr>
              <a:t>COPYRIGHT ©2014  MANICODE SECURITY</a:t>
            </a:r>
          </a:p>
        </p:txBody>
      </p:sp>
    </p:spTree>
    <p:extLst>
      <p:ext uri="{BB962C8B-B14F-4D97-AF65-F5344CB8AC3E}">
        <p14:creationId xmlns:p14="http://schemas.microsoft.com/office/powerpoint/2010/main" val="358141710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76E54B-5BBA-9541-9CDA-30D09F65C9FC}" type="slidenum">
              <a:rPr lang="en-US" smtClean="0"/>
              <a:t>‹#›</a:t>
            </a:fld>
            <a:endParaRPr lang="en-US"/>
          </a:p>
        </p:txBody>
      </p:sp>
      <p:sp>
        <p:nvSpPr>
          <p:cNvPr id="5" name="Rectangle 4"/>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baseline="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33524749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49077"/>
            <a:ext cx="8229600" cy="2094523"/>
          </a:xfrm>
          <a:noFill/>
        </p:spPr>
        <p:txBody>
          <a:bodyPr>
            <a:noAutofit/>
          </a:bodyPr>
          <a:lstStyle>
            <a:lvl1pPr algn="ctr">
              <a:defRPr sz="3200" baseline="0">
                <a:solidFill>
                  <a:srgbClr val="FFFFFF"/>
                </a:solidFill>
              </a:defRPr>
            </a:lvl1pPr>
          </a:lstStyle>
          <a:p>
            <a:r>
              <a:rPr lang="en-US" dirty="0"/>
              <a:t>Click to edit Master title style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t="-3"/>
          <a:stretch/>
        </p:blipFill>
        <p:spPr>
          <a:xfrm>
            <a:off x="3398442" y="1244101"/>
            <a:ext cx="2365404" cy="2316800"/>
          </a:xfrm>
          <a:prstGeom prst="rect">
            <a:avLst/>
          </a:prstGeom>
        </p:spPr>
      </p:pic>
      <p:sp>
        <p:nvSpPr>
          <p:cNvPr id="10" name="Rectangle 9"/>
          <p:cNvSpPr/>
          <p:nvPr userDrawn="1"/>
        </p:nvSpPr>
        <p:spPr>
          <a:xfrm>
            <a:off x="687294" y="6165315"/>
            <a:ext cx="7769412" cy="246221"/>
          </a:xfrm>
          <a:prstGeom prst="rect">
            <a:avLst/>
          </a:prstGeom>
        </p:spPr>
        <p:txBody>
          <a:bodyPr wrap="square">
            <a:spAutoFit/>
          </a:bodyPr>
          <a:lstStyle/>
          <a:p>
            <a:pPr algn="ctr"/>
            <a:r>
              <a:rPr lang="en-GB" sz="1000" b="1" dirty="0">
                <a:solidFill>
                  <a:schemeClr val="bg1"/>
                </a:solidFill>
              </a:rPr>
              <a:t>JIM MANICO</a:t>
            </a:r>
            <a:r>
              <a:rPr lang="en-US" sz="1000" b="1" dirty="0">
                <a:solidFill>
                  <a:schemeClr val="bg1"/>
                </a:solidFill>
                <a:latin typeface="Webdings" charset="2"/>
                <a:cs typeface="Webdings" charset="2"/>
              </a:rPr>
              <a:t> </a:t>
            </a:r>
            <a:r>
              <a:rPr lang="en-US" sz="1000" b="1" baseline="0" dirty="0">
                <a:solidFill>
                  <a:schemeClr val="bg1"/>
                </a:solidFill>
                <a:latin typeface="Webdings" charset="2"/>
                <a:cs typeface="Webdings" charset="2"/>
              </a:rPr>
              <a:t>   </a:t>
            </a:r>
            <a:r>
              <a:rPr lang="en-GB" sz="1000" dirty="0">
                <a:solidFill>
                  <a:schemeClr val="bg1"/>
                </a:solidFill>
              </a:rPr>
              <a:t>Secure Coding Instructor </a:t>
            </a:r>
            <a:r>
              <a:rPr lang="en-US" sz="1000" b="1" dirty="0">
                <a:solidFill>
                  <a:schemeClr val="bg1"/>
                </a:solidFill>
                <a:latin typeface="Webdings" charset="2"/>
                <a:cs typeface="Webdings" charset="2"/>
              </a:rPr>
              <a:t>   </a:t>
            </a:r>
            <a:r>
              <a:rPr lang="en-GB" sz="1000" i="1" dirty="0" err="1">
                <a:solidFill>
                  <a:schemeClr val="bg1"/>
                </a:solidFill>
              </a:rPr>
              <a:t>www.manicode.com</a:t>
            </a:r>
            <a:endParaRPr lang="en-GB" sz="1000" i="1" dirty="0">
              <a:solidFill>
                <a:schemeClr val="bg1"/>
              </a:solidFill>
            </a:endParaRPr>
          </a:p>
        </p:txBody>
      </p:sp>
    </p:spTree>
    <p:extLst>
      <p:ext uri="{BB962C8B-B14F-4D97-AF65-F5344CB8AC3E}">
        <p14:creationId xmlns:p14="http://schemas.microsoft.com/office/powerpoint/2010/main" val="34776717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9B76E54B-5BBA-9541-9CDA-30D09F65C9FC}" type="slidenum">
              <a:rPr lang="en-US" smtClean="0"/>
              <a:t>‹#›</a:t>
            </a:fld>
            <a:endParaRPr lang="en-US"/>
          </a:p>
        </p:txBody>
      </p:sp>
      <p:sp>
        <p:nvSpPr>
          <p:cNvPr id="5" name="Content Placeholder 4"/>
          <p:cNvSpPr>
            <a:spLocks noGrp="1"/>
          </p:cNvSpPr>
          <p:nvPr>
            <p:ph sz="quarter" idx="13"/>
          </p:nvPr>
        </p:nvSpPr>
        <p:spPr>
          <a:xfrm>
            <a:off x="457200" y="1368425"/>
            <a:ext cx="8229600" cy="480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4605057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spcBef>
                <a:spcPts val="1500"/>
              </a:spcBef>
              <a:spcAft>
                <a:spcPts val="0"/>
              </a:spcAft>
              <a:buClr>
                <a:schemeClr val="accent1"/>
              </a:buClr>
              <a:buSzPct val="120000"/>
              <a:buFont typeface="Wingdings" charset="2"/>
              <a:buChar char="§"/>
              <a:defRPr sz="2000">
                <a:solidFill>
                  <a:srgbClr val="7A6C62"/>
                </a:solidFill>
              </a:defRPr>
            </a:lvl1pPr>
            <a:lvl2pPr marL="457200" indent="-228600">
              <a:spcAft>
                <a:spcPts val="0"/>
              </a:spcAft>
              <a:buClrTx/>
              <a:buFont typeface="Lucida Grande"/>
              <a:buChar char="–"/>
              <a:defRPr sz="1600">
                <a:solidFill>
                  <a:srgbClr val="7A6C62"/>
                </a:solidFill>
              </a:defRPr>
            </a:lvl2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p:txBody>
          <a:bodyPr/>
          <a:lstStyle/>
          <a:p>
            <a:fld id="{9B76E54B-5BBA-9541-9CDA-30D09F65C9FC}" type="slidenum">
              <a:rPr lang="en-US" smtClean="0"/>
              <a:t>‹#›</a:t>
            </a:fld>
            <a:endParaRPr lang="en-US"/>
          </a:p>
        </p:txBody>
      </p:sp>
      <p:sp>
        <p:nvSpPr>
          <p:cNvPr id="8" name="Rectangle 7"/>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370377880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Cover Page">
    <p:spTree>
      <p:nvGrpSpPr>
        <p:cNvPr id="1" name=""/>
        <p:cNvGrpSpPr/>
        <p:nvPr/>
      </p:nvGrpSpPr>
      <p:grpSpPr>
        <a:xfrm>
          <a:off x="0" y="0"/>
          <a:ext cx="0" cy="0"/>
          <a:chOff x="0" y="0"/>
          <a:chExt cx="0" cy="0"/>
        </a:xfrm>
      </p:grpSpPr>
      <p:sp>
        <p:nvSpPr>
          <p:cNvPr id="4" name="Rectangle 3"/>
          <p:cNvSpPr/>
          <p:nvPr userDrawn="1"/>
        </p:nvSpPr>
        <p:spPr>
          <a:xfrm>
            <a:off x="0" y="0"/>
            <a:ext cx="9144000" cy="6172200"/>
          </a:xfrm>
          <a:prstGeom prst="rect">
            <a:avLst/>
          </a:prstGeom>
          <a:solidFill>
            <a:schemeClr val="accent1"/>
          </a:solidFill>
          <a:ln w="12700">
            <a:noFill/>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hasCustomPrompt="1"/>
          </p:nvPr>
        </p:nvSpPr>
        <p:spPr>
          <a:xfrm>
            <a:off x="457200" y="2743200"/>
            <a:ext cx="8229600" cy="2743200"/>
          </a:xfrm>
        </p:spPr>
        <p:txBody>
          <a:bodyPr anchor="ctr" anchorCtr="0"/>
          <a:lstStyle>
            <a:lvl1pPr algn="l">
              <a:defRPr sz="3600" b="0" cap="none">
                <a:solidFill>
                  <a:srgbClr val="FFFFFF"/>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B76E54B-5BBA-9541-9CDA-30D09F65C9FC}" type="slidenum">
              <a:rPr lang="en-US" smtClean="0"/>
              <a:t>‹#›</a:t>
            </a:fld>
            <a:endParaRPr lang="en-US"/>
          </a:p>
        </p:txBody>
      </p:sp>
      <p:sp>
        <p:nvSpPr>
          <p:cNvPr id="5" name="Rectangle 4"/>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4258428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ub-page">
    <p:spTree>
      <p:nvGrpSpPr>
        <p:cNvPr id="1" name=""/>
        <p:cNvGrpSpPr/>
        <p:nvPr/>
      </p:nvGrpSpPr>
      <p:grpSpPr>
        <a:xfrm>
          <a:off x="0" y="0"/>
          <a:ext cx="0" cy="0"/>
          <a:chOff x="0" y="0"/>
          <a:chExt cx="0" cy="0"/>
        </a:xfrm>
      </p:grpSpPr>
      <p:sp>
        <p:nvSpPr>
          <p:cNvPr id="4" name="Rectangle 3"/>
          <p:cNvSpPr/>
          <p:nvPr userDrawn="1"/>
        </p:nvSpPr>
        <p:spPr>
          <a:xfrm>
            <a:off x="0" y="0"/>
            <a:ext cx="9144000" cy="6172200"/>
          </a:xfrm>
          <a:prstGeom prst="rect">
            <a:avLst/>
          </a:prstGeom>
          <a:solidFill>
            <a:schemeClr val="tx2"/>
          </a:solidFill>
          <a:ln w="12700">
            <a:noFill/>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hasCustomPrompt="1"/>
          </p:nvPr>
        </p:nvSpPr>
        <p:spPr>
          <a:xfrm>
            <a:off x="457200" y="2743200"/>
            <a:ext cx="8229600" cy="2743200"/>
          </a:xfrm>
        </p:spPr>
        <p:txBody>
          <a:bodyPr anchor="ctr" anchorCtr="0"/>
          <a:lstStyle>
            <a:lvl1pPr algn="l">
              <a:defRPr sz="3600" b="0" cap="none">
                <a:solidFill>
                  <a:srgbClr val="FFFFFF"/>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B76E54B-5BBA-9541-9CDA-30D09F65C9FC}" type="slidenum">
              <a:rPr lang="en-US" smtClean="0"/>
              <a:t>‹#›</a:t>
            </a:fld>
            <a:endParaRPr lang="en-US"/>
          </a:p>
        </p:txBody>
      </p:sp>
      <p:sp>
        <p:nvSpPr>
          <p:cNvPr id="5" name="Rectangle 4"/>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33073100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sp>
        <p:nvSpPr>
          <p:cNvPr id="4" name="Rectangle 3"/>
          <p:cNvSpPr/>
          <p:nvPr userDrawn="1"/>
        </p:nvSpPr>
        <p:spPr>
          <a:xfrm>
            <a:off x="0" y="0"/>
            <a:ext cx="9144000" cy="6172200"/>
          </a:xfrm>
          <a:prstGeom prst="rect">
            <a:avLst/>
          </a:prstGeom>
          <a:solidFill>
            <a:schemeClr val="accent1"/>
          </a:solidFill>
          <a:ln w="12700">
            <a:noFill/>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hasCustomPrompt="1"/>
          </p:nvPr>
        </p:nvSpPr>
        <p:spPr>
          <a:xfrm>
            <a:off x="457200" y="1371600"/>
            <a:ext cx="8229600" cy="3657600"/>
          </a:xfrm>
        </p:spPr>
        <p:txBody>
          <a:bodyPr anchor="b" anchorCtr="0">
            <a:normAutofit/>
          </a:bodyPr>
          <a:lstStyle>
            <a:lvl1pPr algn="l">
              <a:defRPr sz="2800" b="0" cap="none" baseline="0">
                <a:solidFill>
                  <a:schemeClr val="bg1"/>
                </a:solidFill>
              </a:defRPr>
            </a:lvl1pPr>
          </a:lstStyle>
          <a:p>
            <a:r>
              <a:rPr lang="en-US" dirty="0"/>
              <a:t>Quote or special information</a:t>
            </a:r>
          </a:p>
        </p:txBody>
      </p:sp>
      <p:sp>
        <p:nvSpPr>
          <p:cNvPr id="6" name="Slide Number Placeholder 5"/>
          <p:cNvSpPr>
            <a:spLocks noGrp="1"/>
          </p:cNvSpPr>
          <p:nvPr>
            <p:ph type="sldNum" sz="quarter" idx="12"/>
          </p:nvPr>
        </p:nvSpPr>
        <p:spPr>
          <a:solidFill>
            <a:srgbClr val="DB3D16"/>
          </a:solidFill>
        </p:spPr>
        <p:txBody>
          <a:bodyPr/>
          <a:lstStyle/>
          <a:p>
            <a:fld id="{9B76E54B-5BBA-9541-9CDA-30D09F65C9FC}" type="slidenum">
              <a:rPr lang="en-US" smtClean="0"/>
              <a:t>‹#›</a:t>
            </a:fld>
            <a:endParaRPr lang="en-US"/>
          </a:p>
        </p:txBody>
      </p:sp>
      <p:sp>
        <p:nvSpPr>
          <p:cNvPr id="5" name="Rectangle 4"/>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35277305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Poin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76E54B-5BBA-9541-9CDA-30D09F65C9FC}" type="slidenum">
              <a:rPr lang="en-US" smtClean="0"/>
              <a:t>‹#›</a:t>
            </a:fld>
            <a:endParaRPr lang="en-US"/>
          </a:p>
        </p:txBody>
      </p:sp>
      <p:sp>
        <p:nvSpPr>
          <p:cNvPr id="4" name="Content Placeholder 3"/>
          <p:cNvSpPr>
            <a:spLocks noGrp="1"/>
          </p:cNvSpPr>
          <p:nvPr>
            <p:ph sz="quarter" idx="13"/>
          </p:nvPr>
        </p:nvSpPr>
        <p:spPr>
          <a:xfrm>
            <a:off x="457200" y="465015"/>
            <a:ext cx="8229600" cy="5486400"/>
          </a:xfrm>
        </p:spPr>
        <p:txBody>
          <a:bodyPr anchor="ctr"/>
          <a:lstStyle>
            <a:lvl1pPr>
              <a:defRPr sz="3200">
                <a:solidFill>
                  <a:srgbClr val="7A6C62"/>
                </a:solidFill>
              </a:defRPr>
            </a:lvl1pPr>
          </a:lstStyle>
          <a:p>
            <a:pPr lvl="0"/>
            <a:r>
              <a:rPr lang="en-US" dirty="0"/>
              <a:t>Click to edit Master text styles</a:t>
            </a:r>
          </a:p>
        </p:txBody>
      </p:sp>
      <p:sp>
        <p:nvSpPr>
          <p:cNvPr id="7" name="Rectangle 6"/>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19722186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67895"/>
            <a:ext cx="3886200" cy="4800600"/>
          </a:xfrm>
        </p:spPr>
        <p:txBody>
          <a:bodyPr/>
          <a:lstStyle>
            <a:lvl1pPr>
              <a:defRPr sz="1800"/>
            </a:lvl1pPr>
            <a:lvl2pPr>
              <a:defRPr sz="1600">
                <a:solidFill>
                  <a:srgbClr val="7A6C62"/>
                </a:solidFill>
              </a:defRPr>
            </a:lvl2pPr>
            <a:lvl3pPr>
              <a:defRPr sz="1600">
                <a:solidFill>
                  <a:srgbClr val="7A6C62"/>
                </a:solidFill>
              </a:defRPr>
            </a:lvl3pPr>
            <a:lvl4pPr>
              <a:defRPr sz="1600">
                <a:solidFill>
                  <a:srgbClr val="7A6C62"/>
                </a:solidFill>
              </a:defRPr>
            </a:lvl4pPr>
            <a:lvl5pPr>
              <a:defRPr sz="1600">
                <a:solidFill>
                  <a:srgbClr val="7A6C6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1367893"/>
            <a:ext cx="4114800" cy="4800600"/>
          </a:xfrm>
        </p:spPr>
        <p:txBody>
          <a:bodyPr/>
          <a:lstStyle>
            <a:lvl1pPr>
              <a:defRPr sz="1800"/>
            </a:lvl1pPr>
            <a:lvl2pPr>
              <a:defRPr sz="1600">
                <a:solidFill>
                  <a:srgbClr val="7A6C62"/>
                </a:solidFill>
              </a:defRPr>
            </a:lvl2pPr>
            <a:lvl3pPr>
              <a:defRPr sz="1600">
                <a:solidFill>
                  <a:srgbClr val="7A6C62"/>
                </a:solidFill>
              </a:defRPr>
            </a:lvl3pPr>
            <a:lvl4pPr>
              <a:defRPr sz="1600">
                <a:solidFill>
                  <a:srgbClr val="7A6C62"/>
                </a:solidFill>
              </a:defRPr>
            </a:lvl4pPr>
            <a:lvl5pPr>
              <a:defRPr sz="1600">
                <a:solidFill>
                  <a:srgbClr val="7A6C6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B76E54B-5BBA-9541-9CDA-30D09F65C9FC}" type="slidenum">
              <a:rPr lang="en-US" smtClean="0"/>
              <a:t>‹#›</a:t>
            </a:fld>
            <a:endParaRPr lang="en-US"/>
          </a:p>
        </p:txBody>
      </p:sp>
      <p:sp>
        <p:nvSpPr>
          <p:cNvPr id="9" name="Rectangle 8"/>
          <p:cNvSpPr/>
          <p:nvPr userDrawn="1"/>
        </p:nvSpPr>
        <p:spPr>
          <a:xfrm>
            <a:off x="457200" y="6356351"/>
            <a:ext cx="8229600" cy="365760"/>
          </a:xfrm>
          <a:prstGeom prst="rect">
            <a:avLst/>
          </a:prstGeom>
        </p:spPr>
        <p:txBody>
          <a:bodyPr wrap="square" lIns="0" tIns="0" rIns="0" bIns="0" anchor="ctr" anchorCtr="0">
            <a:noAutofit/>
          </a:bodyPr>
          <a:lstStyle/>
          <a:p>
            <a:r>
              <a:rPr lang="en-US" sz="900" b="0" dirty="0">
                <a:solidFill>
                  <a:srgbClr val="7A6C62"/>
                </a:solidFill>
                <a:latin typeface="Arial" pitchFamily="34" charset="0"/>
              </a:rPr>
              <a:t>COPYRIGHT ©</a:t>
            </a:r>
            <a:r>
              <a:rPr lang="is-IS" sz="900" b="0" dirty="0">
                <a:solidFill>
                  <a:srgbClr val="7A6C62"/>
                </a:solidFill>
                <a:latin typeface="Arial" pitchFamily="34" charset="0"/>
              </a:rPr>
              <a:t>2018</a:t>
            </a:r>
            <a:r>
              <a:rPr lang="en-US" sz="900" b="0" dirty="0">
                <a:solidFill>
                  <a:srgbClr val="7A6C62"/>
                </a:solidFill>
                <a:latin typeface="Arial" pitchFamily="34" charset="0"/>
              </a:rPr>
              <a:t>  </a:t>
            </a:r>
            <a:r>
              <a:rPr lang="en-US" sz="900" b="0" dirty="0">
                <a:solidFill>
                  <a:schemeClr val="accent1"/>
                </a:solidFill>
                <a:latin typeface="Arial" pitchFamily="34" charset="0"/>
              </a:rPr>
              <a:t>MANICODE SECURITY</a:t>
            </a:r>
          </a:p>
        </p:txBody>
      </p:sp>
    </p:spTree>
    <p:extLst>
      <p:ext uri="{BB962C8B-B14F-4D97-AF65-F5344CB8AC3E}">
        <p14:creationId xmlns:p14="http://schemas.microsoft.com/office/powerpoint/2010/main" val="16058011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10694"/>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457200" y="1371599"/>
            <a:ext cx="8229600" cy="4800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86800" y="6356351"/>
            <a:ext cx="457200" cy="365125"/>
          </a:xfrm>
          <a:prstGeom prst="rect">
            <a:avLst/>
          </a:prstGeom>
          <a:solidFill>
            <a:schemeClr val="accent1"/>
          </a:solidFill>
        </p:spPr>
        <p:txBody>
          <a:bodyPr vert="horz" lIns="91440" tIns="45720" rIns="91440" bIns="45720" rtlCol="0" anchor="ctr"/>
          <a:lstStyle>
            <a:lvl1pPr algn="l">
              <a:defRPr sz="1000" b="0">
                <a:solidFill>
                  <a:schemeClr val="bg1"/>
                </a:solidFill>
              </a:defRPr>
            </a:lvl1pPr>
          </a:lstStyle>
          <a:p>
            <a:fld id="{9B76E54B-5BBA-9541-9CDA-30D09F65C9FC}" type="slidenum">
              <a:rPr lang="en-US" smtClean="0"/>
              <a:pPr/>
              <a:t>‹#›</a:t>
            </a:fld>
            <a:endParaRPr lang="en-US" dirty="0"/>
          </a:p>
        </p:txBody>
      </p:sp>
    </p:spTree>
    <p:extLst>
      <p:ext uri="{BB962C8B-B14F-4D97-AF65-F5344CB8AC3E}">
        <p14:creationId xmlns:p14="http://schemas.microsoft.com/office/powerpoint/2010/main" val="18162435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 id="2147483659" r:id="rId6"/>
    <p:sldLayoutId id="2147483656" r:id="rId7"/>
    <p:sldLayoutId id="2147483657" r:id="rId8"/>
    <p:sldLayoutId id="2147483652" r:id="rId9"/>
    <p:sldLayoutId id="2147483654" r:id="rId10"/>
    <p:sldLayoutId id="2147483658" r:id="rId11"/>
    <p:sldLayoutId id="2147483655" r:id="rId12"/>
  </p:sldLayoutIdLst>
  <p:transition>
    <p:fade/>
  </p:transition>
  <p:hf hdr="0" dt="0"/>
  <p:txStyles>
    <p:titleStyle>
      <a:lvl1pPr algn="l" defTabSz="457200" rtl="0" eaLnBrk="1" latinLnBrk="0" hangingPunct="1">
        <a:spcBef>
          <a:spcPct val="0"/>
        </a:spcBef>
        <a:buNone/>
        <a:defRPr sz="2800" kern="1200" baseline="0">
          <a:solidFill>
            <a:schemeClr val="tx2"/>
          </a:solidFill>
          <a:latin typeface="+mj-lt"/>
          <a:ea typeface="+mj-ea"/>
          <a:cs typeface="+mj-cs"/>
        </a:defRPr>
      </a:lvl1pPr>
    </p:titleStyle>
    <p:body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chemeClr val="accent2">
              <a:lumMod val="75000"/>
            </a:schemeClr>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chemeClr val="accent2">
              <a:lumMod val="75000"/>
            </a:schemeClr>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chemeClr val="accent2">
              <a:lumMod val="75000"/>
            </a:schemeClr>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chemeClr val="accent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wasp.org/index.php/O-Saft" TargetMode="External"/><Relationship Id="rId2" Type="http://schemas.openxmlformats.org/officeDocument/2006/relationships/hyperlink" Target="https://wiki.mozilla.org/Security/Server_Side_TLS#Recommended_configurations" TargetMode="External"/><Relationship Id="rId1" Type="http://schemas.openxmlformats.org/officeDocument/2006/relationships/slideLayout" Target="../slideLayouts/slideLayout4.xml"/><Relationship Id="rId4" Type="http://schemas.openxmlformats.org/officeDocument/2006/relationships/hyperlink" Target="https://www.ssllabs.com/projects/best-practice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5.wmf"/><Relationship Id="rId5" Type="http://schemas.openxmlformats.org/officeDocument/2006/relationships/image" Target="../media/image13.wmf"/><Relationship Id="rId4" Type="http://schemas.openxmlformats.org/officeDocument/2006/relationships/image" Target="../media/image14.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owasp.org/index.php/Pinning_Cheat_Sheet" TargetMode="External"/><Relationship Id="rId7" Type="http://schemas.openxmlformats.org/officeDocument/2006/relationships/hyperlink" Target="https://www.nist.gov/publications/guidelines-selection-configuration-and-use-transport-layer-security-tls-implementations?pub_id=915295" TargetMode="External"/><Relationship Id="rId2" Type="http://schemas.openxmlformats.org/officeDocument/2006/relationships/hyperlink" Target="http://www.youtube.com/watch?v=zEV3HOuM_Vw" TargetMode="External"/><Relationship Id="rId1" Type="http://schemas.openxmlformats.org/officeDocument/2006/relationships/slideLayout" Target="../slideLayouts/slideLayout10.xml"/><Relationship Id="rId6" Type="http://schemas.openxmlformats.org/officeDocument/2006/relationships/hyperlink" Target="https://mozilla.github.io/server-side-tls/ssl-config-generator/" TargetMode="External"/><Relationship Id="rId5" Type="http://schemas.openxmlformats.org/officeDocument/2006/relationships/hyperlink" Target="https://wiki.mozilla.org/Security/Server_Side_TLS#Recommended_configurations" TargetMode="External"/><Relationship Id="rId4" Type="http://schemas.openxmlformats.org/officeDocument/2006/relationships/hyperlink" Target="https://whispersystems.org/blog/asynchronous-security/"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zEV3HOuM_Vw" TargetMode="Externa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asd.gov.au/publications/protect/protecting_web_apps.htm" TargetMode="Externa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hyperlink" Target="https://hstspreload.org/"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hstspreload.org/removal/" TargetMode="External"/><Relationship Id="rId4" Type="http://schemas.openxmlformats.org/officeDocument/2006/relationships/hyperlink" Target="https://chromium.googlesource.com/chromium/src/+/master/net/http/transport_security_state_static.json"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whispersystems.org/blog/asynchronous-security/" TargetMode="External"/><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6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9.jpe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58.png"/><Relationship Id="rId11" Type="http://schemas.openxmlformats.org/officeDocument/2006/relationships/image" Target="../media/image55.png"/><Relationship Id="rId5" Type="http://schemas.openxmlformats.org/officeDocument/2006/relationships/image" Target="../media/image57.jpeg"/><Relationship Id="rId10" Type="http://schemas.openxmlformats.org/officeDocument/2006/relationships/image" Target="../media/image54.jpeg"/><Relationship Id="rId4" Type="http://schemas.openxmlformats.org/officeDocument/2006/relationships/image" Target="../media/image51.png"/><Relationship Id="rId9" Type="http://schemas.microsoft.com/office/2007/relationships/hdphoto" Target="../media/hdphoto2.wdp"/></Relationships>
</file>

<file path=ppt/slides/_rels/slide63.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60.jpeg"/><Relationship Id="rId3" Type="http://schemas.openxmlformats.org/officeDocument/2006/relationships/image" Target="../media/image50.png"/><Relationship Id="rId7" Type="http://schemas.microsoft.com/office/2007/relationships/hdphoto" Target="../media/hdphoto2.wdp"/><Relationship Id="rId12"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53.png"/><Relationship Id="rId11" Type="http://schemas.openxmlformats.org/officeDocument/2006/relationships/image" Target="../media/image57.jpe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6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jpeg"/><Relationship Id="rId4" Type="http://schemas.openxmlformats.org/officeDocument/2006/relationships/image" Target="../media/image52.png"/><Relationship Id="rId9" Type="http://schemas.openxmlformats.org/officeDocument/2006/relationships/image" Target="../media/image55.png"/></Relationships>
</file>

<file path=ppt/slides/_rels/slide6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54.jpeg"/><Relationship Id="rId11" Type="http://schemas.openxmlformats.org/officeDocument/2006/relationships/image" Target="../media/image59.jpeg"/><Relationship Id="rId5" Type="http://schemas.microsoft.com/office/2007/relationships/hdphoto" Target="../media/hdphoto2.wdp"/><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6.png"/></Relationships>
</file>

<file path=ppt/slides/_rels/slide66.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60.jpeg"/><Relationship Id="rId3" Type="http://schemas.openxmlformats.org/officeDocument/2006/relationships/image" Target="../media/image56.png"/><Relationship Id="rId7" Type="http://schemas.microsoft.com/office/2007/relationships/hdphoto" Target="../media/hdphoto2.wdp"/><Relationship Id="rId12"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53.png"/><Relationship Id="rId11" Type="http://schemas.openxmlformats.org/officeDocument/2006/relationships/image" Target="../media/image62.jpe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61.jpeg"/><Relationship Id="rId9"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hyperlink" Target="https://www.owasp.org/index.php/Pinning_Cheat_Sheet"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hyperlink" Target="https://www.chromium.org/Home/chromium-security/security-faq#TOC-How-does-key-pinning-interact-with-local-proxies-and-filters-"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blog.erratasec.com/2015/02/some-notes-on-superfish.ht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hyperlink" Target="http://blog.erratasec.com/2015/02/exploiting-superfish-certificate.html" TargetMode="External"/><Relationship Id="rId4" Type="http://schemas.openxmlformats.org/officeDocument/2006/relationships/hyperlink" Target="http://blog.erratasec.com/2015/02/extracting-superfish-certificate.html"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6.pn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7.jpeg"/><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7.png"/><Relationship Id="rId7" Type="http://schemas.openxmlformats.org/officeDocument/2006/relationships/image" Target="../media/image55.png"/><Relationship Id="rId12"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57.jpeg"/><Relationship Id="rId11" Type="http://schemas.openxmlformats.org/officeDocument/2006/relationships/image" Target="../media/image68.png"/><Relationship Id="rId5" Type="http://schemas.openxmlformats.org/officeDocument/2006/relationships/image" Target="../media/image52.png"/><Relationship Id="rId10" Type="http://schemas.openxmlformats.org/officeDocument/2006/relationships/image" Target="../media/image54.jpeg"/><Relationship Id="rId4" Type="http://schemas.microsoft.com/office/2007/relationships/hdphoto" Target="../media/hdphoto3.wdp"/><Relationship Id="rId9" Type="http://schemas.microsoft.com/office/2007/relationships/hdphoto" Target="../media/hdphoto2.wdp"/></Relationships>
</file>

<file path=ppt/slides/_rels/slide7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9.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54.jpeg"/><Relationship Id="rId5" Type="http://schemas.openxmlformats.org/officeDocument/2006/relationships/image" Target="../media/image67.png"/><Relationship Id="rId10" Type="http://schemas.microsoft.com/office/2007/relationships/hdphoto" Target="../media/hdphoto2.wdp"/><Relationship Id="rId4" Type="http://schemas.openxmlformats.org/officeDocument/2006/relationships/image" Target="../media/image57.jpe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2.png"/><Relationship Id="rId7"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55.png"/><Relationship Id="rId4" Type="http://schemas.openxmlformats.org/officeDocument/2006/relationships/image" Target="../media/image57.jpeg"/><Relationship Id="rId9" Type="http://schemas.openxmlformats.org/officeDocument/2006/relationships/image" Target="../media/image5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hyperlink" Target="https://www.fxsitecompat.com/en-CA/docs/2015/sha-1-based-certificates-with-validity-period-from-2016-will-not-be-validated/"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SSL / TLS / HTTPS Best Practices</a:t>
            </a:r>
          </a:p>
        </p:txBody>
      </p:sp>
    </p:spTree>
    <p:extLst>
      <p:ext uri="{BB962C8B-B14F-4D97-AF65-F5344CB8AC3E}">
        <p14:creationId xmlns:p14="http://schemas.microsoft.com/office/powerpoint/2010/main" val="20970275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 / TLS:  When and How</a:t>
            </a:r>
          </a:p>
        </p:txBody>
      </p:sp>
      <p:sp>
        <p:nvSpPr>
          <p:cNvPr id="3" name="Content Placeholder 2"/>
          <p:cNvSpPr>
            <a:spLocks noGrp="1"/>
          </p:cNvSpPr>
          <p:nvPr>
            <p:ph idx="1"/>
          </p:nvPr>
        </p:nvSpPr>
        <p:spPr>
          <a:xfrm>
            <a:off x="457200" y="1386848"/>
            <a:ext cx="8686800" cy="4969504"/>
          </a:xfrm>
        </p:spPr>
        <p:txBody>
          <a:bodyPr/>
          <a:lstStyle/>
          <a:p>
            <a:pPr marL="0" indent="0">
              <a:buNone/>
            </a:pPr>
            <a:r>
              <a:rPr lang="en-US" dirty="0"/>
              <a:t>Where should HTTPS be used at minimum?</a:t>
            </a:r>
          </a:p>
          <a:p>
            <a:pPr marL="0" indent="0" algn="ctr">
              <a:buNone/>
            </a:pPr>
            <a:r>
              <a:rPr lang="en-US" sz="7200" b="1" dirty="0">
                <a:solidFill>
                  <a:schemeClr val="accent1"/>
                </a:solidFill>
              </a:rPr>
              <a:t>EVERYWHERE &amp;</a:t>
            </a:r>
          </a:p>
          <a:p>
            <a:pPr marL="0" indent="0" algn="ctr">
              <a:buNone/>
            </a:pPr>
            <a:r>
              <a:rPr lang="en-US" sz="7200" b="1" dirty="0">
                <a:solidFill>
                  <a:schemeClr val="accent1"/>
                </a:solidFill>
              </a:rPr>
              <a:t>ALWAYS</a:t>
            </a:r>
          </a:p>
          <a:p>
            <a:pPr marL="0" indent="0">
              <a:buNone/>
            </a:pPr>
            <a:endParaRPr lang="en-US" dirty="0"/>
          </a:p>
          <a:p>
            <a:pPr marL="0" indent="0">
              <a:buNone/>
            </a:pPr>
            <a:r>
              <a:rPr lang="en-US" dirty="0"/>
              <a:t>HTTPS configuration best practices:</a:t>
            </a:r>
          </a:p>
          <a:p>
            <a:pPr lvl="1"/>
            <a:r>
              <a:rPr lang="en-US" dirty="0">
                <a:hlinkClick r:id="rId2"/>
              </a:rPr>
              <a:t>https://wiki.mozilla.org/Security/Server_Side_TLS#Recommended_configurations</a:t>
            </a:r>
            <a:endParaRPr lang="en-US" dirty="0"/>
          </a:p>
          <a:p>
            <a:pPr lvl="1"/>
            <a:r>
              <a:rPr lang="en-US" dirty="0">
                <a:hlinkClick r:id="rId3"/>
              </a:rPr>
              <a:t>https://www.owasp.org/index.php/O-Saft</a:t>
            </a:r>
            <a:r>
              <a:rPr lang="en-US" dirty="0"/>
              <a:t> </a:t>
            </a:r>
          </a:p>
          <a:p>
            <a:pPr lvl="1"/>
            <a:r>
              <a:rPr lang="en-US" dirty="0">
                <a:hlinkClick r:id="rId4"/>
              </a:rPr>
              <a:t>https://www.ssllabs.com/projects/best-practices/</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pPr/>
              <a:t>10</a:t>
            </a:fld>
            <a:endParaRPr lang="en-US"/>
          </a:p>
        </p:txBody>
      </p:sp>
    </p:spTree>
    <p:extLst>
      <p:ext uri="{BB962C8B-B14F-4D97-AF65-F5344CB8AC3E}">
        <p14:creationId xmlns:p14="http://schemas.microsoft.com/office/powerpoint/2010/main" val="3247537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0"/>
                            </p:stCondLst>
                            <p:childTnLst>
                              <p:par>
                                <p:cTn id="20" presetID="26" presetClass="emph" presetSubtype="0" repeatCount="2000" fill="hold" nodeType="afterEffect">
                                  <p:stCondLst>
                                    <p:cond delay="0"/>
                                  </p:stCondLst>
                                  <p:childTnLst>
                                    <p:animEffect transition="out" filter="fade">
                                      <p:cBhvr>
                                        <p:cTn id="21" dur="500" tmFilter="0, 0; .2, .5; .8, .5; 1, 0"/>
                                        <p:tgtEl>
                                          <p:spTgt spid="3">
                                            <p:txEl>
                                              <p:pRg st="1" end="1"/>
                                            </p:txEl>
                                          </p:spTgt>
                                        </p:tgtEl>
                                      </p:cBhvr>
                                    </p:animEffect>
                                    <p:animScale>
                                      <p:cBhvr>
                                        <p:cTn id="22" dur="250" autoRev="1" fill="hold"/>
                                        <p:tgtEl>
                                          <p:spTgt spid="3">
                                            <p:txEl>
                                              <p:pRg st="1" end="1"/>
                                            </p:txEl>
                                          </p:spTgt>
                                        </p:tgtEl>
                                      </p:cBhvr>
                                      <p:by x="105000" y="105000"/>
                                    </p:animScale>
                                  </p:childTnLst>
                                </p:cTn>
                              </p:par>
                            </p:childTnLst>
                          </p:cTn>
                        </p:par>
                        <p:par>
                          <p:cTn id="23" fill="hold">
                            <p:stCondLst>
                              <p:cond delay="1000"/>
                            </p:stCondLst>
                            <p:childTnLst>
                              <p:par>
                                <p:cTn id="24" presetID="26" presetClass="emph" presetSubtype="0" repeatCount="2000" fill="hold" nodeType="afterEffect">
                                  <p:stCondLst>
                                    <p:cond delay="0"/>
                                  </p:stCondLst>
                                  <p:childTnLst>
                                    <p:animEffect transition="out" filter="fade">
                                      <p:cBhvr>
                                        <p:cTn id="25" dur="500" tmFilter="0, 0; .2, .5; .8, .5; 1, 0"/>
                                        <p:tgtEl>
                                          <p:spTgt spid="3">
                                            <p:txEl>
                                              <p:pRg st="2" end="2"/>
                                            </p:txEl>
                                          </p:spTgt>
                                        </p:tgtEl>
                                      </p:cBhvr>
                                    </p:animEffect>
                                    <p:animScale>
                                      <p:cBhvr>
                                        <p:cTn id="26" dur="250" autoRev="1" fill="hold"/>
                                        <p:tgtEl>
                                          <p:spTgt spid="3">
                                            <p:txEl>
                                              <p:pRg st="2" end="2"/>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SSL / TLS Protocols</a:t>
            </a:r>
          </a:p>
        </p:txBody>
      </p:sp>
      <p:sp>
        <p:nvSpPr>
          <p:cNvPr id="3" name="Slide Number Placeholder 2"/>
          <p:cNvSpPr>
            <a:spLocks noGrp="1"/>
          </p:cNvSpPr>
          <p:nvPr>
            <p:ph type="sldNum" sz="quarter" idx="12"/>
          </p:nvPr>
        </p:nvSpPr>
        <p:spPr/>
        <p:txBody>
          <a:bodyPr/>
          <a:lstStyle/>
          <a:p>
            <a:fld id="{9B76E54B-5BBA-9541-9CDA-30D09F65C9FC}" type="slidenum">
              <a:rPr lang="en-US" smtClean="0"/>
              <a:t>11</a:t>
            </a:fld>
            <a:endParaRPr lang="en-US"/>
          </a:p>
        </p:txBody>
      </p:sp>
      <p:sp>
        <p:nvSpPr>
          <p:cNvPr id="5" name="Content Placeholder 2"/>
          <p:cNvSpPr txBox="1">
            <a:spLocks/>
          </p:cNvSpPr>
          <p:nvPr/>
        </p:nvSpPr>
        <p:spPr>
          <a:xfrm>
            <a:off x="457203" y="1526944"/>
            <a:ext cx="8686801" cy="461665"/>
          </a:xfrm>
          <a:prstGeom prst="rect">
            <a:avLst/>
          </a:prstGeom>
          <a:solidFill>
            <a:schemeClr val="accent2">
              <a:lumMod val="20000"/>
              <a:lumOff val="80000"/>
            </a:schemeClr>
          </a:solidFill>
        </p:spPr>
        <p:txBody>
          <a:bodyPr wrap="square" lIns="182880" tIns="91440" rIns="18288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dirty="0">
                <a:solidFill>
                  <a:srgbClr val="DB3D16"/>
                </a:solidFill>
              </a:rPr>
              <a:t>SSL v2   </a:t>
            </a:r>
            <a:r>
              <a:rPr lang="en-US" sz="1800" dirty="0">
                <a:solidFill>
                  <a:srgbClr val="7A6C62"/>
                </a:solidFill>
              </a:rPr>
              <a:t>Fully broken. Do not use! </a:t>
            </a:r>
          </a:p>
        </p:txBody>
      </p:sp>
      <p:sp>
        <p:nvSpPr>
          <p:cNvPr id="6" name="Content Placeholder 2"/>
          <p:cNvSpPr txBox="1">
            <a:spLocks/>
          </p:cNvSpPr>
          <p:nvPr/>
        </p:nvSpPr>
        <p:spPr>
          <a:xfrm>
            <a:off x="457202" y="2144894"/>
            <a:ext cx="8686802" cy="461665"/>
          </a:xfrm>
          <a:prstGeom prst="rect">
            <a:avLst/>
          </a:prstGeom>
          <a:solidFill>
            <a:schemeClr val="accent2">
              <a:lumMod val="20000"/>
              <a:lumOff val="80000"/>
            </a:schemeClr>
          </a:solidFill>
        </p:spPr>
        <p:txBody>
          <a:bodyPr wrap="square" lIns="182880" tIns="91440" rIns="18288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dirty="0">
                <a:solidFill>
                  <a:srgbClr val="DB3D16"/>
                </a:solidFill>
              </a:rPr>
              <a:t>SSL v3  </a:t>
            </a:r>
            <a:r>
              <a:rPr lang="en-US" sz="1800" dirty="0">
                <a:solidFill>
                  <a:srgbClr val="7A6C62"/>
                </a:solidFill>
              </a:rPr>
              <a:t> Also fully broken from "POODLE" class attacks</a:t>
            </a:r>
          </a:p>
        </p:txBody>
      </p:sp>
      <p:sp>
        <p:nvSpPr>
          <p:cNvPr id="7" name="Content Placeholder 2"/>
          <p:cNvSpPr txBox="1">
            <a:spLocks/>
          </p:cNvSpPr>
          <p:nvPr/>
        </p:nvSpPr>
        <p:spPr>
          <a:xfrm>
            <a:off x="457201" y="2778234"/>
            <a:ext cx="8686802" cy="461665"/>
          </a:xfrm>
          <a:prstGeom prst="rect">
            <a:avLst/>
          </a:prstGeom>
          <a:solidFill>
            <a:schemeClr val="accent2">
              <a:lumMod val="20000"/>
              <a:lumOff val="80000"/>
            </a:schemeClr>
          </a:solidFill>
        </p:spPr>
        <p:txBody>
          <a:bodyPr wrap="square" lIns="182880" tIns="91440" rIns="18288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dirty="0">
                <a:solidFill>
                  <a:srgbClr val="DB3D16"/>
                </a:solidFill>
              </a:rPr>
              <a:t>TLS 1.0  </a:t>
            </a:r>
            <a:r>
              <a:rPr lang="en-US" sz="1800" dirty="0">
                <a:solidFill>
                  <a:srgbClr val="7A6C62"/>
                </a:solidFill>
              </a:rPr>
              <a:t>“OK” but on its way out</a:t>
            </a:r>
          </a:p>
        </p:txBody>
      </p:sp>
      <p:sp>
        <p:nvSpPr>
          <p:cNvPr id="8" name="Content Placeholder 2"/>
          <p:cNvSpPr txBox="1">
            <a:spLocks/>
          </p:cNvSpPr>
          <p:nvPr/>
        </p:nvSpPr>
        <p:spPr>
          <a:xfrm>
            <a:off x="457201" y="3411574"/>
            <a:ext cx="8686802" cy="461665"/>
          </a:xfrm>
          <a:prstGeom prst="rect">
            <a:avLst/>
          </a:prstGeom>
          <a:solidFill>
            <a:schemeClr val="accent2">
              <a:lumMod val="20000"/>
              <a:lumOff val="80000"/>
            </a:schemeClr>
          </a:solidFill>
        </p:spPr>
        <p:txBody>
          <a:bodyPr wrap="square" lIns="182880" tIns="91440" rIns="18288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dirty="0">
                <a:solidFill>
                  <a:srgbClr val="DB3D16"/>
                </a:solidFill>
              </a:rPr>
              <a:t>TLS 1.1  </a:t>
            </a:r>
            <a:r>
              <a:rPr lang="en-US" sz="1800" dirty="0">
                <a:solidFill>
                  <a:srgbClr val="7A6C62"/>
                </a:solidFill>
              </a:rPr>
              <a:t>No  known practical attacks</a:t>
            </a:r>
          </a:p>
        </p:txBody>
      </p:sp>
      <p:sp>
        <p:nvSpPr>
          <p:cNvPr id="14" name="Content Placeholder 2"/>
          <p:cNvSpPr txBox="1">
            <a:spLocks/>
          </p:cNvSpPr>
          <p:nvPr/>
        </p:nvSpPr>
        <p:spPr>
          <a:xfrm>
            <a:off x="457201" y="4044913"/>
            <a:ext cx="8686802" cy="461665"/>
          </a:xfrm>
          <a:prstGeom prst="rect">
            <a:avLst/>
          </a:prstGeom>
          <a:solidFill>
            <a:schemeClr val="accent2">
              <a:lumMod val="20000"/>
              <a:lumOff val="80000"/>
            </a:schemeClr>
          </a:solidFill>
        </p:spPr>
        <p:txBody>
          <a:bodyPr wrap="square" lIns="182880" tIns="91440" rIns="18288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dirty="0">
                <a:solidFill>
                  <a:srgbClr val="DB3D16"/>
                </a:solidFill>
              </a:rPr>
              <a:t>TLS 1.2  </a:t>
            </a:r>
            <a:r>
              <a:rPr lang="en-US" sz="1800" dirty="0">
                <a:solidFill>
                  <a:srgbClr val="7A6C62"/>
                </a:solidFill>
              </a:rPr>
              <a:t>Best available; includes new ciphers</a:t>
            </a:r>
          </a:p>
        </p:txBody>
      </p:sp>
      <p:grpSp>
        <p:nvGrpSpPr>
          <p:cNvPr id="16" name="Group 15"/>
          <p:cNvGrpSpPr/>
          <p:nvPr/>
        </p:nvGrpSpPr>
        <p:grpSpPr>
          <a:xfrm>
            <a:off x="6876738" y="635329"/>
            <a:ext cx="1465134" cy="1465129"/>
            <a:chOff x="6812152" y="698993"/>
            <a:chExt cx="1465134" cy="1465129"/>
          </a:xfrm>
        </p:grpSpPr>
        <p:grpSp>
          <p:nvGrpSpPr>
            <p:cNvPr id="17" name="Group 16"/>
            <p:cNvGrpSpPr/>
            <p:nvPr/>
          </p:nvGrpSpPr>
          <p:grpSpPr>
            <a:xfrm>
              <a:off x="6812152" y="698993"/>
              <a:ext cx="1465134" cy="1465129"/>
              <a:chOff x="3285453" y="1431558"/>
              <a:chExt cx="1465134" cy="1465129"/>
            </a:xfrm>
          </p:grpSpPr>
          <p:sp>
            <p:nvSpPr>
              <p:cNvPr id="21" name="Oval 20"/>
              <p:cNvSpPr/>
              <p:nvPr/>
            </p:nvSpPr>
            <p:spPr>
              <a:xfrm>
                <a:off x="3285453" y="1431558"/>
                <a:ext cx="1465134" cy="1465129"/>
              </a:xfrm>
              <a:prstGeom prst="ellipse">
                <a:avLst/>
              </a:prstGeom>
              <a:solidFill>
                <a:schemeClr val="bg1"/>
              </a:solidFill>
              <a:ln w="38100"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p:cNvSpPr>
                <a:spLocks noChangeAspect="1"/>
              </p:cNvSpPr>
              <p:nvPr/>
            </p:nvSpPr>
            <p:spPr>
              <a:xfrm>
                <a:off x="3373277" y="1519470"/>
                <a:ext cx="1289487" cy="1289304"/>
              </a:xfrm>
              <a:prstGeom prst="ellipse">
                <a:avLst/>
              </a:prstGeom>
              <a:solidFill>
                <a:schemeClr val="tx2"/>
              </a:solidFill>
              <a:ln w="38100" cmpd="sng">
                <a:no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0" rIns="91440" bIns="91440" numCol="1" spcCol="0" rtlCol="0" fromWordArt="0" anchor="ctr" anchorCtr="0" forceAA="0" compatLnSpc="1">
                <a:prstTxWarp prst="textNoShape">
                  <a:avLst/>
                </a:prstTxWarp>
                <a:noAutofit/>
              </a:bodyPr>
              <a:lstStyle/>
              <a:p>
                <a:pPr algn="ctr"/>
                <a:endParaRPr lang="en-US" sz="8000" b="1" dirty="0">
                  <a:solidFill>
                    <a:schemeClr val="bg1"/>
                  </a:solidFill>
                </a:endParaRPr>
              </a:p>
            </p:txBody>
          </p:sp>
        </p:grpSp>
        <p:grpSp>
          <p:nvGrpSpPr>
            <p:cNvPr id="18" name="Group 17"/>
            <p:cNvGrpSpPr/>
            <p:nvPr/>
          </p:nvGrpSpPr>
          <p:grpSpPr>
            <a:xfrm>
              <a:off x="7296002" y="1093239"/>
              <a:ext cx="497434" cy="676637"/>
              <a:chOff x="3858847" y="2540146"/>
              <a:chExt cx="1367692" cy="1860404"/>
            </a:xfrm>
            <a:solidFill>
              <a:schemeClr val="bg1"/>
            </a:solidFill>
          </p:grpSpPr>
          <p:sp>
            <p:nvSpPr>
              <p:cNvPr id="19" name="Rounded Rectangle 18"/>
              <p:cNvSpPr/>
              <p:nvPr/>
            </p:nvSpPr>
            <p:spPr>
              <a:xfrm>
                <a:off x="3858847" y="3345814"/>
                <a:ext cx="1367692" cy="1054736"/>
              </a:xfrm>
              <a:prstGeom prst="roundRect">
                <a:avLst>
                  <a:gd name="adj" fmla="val 12754"/>
                </a:avLst>
              </a:prstGeom>
              <a:grpFill/>
              <a:ln w="12700">
                <a:no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3"/>
              <p:cNvSpPr/>
              <p:nvPr/>
            </p:nvSpPr>
            <p:spPr>
              <a:xfrm>
                <a:off x="3995616" y="2540146"/>
                <a:ext cx="1094154" cy="750450"/>
              </a:xfrm>
              <a:custGeom>
                <a:avLst/>
                <a:gdLst/>
                <a:ahLst/>
                <a:cxnLst/>
                <a:rect l="l" t="t" r="r" b="b"/>
                <a:pathLst>
                  <a:path w="1094154" h="750450">
                    <a:moveTo>
                      <a:pt x="548907" y="3"/>
                    </a:moveTo>
                    <a:cubicBezTo>
                      <a:pt x="643557" y="319"/>
                      <a:pt x="738124" y="25169"/>
                      <a:pt x="822727" y="74519"/>
                    </a:cubicBezTo>
                    <a:cubicBezTo>
                      <a:pt x="970782" y="160881"/>
                      <a:pt x="1068547" y="310741"/>
                      <a:pt x="1089796" y="478083"/>
                    </a:cubicBezTo>
                    <a:lnTo>
                      <a:pt x="1093402" y="538361"/>
                    </a:lnTo>
                    <a:lnTo>
                      <a:pt x="1094154" y="538361"/>
                    </a:lnTo>
                    <a:lnTo>
                      <a:pt x="1094154" y="750450"/>
                    </a:lnTo>
                    <a:lnTo>
                      <a:pt x="914645" y="750450"/>
                    </a:lnTo>
                    <a:lnTo>
                      <a:pt x="914645" y="549537"/>
                    </a:lnTo>
                    <a:lnTo>
                      <a:pt x="911958" y="549519"/>
                    </a:lnTo>
                    <a:cubicBezTo>
                      <a:pt x="912832" y="418869"/>
                      <a:pt x="843786" y="297722"/>
                      <a:pt x="730930" y="231891"/>
                    </a:cubicBezTo>
                    <a:cubicBezTo>
                      <a:pt x="618074" y="166060"/>
                      <a:pt x="478633" y="165594"/>
                      <a:pt x="365338" y="230668"/>
                    </a:cubicBezTo>
                    <a:cubicBezTo>
                      <a:pt x="252044" y="295742"/>
                      <a:pt x="182188" y="416424"/>
                      <a:pt x="182188" y="547077"/>
                    </a:cubicBezTo>
                    <a:lnTo>
                      <a:pt x="179509" y="547077"/>
                    </a:lnTo>
                    <a:lnTo>
                      <a:pt x="179509" y="750450"/>
                    </a:lnTo>
                    <a:lnTo>
                      <a:pt x="0" y="750450"/>
                    </a:lnTo>
                    <a:lnTo>
                      <a:pt x="0" y="547077"/>
                    </a:lnTo>
                    <a:lnTo>
                      <a:pt x="0" y="538361"/>
                    </a:lnTo>
                    <a:lnTo>
                      <a:pt x="580" y="538361"/>
                    </a:lnTo>
                    <a:lnTo>
                      <a:pt x="4832" y="474453"/>
                    </a:lnTo>
                    <a:cubicBezTo>
                      <a:pt x="27201" y="307257"/>
                      <a:pt x="125967" y="158055"/>
                      <a:pt x="274596" y="72685"/>
                    </a:cubicBezTo>
                    <a:cubicBezTo>
                      <a:pt x="359527" y="23902"/>
                      <a:pt x="454258" y="-314"/>
                      <a:pt x="548907" y="3"/>
                    </a:cubicBezTo>
                    <a:close/>
                  </a:path>
                </a:pathLst>
              </a:custGeom>
              <a:grpFill/>
              <a:ln w="12700">
                <a:no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23" name="Content Placeholder 2">
            <a:extLst>
              <a:ext uri="{FF2B5EF4-FFF2-40B4-BE49-F238E27FC236}">
                <a16:creationId xmlns:a16="http://schemas.microsoft.com/office/drawing/2014/main" id="{02928D1E-8C9F-5E4A-A63E-2A319F26873D}"/>
              </a:ext>
            </a:extLst>
          </p:cNvPr>
          <p:cNvSpPr txBox="1">
            <a:spLocks/>
          </p:cNvSpPr>
          <p:nvPr/>
        </p:nvSpPr>
        <p:spPr>
          <a:xfrm>
            <a:off x="457201" y="4678252"/>
            <a:ext cx="8686802" cy="461665"/>
          </a:xfrm>
          <a:prstGeom prst="rect">
            <a:avLst/>
          </a:prstGeom>
          <a:solidFill>
            <a:schemeClr val="accent2">
              <a:lumMod val="20000"/>
              <a:lumOff val="80000"/>
            </a:schemeClr>
          </a:solidFill>
        </p:spPr>
        <p:txBody>
          <a:bodyPr wrap="square" lIns="182880" tIns="91440" rIns="18288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dirty="0">
                <a:solidFill>
                  <a:srgbClr val="DB3D16"/>
                </a:solidFill>
              </a:rPr>
              <a:t>TLS 1.3  </a:t>
            </a:r>
            <a:r>
              <a:rPr lang="en-US" sz="1800" dirty="0">
                <a:solidFill>
                  <a:srgbClr val="7A6C62"/>
                </a:solidFill>
              </a:rPr>
              <a:t>New standard in "last call" mode (Feb 2018) </a:t>
            </a:r>
          </a:p>
        </p:txBody>
      </p:sp>
    </p:spTree>
    <p:extLst>
      <p:ext uri="{BB962C8B-B14F-4D97-AF65-F5344CB8AC3E}">
        <p14:creationId xmlns:p14="http://schemas.microsoft.com/office/powerpoint/2010/main" val="3506690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279B7-2B36-E14D-AD43-D13FA26E0592}"/>
              </a:ext>
            </a:extLst>
          </p:cNvPr>
          <p:cNvPicPr>
            <a:picLocks noChangeAspect="1"/>
          </p:cNvPicPr>
          <p:nvPr/>
        </p:nvPicPr>
        <p:blipFill>
          <a:blip r:embed="rId3"/>
          <a:stretch>
            <a:fillRect/>
          </a:stretch>
        </p:blipFill>
        <p:spPr>
          <a:xfrm>
            <a:off x="3627620" y="4703003"/>
            <a:ext cx="2453521" cy="1835910"/>
          </a:xfrm>
          <a:prstGeom prst="rect">
            <a:avLst/>
          </a:prstGeom>
        </p:spPr>
      </p:pic>
      <p:sp>
        <p:nvSpPr>
          <p:cNvPr id="2" name="Title 1"/>
          <p:cNvSpPr>
            <a:spLocks noGrp="1"/>
          </p:cNvSpPr>
          <p:nvPr>
            <p:ph type="title"/>
          </p:nvPr>
        </p:nvSpPr>
        <p:spPr>
          <a:xfrm>
            <a:off x="457200" y="457200"/>
            <a:ext cx="8229600" cy="910694"/>
          </a:xfrm>
        </p:spPr>
        <p:txBody>
          <a:bodyPr/>
          <a:lstStyle/>
          <a:p>
            <a:r>
              <a:rPr lang="en-US" dirty="0"/>
              <a:t>TLS and June 30, 2018</a:t>
            </a:r>
          </a:p>
        </p:txBody>
      </p:sp>
      <p:sp>
        <p:nvSpPr>
          <p:cNvPr id="3" name="Slide Number Placeholder 2"/>
          <p:cNvSpPr>
            <a:spLocks noGrp="1"/>
          </p:cNvSpPr>
          <p:nvPr>
            <p:ph type="sldNum" sz="quarter" idx="12"/>
          </p:nvPr>
        </p:nvSpPr>
        <p:spPr/>
        <p:txBody>
          <a:bodyPr/>
          <a:lstStyle/>
          <a:p>
            <a:fld id="{9B76E54B-5BBA-9541-9CDA-30D09F65C9FC}" type="slidenum">
              <a:rPr lang="en-US" smtClean="0"/>
              <a:t>12</a:t>
            </a:fld>
            <a:endParaRPr lang="en-US"/>
          </a:p>
        </p:txBody>
      </p:sp>
      <p:grpSp>
        <p:nvGrpSpPr>
          <p:cNvPr id="16" name="Group 15"/>
          <p:cNvGrpSpPr/>
          <p:nvPr/>
        </p:nvGrpSpPr>
        <p:grpSpPr>
          <a:xfrm>
            <a:off x="6876738" y="635329"/>
            <a:ext cx="1465134" cy="1465129"/>
            <a:chOff x="6812152" y="698993"/>
            <a:chExt cx="1465134" cy="1465129"/>
          </a:xfrm>
        </p:grpSpPr>
        <p:grpSp>
          <p:nvGrpSpPr>
            <p:cNvPr id="17" name="Group 16"/>
            <p:cNvGrpSpPr/>
            <p:nvPr/>
          </p:nvGrpSpPr>
          <p:grpSpPr>
            <a:xfrm>
              <a:off x="6812152" y="698993"/>
              <a:ext cx="1465134" cy="1465129"/>
              <a:chOff x="3285453" y="1431558"/>
              <a:chExt cx="1465134" cy="1465129"/>
            </a:xfrm>
          </p:grpSpPr>
          <p:sp>
            <p:nvSpPr>
              <p:cNvPr id="21" name="Oval 20"/>
              <p:cNvSpPr/>
              <p:nvPr/>
            </p:nvSpPr>
            <p:spPr>
              <a:xfrm>
                <a:off x="3285453" y="1431558"/>
                <a:ext cx="1465134" cy="1465129"/>
              </a:xfrm>
              <a:prstGeom prst="ellipse">
                <a:avLst/>
              </a:prstGeom>
              <a:solidFill>
                <a:schemeClr val="bg1"/>
              </a:solidFill>
              <a:ln w="38100"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p:cNvSpPr>
                <a:spLocks noChangeAspect="1"/>
              </p:cNvSpPr>
              <p:nvPr/>
            </p:nvSpPr>
            <p:spPr>
              <a:xfrm>
                <a:off x="3373277" y="1519470"/>
                <a:ext cx="1289487" cy="1289304"/>
              </a:xfrm>
              <a:prstGeom prst="ellipse">
                <a:avLst/>
              </a:prstGeom>
              <a:solidFill>
                <a:schemeClr val="tx2"/>
              </a:solidFill>
              <a:ln w="38100" cmpd="sng">
                <a:no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0" rIns="91440" bIns="91440" numCol="1" spcCol="0" rtlCol="0" fromWordArt="0" anchor="ctr" anchorCtr="0" forceAA="0" compatLnSpc="1">
                <a:prstTxWarp prst="textNoShape">
                  <a:avLst/>
                </a:prstTxWarp>
                <a:noAutofit/>
              </a:bodyPr>
              <a:lstStyle/>
              <a:p>
                <a:pPr algn="ctr"/>
                <a:endParaRPr lang="en-US" sz="8000" b="1" dirty="0">
                  <a:solidFill>
                    <a:schemeClr val="bg1"/>
                  </a:solidFill>
                </a:endParaRPr>
              </a:p>
            </p:txBody>
          </p:sp>
        </p:grpSp>
        <p:grpSp>
          <p:nvGrpSpPr>
            <p:cNvPr id="18" name="Group 17"/>
            <p:cNvGrpSpPr/>
            <p:nvPr/>
          </p:nvGrpSpPr>
          <p:grpSpPr>
            <a:xfrm>
              <a:off x="7296002" y="1093239"/>
              <a:ext cx="497434" cy="676637"/>
              <a:chOff x="3858847" y="2540146"/>
              <a:chExt cx="1367692" cy="1860404"/>
            </a:xfrm>
            <a:solidFill>
              <a:schemeClr val="bg1"/>
            </a:solidFill>
          </p:grpSpPr>
          <p:sp>
            <p:nvSpPr>
              <p:cNvPr id="19" name="Rounded Rectangle 18"/>
              <p:cNvSpPr/>
              <p:nvPr/>
            </p:nvSpPr>
            <p:spPr>
              <a:xfrm>
                <a:off x="3858847" y="3345814"/>
                <a:ext cx="1367692" cy="1054736"/>
              </a:xfrm>
              <a:prstGeom prst="roundRect">
                <a:avLst>
                  <a:gd name="adj" fmla="val 12754"/>
                </a:avLst>
              </a:prstGeom>
              <a:grpFill/>
              <a:ln w="12700">
                <a:no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3"/>
              <p:cNvSpPr/>
              <p:nvPr/>
            </p:nvSpPr>
            <p:spPr>
              <a:xfrm>
                <a:off x="3995616" y="2540146"/>
                <a:ext cx="1094154" cy="750450"/>
              </a:xfrm>
              <a:custGeom>
                <a:avLst/>
                <a:gdLst/>
                <a:ahLst/>
                <a:cxnLst/>
                <a:rect l="l" t="t" r="r" b="b"/>
                <a:pathLst>
                  <a:path w="1094154" h="750450">
                    <a:moveTo>
                      <a:pt x="548907" y="3"/>
                    </a:moveTo>
                    <a:cubicBezTo>
                      <a:pt x="643557" y="319"/>
                      <a:pt x="738124" y="25169"/>
                      <a:pt x="822727" y="74519"/>
                    </a:cubicBezTo>
                    <a:cubicBezTo>
                      <a:pt x="970782" y="160881"/>
                      <a:pt x="1068547" y="310741"/>
                      <a:pt x="1089796" y="478083"/>
                    </a:cubicBezTo>
                    <a:lnTo>
                      <a:pt x="1093402" y="538361"/>
                    </a:lnTo>
                    <a:lnTo>
                      <a:pt x="1094154" y="538361"/>
                    </a:lnTo>
                    <a:lnTo>
                      <a:pt x="1094154" y="750450"/>
                    </a:lnTo>
                    <a:lnTo>
                      <a:pt x="914645" y="750450"/>
                    </a:lnTo>
                    <a:lnTo>
                      <a:pt x="914645" y="549537"/>
                    </a:lnTo>
                    <a:lnTo>
                      <a:pt x="911958" y="549519"/>
                    </a:lnTo>
                    <a:cubicBezTo>
                      <a:pt x="912832" y="418869"/>
                      <a:pt x="843786" y="297722"/>
                      <a:pt x="730930" y="231891"/>
                    </a:cubicBezTo>
                    <a:cubicBezTo>
                      <a:pt x="618074" y="166060"/>
                      <a:pt x="478633" y="165594"/>
                      <a:pt x="365338" y="230668"/>
                    </a:cubicBezTo>
                    <a:cubicBezTo>
                      <a:pt x="252044" y="295742"/>
                      <a:pt x="182188" y="416424"/>
                      <a:pt x="182188" y="547077"/>
                    </a:cubicBezTo>
                    <a:lnTo>
                      <a:pt x="179509" y="547077"/>
                    </a:lnTo>
                    <a:lnTo>
                      <a:pt x="179509" y="750450"/>
                    </a:lnTo>
                    <a:lnTo>
                      <a:pt x="0" y="750450"/>
                    </a:lnTo>
                    <a:lnTo>
                      <a:pt x="0" y="547077"/>
                    </a:lnTo>
                    <a:lnTo>
                      <a:pt x="0" y="538361"/>
                    </a:lnTo>
                    <a:lnTo>
                      <a:pt x="580" y="538361"/>
                    </a:lnTo>
                    <a:lnTo>
                      <a:pt x="4832" y="474453"/>
                    </a:lnTo>
                    <a:cubicBezTo>
                      <a:pt x="27201" y="307257"/>
                      <a:pt x="125967" y="158055"/>
                      <a:pt x="274596" y="72685"/>
                    </a:cubicBezTo>
                    <a:cubicBezTo>
                      <a:pt x="359527" y="23902"/>
                      <a:pt x="454258" y="-314"/>
                      <a:pt x="548907" y="3"/>
                    </a:cubicBezTo>
                    <a:close/>
                  </a:path>
                </a:pathLst>
              </a:custGeom>
              <a:grpFill/>
              <a:ln w="12700">
                <a:no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F21AF6DB-E421-0945-8F19-2F2AD47747E2}"/>
              </a:ext>
            </a:extLst>
          </p:cNvPr>
          <p:cNvSpPr/>
          <p:nvPr/>
        </p:nvSpPr>
        <p:spPr>
          <a:xfrm>
            <a:off x="457200" y="1706212"/>
            <a:ext cx="6558460" cy="3108543"/>
          </a:xfrm>
          <a:prstGeom prst="rect">
            <a:avLst/>
          </a:prstGeom>
        </p:spPr>
        <p:txBody>
          <a:bodyPr wrap="square">
            <a:spAutoFit/>
          </a:bodyPr>
          <a:lstStyle/>
          <a:p>
            <a:pPr marL="457200" indent="-457200">
              <a:buFont typeface="Arial" panose="020B0604020202020204" pitchFamily="34" charset="0"/>
              <a:buChar char="•"/>
            </a:pPr>
            <a:r>
              <a:rPr lang="en-US" sz="2800">
                <a:solidFill>
                  <a:schemeClr val="tx1">
                    <a:lumMod val="65000"/>
                    <a:lumOff val="35000"/>
                  </a:schemeClr>
                </a:solidFill>
              </a:rPr>
              <a:t>June 30, 2018 is the deadline for enabling </a:t>
            </a:r>
            <a:r>
              <a:rPr lang="en-US" sz="2800" b="1">
                <a:solidFill>
                  <a:schemeClr val="accent1"/>
                </a:solidFill>
              </a:rPr>
              <a:t>TLS v1.1 or higher </a:t>
            </a:r>
            <a:r>
              <a:rPr lang="en-US" sz="2800">
                <a:solidFill>
                  <a:schemeClr val="tx1">
                    <a:lumMod val="65000"/>
                    <a:lumOff val="35000"/>
                  </a:schemeClr>
                </a:solidFill>
              </a:rPr>
              <a:t>in order to meet the PCI Data Security Standard (PCI DSS) for safeguarding credit card payment data</a:t>
            </a:r>
          </a:p>
          <a:p>
            <a:pPr marL="457200" indent="-457200">
              <a:buFont typeface="Arial" panose="020B0604020202020204" pitchFamily="34" charset="0"/>
              <a:buChar char="•"/>
            </a:pPr>
            <a:endParaRPr lang="en-US" sz="2800">
              <a:solidFill>
                <a:schemeClr val="tx1">
                  <a:lumMod val="65000"/>
                  <a:lumOff val="35000"/>
                </a:schemeClr>
              </a:solidFill>
            </a:endParaRPr>
          </a:p>
          <a:p>
            <a:pPr marL="457200" indent="-457200">
              <a:buFont typeface="Arial" panose="020B0604020202020204" pitchFamily="34" charset="0"/>
              <a:buChar char="•"/>
            </a:pPr>
            <a:r>
              <a:rPr lang="en-US" sz="2800">
                <a:solidFill>
                  <a:schemeClr val="tx1">
                    <a:lumMod val="65000"/>
                    <a:lumOff val="35000"/>
                  </a:schemeClr>
                </a:solidFill>
              </a:rPr>
              <a:t>TLS v1.2 is strongly encouraged</a:t>
            </a:r>
          </a:p>
        </p:txBody>
      </p:sp>
    </p:spTree>
    <p:extLst>
      <p:ext uri="{BB962C8B-B14F-4D97-AF65-F5344CB8AC3E}">
        <p14:creationId xmlns:p14="http://schemas.microsoft.com/office/powerpoint/2010/main" val="408043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p:cNvSpPr>
            <a:spLocks noGrp="1"/>
          </p:cNvSpPr>
          <p:nvPr>
            <p:ph type="title"/>
          </p:nvPr>
        </p:nvSpPr>
        <p:spPr/>
        <p:txBody>
          <a:bodyPr/>
          <a:lstStyle/>
          <a:p>
            <a:r>
              <a:rPr lang="en-US"/>
              <a:t>Trajectory and Growth of Encryption</a:t>
            </a:r>
            <a:endParaRPr lang="en-US" dirty="0"/>
          </a:p>
        </p:txBody>
      </p:sp>
      <p:sp>
        <p:nvSpPr>
          <p:cNvPr id="15" name="Content Placeholder 14"/>
          <p:cNvSpPr>
            <a:spLocks noGrp="1"/>
          </p:cNvSpPr>
          <p:nvPr>
            <p:ph idx="1"/>
          </p:nvPr>
        </p:nvSpPr>
        <p:spPr/>
        <p:txBody>
          <a:bodyPr/>
          <a:lstStyle/>
          <a:p>
            <a:pPr marL="0" indent="0">
              <a:buNone/>
            </a:pPr>
            <a:r>
              <a:rPr lang="en-US" dirty="0"/>
              <a:t>SSL growing ~30% annually. Entering the Fifth wave of transition (</a:t>
            </a:r>
            <a:r>
              <a:rPr lang="en-US" dirty="0" err="1"/>
              <a:t>IoE</a:t>
            </a:r>
            <a:r>
              <a:rPr lang="en-US" dirty="0"/>
              <a:t>).</a:t>
            </a:r>
          </a:p>
        </p:txBody>
      </p:sp>
      <p:sp>
        <p:nvSpPr>
          <p:cNvPr id="16" name="Slide Number Placeholder 15"/>
          <p:cNvSpPr>
            <a:spLocks noGrp="1"/>
          </p:cNvSpPr>
          <p:nvPr>
            <p:ph type="sldNum" sz="quarter" idx="12"/>
          </p:nvPr>
        </p:nvSpPr>
        <p:spPr/>
        <p:txBody>
          <a:bodyPr/>
          <a:lstStyle/>
          <a:p>
            <a:fld id="{9B76E54B-5BBA-9541-9CDA-30D09F65C9FC}" type="slidenum">
              <a:rPr lang="en-US" smtClean="0"/>
              <a:pPr/>
              <a:t>13</a:t>
            </a:fld>
            <a:endParaRPr lang="en-US"/>
          </a:p>
        </p:txBody>
      </p:sp>
      <p:grpSp>
        <p:nvGrpSpPr>
          <p:cNvPr id="6" name="Group 5"/>
          <p:cNvGrpSpPr/>
          <p:nvPr/>
        </p:nvGrpSpPr>
        <p:grpSpPr>
          <a:xfrm>
            <a:off x="1459862" y="1934715"/>
            <a:ext cx="5544001" cy="3634596"/>
            <a:chOff x="963055" y="1631546"/>
            <a:chExt cx="6093171" cy="3994627"/>
          </a:xfrm>
        </p:grpSpPr>
        <p:sp>
          <p:nvSpPr>
            <p:cNvPr id="10" name="Rectangle 9"/>
            <p:cNvSpPr/>
            <p:nvPr/>
          </p:nvSpPr>
          <p:spPr>
            <a:xfrm>
              <a:off x="5250397" y="1990138"/>
              <a:ext cx="795780" cy="3636035"/>
            </a:xfrm>
            <a:prstGeom prst="rect">
              <a:avLst/>
            </a:prstGeom>
            <a:solidFill>
              <a:schemeClr val="accent1">
                <a:lumMod val="60000"/>
                <a:lumOff val="40000"/>
              </a:schemeClr>
            </a:solidFill>
            <a:ln>
              <a:noFill/>
            </a:ln>
          </p:spPr>
          <p:txBody>
            <a:bodyPr vert="horz" wrap="square" lIns="182864" tIns="0" rIns="182864" bIns="0" rtlCol="0" anchor="ctr">
              <a:noAutofit/>
            </a:bodyPr>
            <a:lstStyle/>
            <a:p>
              <a:pPr algn="ctr">
                <a:buFont typeface="Arial" pitchFamily="34" charset="0"/>
                <a:buNone/>
              </a:pPr>
              <a:endParaRPr lang="en-US" sz="1300" dirty="0">
                <a:solidFill>
                  <a:schemeClr val="bg1"/>
                </a:solidFill>
                <a:effectLst>
                  <a:outerShdw blurRad="38100" dist="25400" dir="2700000" algn="tl">
                    <a:srgbClr val="000000">
                      <a:alpha val="0"/>
                    </a:srgbClr>
                  </a:outerShdw>
                </a:effectLst>
              </a:endParaRPr>
            </a:p>
          </p:txBody>
        </p:sp>
        <p:sp>
          <p:nvSpPr>
            <p:cNvPr id="3" name="TextBox 2"/>
            <p:cNvSpPr txBox="1"/>
            <p:nvPr/>
          </p:nvSpPr>
          <p:spPr>
            <a:xfrm>
              <a:off x="5216802" y="3649882"/>
              <a:ext cx="838691" cy="323165"/>
            </a:xfrm>
            <a:prstGeom prst="rect">
              <a:avLst/>
            </a:prstGeom>
            <a:noFill/>
          </p:spPr>
          <p:txBody>
            <a:bodyPr wrap="none" rtlCol="0">
              <a:spAutoFit/>
            </a:bodyPr>
            <a:lstStyle/>
            <a:p>
              <a:r>
                <a:rPr lang="en-US" sz="1500" dirty="0">
                  <a:solidFill>
                    <a:schemeClr val="bg1"/>
                  </a:solidFill>
                </a:rPr>
                <a:t>Mobility</a:t>
              </a:r>
            </a:p>
          </p:txBody>
        </p:sp>
        <p:sp>
          <p:nvSpPr>
            <p:cNvPr id="14" name="Rectangle 13"/>
            <p:cNvSpPr/>
            <p:nvPr/>
          </p:nvSpPr>
          <p:spPr>
            <a:xfrm>
              <a:off x="6450639" y="1990138"/>
              <a:ext cx="498595" cy="3636035"/>
            </a:xfrm>
            <a:prstGeom prst="rect">
              <a:avLst/>
            </a:prstGeom>
            <a:solidFill>
              <a:schemeClr val="accent1">
                <a:lumMod val="20000"/>
                <a:lumOff val="80000"/>
              </a:schemeClr>
            </a:solidFill>
            <a:ln>
              <a:solidFill>
                <a:schemeClr val="accent1">
                  <a:lumMod val="20000"/>
                  <a:lumOff val="80000"/>
                </a:schemeClr>
              </a:solidFill>
            </a:ln>
          </p:spPr>
          <p:txBody>
            <a:bodyPr vert="horz" wrap="square" lIns="182864" tIns="0" rIns="182864" bIns="0" rtlCol="0" anchor="ctr">
              <a:noAutofit/>
            </a:bodyPr>
            <a:lstStyle/>
            <a:p>
              <a:pPr algn="ctr">
                <a:lnSpc>
                  <a:spcPct val="90000"/>
                </a:lnSpc>
                <a:buFont typeface="Arial" pitchFamily="34" charset="0"/>
                <a:buNone/>
              </a:pPr>
              <a:r>
                <a:rPr lang="en-US" sz="1500" dirty="0">
                  <a:effectLst>
                    <a:outerShdw blurRad="38100" dist="25400" dir="2700000" algn="tl">
                      <a:srgbClr val="000000">
                        <a:alpha val="0"/>
                      </a:srgbClr>
                    </a:outerShdw>
                  </a:effectLst>
                </a:rPr>
                <a:t>IoE</a:t>
              </a:r>
            </a:p>
          </p:txBody>
        </p:sp>
        <p:sp>
          <p:nvSpPr>
            <p:cNvPr id="2" name="Rectangle 1"/>
            <p:cNvSpPr/>
            <p:nvPr/>
          </p:nvSpPr>
          <p:spPr>
            <a:xfrm>
              <a:off x="1820520" y="1990138"/>
              <a:ext cx="2159323" cy="3636035"/>
            </a:xfrm>
            <a:prstGeom prst="rect">
              <a:avLst/>
            </a:prstGeom>
            <a:solidFill>
              <a:schemeClr val="accent1">
                <a:lumMod val="50000"/>
              </a:schemeClr>
            </a:solidFill>
            <a:ln>
              <a:noFill/>
            </a:ln>
          </p:spPr>
          <p:txBody>
            <a:bodyPr vert="horz" wrap="square" lIns="182864" tIns="0" rIns="182864" bIns="0" rtlCol="0" anchor="ctr">
              <a:noAutofit/>
            </a:bodyPr>
            <a:lstStyle/>
            <a:p>
              <a:pPr algn="ctr">
                <a:lnSpc>
                  <a:spcPct val="90000"/>
                </a:lnSpc>
                <a:buFont typeface="Arial" pitchFamily="34" charset="0"/>
                <a:buNone/>
              </a:pPr>
              <a:r>
                <a:rPr lang="en-US" sz="1500" dirty="0">
                  <a:solidFill>
                    <a:schemeClr val="bg1"/>
                  </a:solidFill>
                  <a:effectLst>
                    <a:outerShdw blurRad="38100" dist="25400" dir="2700000" algn="tl">
                      <a:srgbClr val="000000">
                        <a:alpha val="0"/>
                      </a:srgbClr>
                    </a:outerShdw>
                  </a:effectLst>
                </a:rPr>
                <a:t>E-Commerce</a:t>
              </a:r>
            </a:p>
          </p:txBody>
        </p:sp>
        <p:sp>
          <p:nvSpPr>
            <p:cNvPr id="9" name="Rectangle 8"/>
            <p:cNvSpPr/>
            <p:nvPr/>
          </p:nvSpPr>
          <p:spPr>
            <a:xfrm>
              <a:off x="3979844" y="1990138"/>
              <a:ext cx="1270553" cy="3636035"/>
            </a:xfrm>
            <a:prstGeom prst="rect">
              <a:avLst/>
            </a:prstGeom>
            <a:solidFill>
              <a:schemeClr val="accent1">
                <a:lumMod val="75000"/>
              </a:schemeClr>
            </a:solidFill>
            <a:ln>
              <a:noFill/>
            </a:ln>
          </p:spPr>
          <p:txBody>
            <a:bodyPr vert="horz" wrap="square" lIns="182864" tIns="0" rIns="182864" bIns="0" rtlCol="0" anchor="ctr">
              <a:noAutofit/>
            </a:bodyPr>
            <a:lstStyle/>
            <a:p>
              <a:pPr algn="ctr">
                <a:lnSpc>
                  <a:spcPct val="90000"/>
                </a:lnSpc>
                <a:buFont typeface="Arial" pitchFamily="34" charset="0"/>
                <a:buNone/>
              </a:pPr>
              <a:r>
                <a:rPr lang="en-US" sz="1500" dirty="0">
                  <a:solidFill>
                    <a:schemeClr val="bg1"/>
                  </a:solidFill>
                  <a:effectLst>
                    <a:outerShdw blurRad="38100" dist="25400" dir="2700000" algn="tl">
                      <a:srgbClr val="000000">
                        <a:alpha val="0"/>
                      </a:srgbClr>
                    </a:outerShdw>
                  </a:effectLst>
                </a:rPr>
                <a:t>Privacy</a:t>
              </a:r>
            </a:p>
          </p:txBody>
        </p:sp>
        <p:sp>
          <p:nvSpPr>
            <p:cNvPr id="11" name="Rectangle 10"/>
            <p:cNvSpPr/>
            <p:nvPr/>
          </p:nvSpPr>
          <p:spPr>
            <a:xfrm>
              <a:off x="6035937" y="1991577"/>
              <a:ext cx="414703" cy="3634595"/>
            </a:xfrm>
            <a:prstGeom prst="rect">
              <a:avLst/>
            </a:prstGeom>
            <a:solidFill>
              <a:schemeClr val="accent1">
                <a:lumMod val="40000"/>
                <a:lumOff val="60000"/>
              </a:schemeClr>
            </a:solidFill>
            <a:ln>
              <a:noFill/>
            </a:ln>
          </p:spPr>
          <p:txBody>
            <a:bodyPr vert="horz" wrap="square" lIns="182864" tIns="0" rIns="182864" bIns="0" rtlCol="0" anchor="ctr">
              <a:noAutofit/>
            </a:bodyPr>
            <a:lstStyle/>
            <a:p>
              <a:pPr algn="ctr">
                <a:lnSpc>
                  <a:spcPct val="90000"/>
                </a:lnSpc>
                <a:buFont typeface="Arial" pitchFamily="34" charset="0"/>
                <a:buNone/>
              </a:pPr>
              <a:endParaRPr lang="en-US" sz="1500" dirty="0">
                <a:solidFill>
                  <a:schemeClr val="bg1"/>
                </a:solidFill>
                <a:effectLst>
                  <a:outerShdw blurRad="38100" dist="25400" dir="2700000" algn="tl">
                    <a:srgbClr val="000000">
                      <a:alpha val="0"/>
                    </a:srgbClr>
                  </a:outerShdw>
                </a:effectLst>
              </a:endParaRPr>
            </a:p>
            <a:p>
              <a:pPr algn="ctr">
                <a:lnSpc>
                  <a:spcPct val="90000"/>
                </a:lnSpc>
                <a:buFont typeface="Arial" pitchFamily="34" charset="0"/>
                <a:buNone/>
              </a:pPr>
              <a:endParaRPr lang="en-US" sz="1500" dirty="0">
                <a:solidFill>
                  <a:schemeClr val="bg1"/>
                </a:solidFill>
                <a:effectLst>
                  <a:outerShdw blurRad="38100" dist="25400" dir="2700000" algn="tl">
                    <a:srgbClr val="000000">
                      <a:alpha val="0"/>
                    </a:srgbClr>
                  </a:outerShdw>
                </a:effectLst>
              </a:endParaRPr>
            </a:p>
            <a:p>
              <a:pPr algn="ctr">
                <a:lnSpc>
                  <a:spcPct val="90000"/>
                </a:lnSpc>
                <a:buFont typeface="Arial" pitchFamily="34" charset="0"/>
                <a:buNone/>
              </a:pPr>
              <a:r>
                <a:rPr lang="en-US" sz="1500" dirty="0">
                  <a:solidFill>
                    <a:schemeClr val="bg1"/>
                  </a:solidFill>
                  <a:effectLst>
                    <a:outerShdw blurRad="38100" dist="25400" dir="2700000" algn="tl">
                      <a:srgbClr val="000000">
                        <a:alpha val="0"/>
                      </a:srgbClr>
                    </a:outerShdw>
                  </a:effectLst>
                </a:rPr>
                <a:t>Snowden</a:t>
              </a:r>
            </a:p>
          </p:txBody>
        </p:sp>
        <p:cxnSp>
          <p:nvCxnSpPr>
            <p:cNvPr id="4" name="Straight Arrow Connector 3"/>
            <p:cNvCxnSpPr/>
            <p:nvPr/>
          </p:nvCxnSpPr>
          <p:spPr>
            <a:xfrm flipV="1">
              <a:off x="6448772" y="1631546"/>
              <a:ext cx="607454" cy="1370109"/>
            </a:xfrm>
            <a:prstGeom prst="straightConnector1">
              <a:avLst/>
            </a:prstGeom>
            <a:ln w="28575">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16200000">
              <a:off x="-210025" y="3566820"/>
              <a:ext cx="2650595" cy="304435"/>
            </a:xfrm>
            <a:prstGeom prst="rect">
              <a:avLst/>
            </a:prstGeom>
          </p:spPr>
          <p:txBody>
            <a:bodyPr wrap="square" lIns="91436" tIns="45719" rIns="91436" bIns="45719">
              <a:spAutoFit/>
            </a:bodyPr>
            <a:lstStyle/>
            <a:p>
              <a:pPr algn="ctr"/>
              <a:r>
                <a:rPr lang="en-US" sz="1200" dirty="0"/>
                <a:t>Millions of Certificates (CA)</a:t>
              </a:r>
            </a:p>
          </p:txBody>
        </p:sp>
      </p:grpSp>
      <p:graphicFrame>
        <p:nvGraphicFramePr>
          <p:cNvPr id="19" name="Chart 18"/>
          <p:cNvGraphicFramePr>
            <a:graphicFrameLocks noGrp="1"/>
          </p:cNvGraphicFramePr>
          <p:nvPr>
            <p:extLst>
              <p:ext uri="{D42A27DB-BD31-4B8C-83A1-F6EECF244321}">
                <p14:modId xmlns:p14="http://schemas.microsoft.com/office/powerpoint/2010/main" val="2106718319"/>
              </p:ext>
            </p:extLst>
          </p:nvPr>
        </p:nvGraphicFramePr>
        <p:xfrm>
          <a:off x="1819211" y="2593309"/>
          <a:ext cx="5125214" cy="336954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5979966" y="6127579"/>
            <a:ext cx="926548" cy="153888"/>
          </a:xfrm>
          <a:prstGeom prst="rect">
            <a:avLst/>
          </a:prstGeom>
        </p:spPr>
        <p:txBody>
          <a:bodyPr wrap="none" lIns="0" tIns="0" rIns="0" bIns="0">
            <a:noAutofit/>
          </a:bodyPr>
          <a:lstStyle/>
          <a:p>
            <a:r>
              <a:rPr lang="en-US" sz="1000" dirty="0">
                <a:solidFill>
                  <a:srgbClr val="000000"/>
                </a:solidFill>
              </a:rPr>
              <a:t>Source: Netcraft</a:t>
            </a:r>
          </a:p>
        </p:txBody>
      </p:sp>
      <p:sp>
        <p:nvSpPr>
          <p:cNvPr id="17" name="Rectangle 16"/>
          <p:cNvSpPr/>
          <p:nvPr/>
        </p:nvSpPr>
        <p:spPr>
          <a:xfrm>
            <a:off x="6897363" y="2260987"/>
            <a:ext cx="453657" cy="3308323"/>
          </a:xfrm>
          <a:prstGeom prst="rect">
            <a:avLst/>
          </a:prstGeom>
          <a:solidFill>
            <a:schemeClr val="accent1">
              <a:lumMod val="20000"/>
              <a:lumOff val="80000"/>
            </a:schemeClr>
          </a:solidFill>
          <a:ln>
            <a:solidFill>
              <a:schemeClr val="accent1">
                <a:lumMod val="20000"/>
                <a:lumOff val="80000"/>
              </a:schemeClr>
            </a:solidFill>
          </a:ln>
        </p:spPr>
        <p:txBody>
          <a:bodyPr vert="horz" wrap="square" lIns="182864" tIns="0" rIns="182864" bIns="0" rtlCol="0" anchor="ctr">
            <a:noAutofit/>
          </a:bodyPr>
          <a:lstStyle/>
          <a:p>
            <a:pPr algn="ctr">
              <a:lnSpc>
                <a:spcPct val="90000"/>
              </a:lnSpc>
              <a:buFont typeface="Arial" pitchFamily="34" charset="0"/>
              <a:buNone/>
            </a:pPr>
            <a:r>
              <a:rPr lang="en-US" sz="1500" dirty="0">
                <a:effectLst>
                  <a:outerShdw blurRad="38100" dist="25400" dir="2700000" algn="tl">
                    <a:srgbClr val="000000">
                      <a:alpha val="0"/>
                    </a:srgbClr>
                  </a:outerShdw>
                </a:effectLst>
              </a:rPr>
              <a:t>Lets</a:t>
            </a:r>
          </a:p>
          <a:p>
            <a:pPr algn="ctr">
              <a:lnSpc>
                <a:spcPct val="90000"/>
              </a:lnSpc>
              <a:buFont typeface="Arial" pitchFamily="34" charset="0"/>
              <a:buNone/>
            </a:pPr>
            <a:r>
              <a:rPr lang="en-US" sz="1500" dirty="0">
                <a:effectLst>
                  <a:outerShdw blurRad="38100" dist="25400" dir="2700000" algn="tl">
                    <a:srgbClr val="000000">
                      <a:alpha val="0"/>
                    </a:srgbClr>
                  </a:outerShdw>
                </a:effectLst>
              </a:rPr>
              <a:t> Encrypt</a:t>
            </a:r>
          </a:p>
        </p:txBody>
      </p:sp>
    </p:spTree>
    <p:extLst>
      <p:ext uri="{BB962C8B-B14F-4D97-AF65-F5344CB8AC3E}">
        <p14:creationId xmlns:p14="http://schemas.microsoft.com/office/powerpoint/2010/main" val="282579207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06896"/>
          </a:xfrm>
        </p:spPr>
        <p:txBody>
          <a:bodyPr/>
          <a:lstStyle/>
          <a:p>
            <a:r>
              <a:rPr lang="en-US" dirty="0"/>
              <a:t>In a nutshell…</a:t>
            </a:r>
          </a:p>
        </p:txBody>
      </p:sp>
      <p:sp>
        <p:nvSpPr>
          <p:cNvPr id="3" name="Content Placeholder 2"/>
          <p:cNvSpPr>
            <a:spLocks noGrp="1"/>
          </p:cNvSpPr>
          <p:nvPr>
            <p:ph idx="1"/>
          </p:nvPr>
        </p:nvSpPr>
        <p:spPr>
          <a:xfrm>
            <a:off x="457200" y="200094"/>
            <a:ext cx="8229600" cy="6463059"/>
          </a:xfrm>
        </p:spPr>
        <p:txBody>
          <a:bodyPr anchor="ctr"/>
          <a:lstStyle/>
          <a:p>
            <a:pPr marL="0" indent="0">
              <a:spcBef>
                <a:spcPts val="0"/>
              </a:spcBef>
              <a:buNone/>
            </a:pPr>
            <a:r>
              <a:rPr lang="en-US" sz="2800" dirty="0"/>
              <a:t>SSL stands for </a:t>
            </a:r>
            <a:r>
              <a:rPr lang="en-US" sz="2800" dirty="0">
                <a:solidFill>
                  <a:srgbClr val="DB3D16"/>
                </a:solidFill>
              </a:rPr>
              <a:t>Secure Sockets Layer (1994)</a:t>
            </a:r>
          </a:p>
          <a:p>
            <a:pPr marL="0" indent="0">
              <a:spcBef>
                <a:spcPts val="0"/>
              </a:spcBef>
              <a:buNone/>
            </a:pPr>
            <a:endParaRPr lang="en-US" sz="2800" dirty="0"/>
          </a:p>
          <a:p>
            <a:pPr marL="0" indent="0">
              <a:spcBef>
                <a:spcPts val="0"/>
              </a:spcBef>
              <a:buNone/>
            </a:pPr>
            <a:r>
              <a:rPr lang="en-US" sz="2800" dirty="0"/>
              <a:t>TLS stands for </a:t>
            </a:r>
            <a:r>
              <a:rPr lang="en-US" sz="2800" dirty="0">
                <a:solidFill>
                  <a:srgbClr val="DB3D16"/>
                </a:solidFill>
              </a:rPr>
              <a:t>Transport Layer Security</a:t>
            </a:r>
            <a:br>
              <a:rPr lang="en-US" sz="2800" dirty="0"/>
            </a:br>
            <a:r>
              <a:rPr lang="en-US" sz="2800" dirty="0"/>
              <a:t>and is just the new name for SSL</a:t>
            </a:r>
          </a:p>
          <a:p>
            <a:pPr marL="0" indent="0">
              <a:spcBef>
                <a:spcPts val="0"/>
              </a:spcBef>
              <a:buNone/>
            </a:pPr>
            <a:endParaRPr lang="en-US" sz="800" dirty="0"/>
          </a:p>
          <a:p>
            <a:pPr marL="0" indent="0">
              <a:spcBef>
                <a:spcPts val="0"/>
              </a:spcBef>
              <a:buNone/>
            </a:pPr>
            <a:endParaRPr lang="en-US" sz="800" dirty="0"/>
          </a:p>
          <a:p>
            <a:pPr>
              <a:spcBef>
                <a:spcPts val="0"/>
              </a:spcBef>
            </a:pPr>
            <a:r>
              <a:rPr lang="en-US" sz="2800" dirty="0"/>
              <a:t>TLS 1.0 == SSL 3.1</a:t>
            </a:r>
          </a:p>
          <a:p>
            <a:pPr>
              <a:spcBef>
                <a:spcPts val="0"/>
              </a:spcBef>
            </a:pPr>
            <a:r>
              <a:rPr lang="en-US" sz="2800" dirty="0"/>
              <a:t>TLS 1.1  1999</a:t>
            </a:r>
          </a:p>
          <a:p>
            <a:pPr>
              <a:spcBef>
                <a:spcPts val="0"/>
              </a:spcBef>
            </a:pPr>
            <a:r>
              <a:rPr lang="en-US" sz="2800" dirty="0"/>
              <a:t>TLS 1.2  2008</a:t>
            </a:r>
          </a:p>
          <a:p>
            <a:pPr>
              <a:spcBef>
                <a:spcPts val="0"/>
              </a:spcBef>
            </a:pPr>
            <a:r>
              <a:rPr lang="en-US" sz="2800" dirty="0"/>
              <a:t>TLS 1.3  </a:t>
            </a:r>
            <a:r>
              <a:rPr lang="is-IS" sz="2800" dirty="0"/>
              <a:t>2017</a:t>
            </a:r>
            <a:r>
              <a:rPr lang="en-US" sz="2800" dirty="0"/>
              <a:t> Draft Status</a:t>
            </a:r>
          </a:p>
          <a:p>
            <a:pPr marL="0" indent="0">
              <a:spcBef>
                <a:spcPts val="0"/>
              </a:spcBef>
              <a:buNone/>
            </a:pPr>
            <a:endParaRPr lang="en-US" sz="2800" dirty="0"/>
          </a:p>
          <a:p>
            <a:pPr marL="0" indent="0">
              <a:spcBef>
                <a:spcPts val="0"/>
              </a:spcBef>
              <a:buNone/>
            </a:pPr>
            <a:r>
              <a:rPr lang="en-US" sz="2800" dirty="0"/>
              <a:t>HTTPS is </a:t>
            </a:r>
            <a:r>
              <a:rPr lang="en-US" sz="2800" dirty="0">
                <a:solidFill>
                  <a:srgbClr val="DB3D16"/>
                </a:solidFill>
              </a:rPr>
              <a:t>Hypertext</a:t>
            </a:r>
            <a:br>
              <a:rPr lang="en-US" sz="2800" dirty="0">
                <a:solidFill>
                  <a:srgbClr val="DB3D16"/>
                </a:solidFill>
              </a:rPr>
            </a:br>
            <a:r>
              <a:rPr lang="en-US" sz="2800" dirty="0">
                <a:solidFill>
                  <a:srgbClr val="DB3D16"/>
                </a:solidFill>
              </a:rPr>
              <a:t>Transport Protocol Secure</a:t>
            </a:r>
            <a:br>
              <a:rPr lang="en-US" sz="2800" dirty="0"/>
            </a:br>
            <a:r>
              <a:rPr lang="en-US" sz="2800" dirty="0"/>
              <a:t>and provides HTTP</a:t>
            </a:r>
            <a:br>
              <a:rPr lang="en-US" sz="2800" dirty="0"/>
            </a:br>
            <a:r>
              <a:rPr lang="en-US" sz="2800" dirty="0"/>
              <a:t>over SSL/TLS</a:t>
            </a:r>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t>14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27786" y="3369556"/>
            <a:ext cx="2986795" cy="2986795"/>
          </a:xfrm>
          <a:prstGeom prst="rect">
            <a:avLst/>
          </a:prstGeom>
        </p:spPr>
      </p:pic>
    </p:spTree>
    <p:extLst>
      <p:ext uri="{BB962C8B-B14F-4D97-AF65-F5344CB8AC3E}">
        <p14:creationId xmlns:p14="http://schemas.microsoft.com/office/powerpoint/2010/main" val="3136810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37"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24" fill="hold">
                            <p:stCondLst>
                              <p:cond delay="3000"/>
                            </p:stCondLst>
                            <p:childTnLst>
                              <p:par>
                                <p:cTn id="25" presetID="37"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TLS Protocol Workflow</a:t>
            </a:r>
          </a:p>
        </p:txBody>
      </p:sp>
      <p:sp>
        <p:nvSpPr>
          <p:cNvPr id="4" name="Slide Number Placeholder 3"/>
          <p:cNvSpPr>
            <a:spLocks noGrp="1"/>
          </p:cNvSpPr>
          <p:nvPr>
            <p:ph type="sldNum" sz="quarter" idx="12"/>
          </p:nvPr>
        </p:nvSpPr>
        <p:spPr/>
        <p:txBody>
          <a:bodyPr/>
          <a:lstStyle/>
          <a:p>
            <a:fld id="{9B76E54B-5BBA-9541-9CDA-30D09F65C9FC}" type="slidenum">
              <a:rPr lang="en-US" smtClean="0"/>
              <a:t>15</a:t>
            </a:fld>
            <a:endParaRPr lang="en-US"/>
          </a:p>
        </p:txBody>
      </p:sp>
      <p:sp>
        <p:nvSpPr>
          <p:cNvPr id="6" name="Content Placeholder 2"/>
          <p:cNvSpPr txBox="1">
            <a:spLocks/>
          </p:cNvSpPr>
          <p:nvPr/>
        </p:nvSpPr>
        <p:spPr>
          <a:xfrm>
            <a:off x="457202" y="1526944"/>
            <a:ext cx="8686799" cy="430887"/>
          </a:xfrm>
          <a:prstGeom prst="rect">
            <a:avLst/>
          </a:prstGeom>
          <a:solidFill>
            <a:srgbClr val="ECE9E7"/>
          </a:solidFill>
        </p:spPr>
        <p:txBody>
          <a:bodyPr wrap="square" lIns="182880" tIns="91440" rIns="4572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sz="1600" dirty="0">
                <a:solidFill>
                  <a:srgbClr val="7A6C62"/>
                </a:solidFill>
              </a:rPr>
              <a:t>TLS uses both Symmetric and Asymmetric encryption</a:t>
            </a:r>
          </a:p>
        </p:txBody>
      </p:sp>
      <p:sp>
        <p:nvSpPr>
          <p:cNvPr id="7" name="Content Placeholder 2"/>
          <p:cNvSpPr txBox="1">
            <a:spLocks/>
          </p:cNvSpPr>
          <p:nvPr/>
        </p:nvSpPr>
        <p:spPr>
          <a:xfrm>
            <a:off x="457201" y="2159527"/>
            <a:ext cx="8686800" cy="677108"/>
          </a:xfrm>
          <a:prstGeom prst="rect">
            <a:avLst/>
          </a:prstGeom>
          <a:solidFill>
            <a:srgbClr val="ECE9E7"/>
          </a:solidFill>
        </p:spPr>
        <p:txBody>
          <a:bodyPr wrap="square" lIns="182880" tIns="91440" rIns="4572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sz="1600" dirty="0">
                <a:solidFill>
                  <a:srgbClr val="7A6C62"/>
                </a:solidFill>
              </a:rPr>
              <a:t>TLS exchanges Symmetric keys encrypted with Asymmetric keys,</a:t>
            </a:r>
            <a:br>
              <a:rPr lang="en-US" sz="1600" dirty="0">
                <a:solidFill>
                  <a:srgbClr val="7A6C62"/>
                </a:solidFill>
              </a:rPr>
            </a:br>
            <a:r>
              <a:rPr lang="en-US" sz="1600" dirty="0">
                <a:solidFill>
                  <a:srgbClr val="7A6C62"/>
                </a:solidFill>
              </a:rPr>
              <a:t>then falls back to Symmetric encryption</a:t>
            </a:r>
          </a:p>
        </p:txBody>
      </p:sp>
      <p:sp>
        <p:nvSpPr>
          <p:cNvPr id="9" name="Content Placeholder 2"/>
          <p:cNvSpPr txBox="1">
            <a:spLocks/>
          </p:cNvSpPr>
          <p:nvPr/>
        </p:nvSpPr>
        <p:spPr>
          <a:xfrm>
            <a:off x="1073651" y="3233026"/>
            <a:ext cx="954664" cy="430887"/>
          </a:xfrm>
          <a:prstGeom prst="rect">
            <a:avLst/>
          </a:prstGeom>
          <a:noFill/>
        </p:spPr>
        <p:txBody>
          <a:bodyPr wrap="square" lIns="0" tIns="0" rIns="0" bIns="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rgbClr val="DB3D16"/>
                </a:solidFill>
              </a:rPr>
              <a:t>Why?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009" y="3473723"/>
            <a:ext cx="4572791" cy="2596209"/>
          </a:xfrm>
          <a:prstGeom prst="rect">
            <a:avLst/>
          </a:prstGeom>
        </p:spPr>
      </p:pic>
      <p:grpSp>
        <p:nvGrpSpPr>
          <p:cNvPr id="11" name="Group 10"/>
          <p:cNvGrpSpPr/>
          <p:nvPr/>
        </p:nvGrpSpPr>
        <p:grpSpPr>
          <a:xfrm>
            <a:off x="457202" y="3795971"/>
            <a:ext cx="6044780" cy="669861"/>
            <a:chOff x="457202" y="3795971"/>
            <a:chExt cx="6044780" cy="669861"/>
          </a:xfrm>
        </p:grpSpPr>
        <p:sp>
          <p:nvSpPr>
            <p:cNvPr id="10" name="Freeform 9"/>
            <p:cNvSpPr/>
            <p:nvPr/>
          </p:nvSpPr>
          <p:spPr>
            <a:xfrm rot="5400000" flipV="1">
              <a:off x="3621604" y="1248018"/>
              <a:ext cx="332425" cy="5428331"/>
            </a:xfrm>
            <a:custGeom>
              <a:avLst/>
              <a:gdLst>
                <a:gd name="connsiteX0" fmla="*/ 2647461 w 2647461"/>
                <a:gd name="connsiteY0" fmla="*/ 0 h 2520462"/>
                <a:gd name="connsiteX1" fmla="*/ 9769 w 2647461"/>
                <a:gd name="connsiteY1" fmla="*/ 9770 h 2520462"/>
                <a:gd name="connsiteX2" fmla="*/ 0 w 2647461"/>
                <a:gd name="connsiteY2" fmla="*/ 2520462 h 2520462"/>
                <a:gd name="connsiteX0" fmla="*/ 3676907 w 3676912"/>
                <a:gd name="connsiteY0" fmla="*/ 0 h 2516024"/>
                <a:gd name="connsiteX1" fmla="*/ 9769 w 3676912"/>
                <a:gd name="connsiteY1" fmla="*/ 5332 h 2516024"/>
                <a:gd name="connsiteX2" fmla="*/ 0 w 3676912"/>
                <a:gd name="connsiteY2" fmla="*/ 2516024 h 2516024"/>
                <a:gd name="connsiteX0" fmla="*/ 3472816 w 3472821"/>
                <a:gd name="connsiteY0" fmla="*/ 0 h 2511271"/>
                <a:gd name="connsiteX1" fmla="*/ 9769 w 3472821"/>
                <a:gd name="connsiteY1" fmla="*/ 579 h 2511271"/>
                <a:gd name="connsiteX2" fmla="*/ 0 w 3472821"/>
                <a:gd name="connsiteY2" fmla="*/ 2511271 h 2511271"/>
              </a:gdLst>
              <a:ahLst/>
              <a:cxnLst>
                <a:cxn ang="0">
                  <a:pos x="connsiteX0" y="connsiteY0"/>
                </a:cxn>
                <a:cxn ang="0">
                  <a:pos x="connsiteX1" y="connsiteY1"/>
                </a:cxn>
                <a:cxn ang="0">
                  <a:pos x="connsiteX2" y="connsiteY2"/>
                </a:cxn>
              </a:cxnLst>
              <a:rect l="l" t="t" r="r" b="b"/>
              <a:pathLst>
                <a:path w="3472821" h="2511271">
                  <a:moveTo>
                    <a:pt x="3472816" y="0"/>
                  </a:moveTo>
                  <a:lnTo>
                    <a:pt x="9769" y="579"/>
                  </a:lnTo>
                  <a:cubicBezTo>
                    <a:pt x="6513" y="837476"/>
                    <a:pt x="3256" y="1674374"/>
                    <a:pt x="0" y="2511271"/>
                  </a:cubicBezTo>
                </a:path>
              </a:pathLst>
            </a:custGeom>
            <a:ln w="12700">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457202" y="4096500"/>
              <a:ext cx="4572000" cy="369332"/>
            </a:xfrm>
            <a:prstGeom prst="rect">
              <a:avLst/>
            </a:prstGeom>
          </p:spPr>
          <p:txBody>
            <a:bodyPr>
              <a:spAutoFit/>
            </a:bodyPr>
            <a:lstStyle/>
            <a:p>
              <a:pPr>
                <a:spcBef>
                  <a:spcPts val="0"/>
                </a:spcBef>
                <a:spcAft>
                  <a:spcPts val="0"/>
                </a:spcAft>
              </a:pPr>
              <a:r>
                <a:rPr lang="en-US" dirty="0">
                  <a:solidFill>
                    <a:srgbClr val="DB3D16"/>
                  </a:solidFill>
                </a:rPr>
                <a:t>Symmetric</a:t>
              </a:r>
              <a:r>
                <a:rPr lang="en-US" dirty="0">
                  <a:solidFill>
                    <a:srgbClr val="7A6C62"/>
                  </a:solidFill>
                </a:rPr>
                <a:t> </a:t>
              </a:r>
              <a:r>
                <a:rPr lang="en-US" dirty="0">
                  <a:solidFill>
                    <a:schemeClr val="accent2">
                      <a:lumMod val="75000"/>
                    </a:schemeClr>
                  </a:solidFill>
                </a:rPr>
                <a:t>encryption </a:t>
              </a:r>
              <a:r>
                <a:rPr lang="en-US" dirty="0">
                  <a:solidFill>
                    <a:srgbClr val="7A6C62"/>
                  </a:solidFill>
                </a:rPr>
                <a:t>is MUCH faster</a:t>
              </a:r>
            </a:p>
          </p:txBody>
        </p:sp>
      </p:grpSp>
      <p:grpSp>
        <p:nvGrpSpPr>
          <p:cNvPr id="14" name="Group 13"/>
          <p:cNvGrpSpPr/>
          <p:nvPr/>
        </p:nvGrpSpPr>
        <p:grpSpPr>
          <a:xfrm>
            <a:off x="457202" y="4468754"/>
            <a:ext cx="3656808" cy="1180716"/>
            <a:chOff x="457202" y="4468754"/>
            <a:chExt cx="3656808" cy="1180716"/>
          </a:xfrm>
        </p:grpSpPr>
        <p:sp>
          <p:nvSpPr>
            <p:cNvPr id="12" name="Freeform 11"/>
            <p:cNvSpPr/>
            <p:nvPr/>
          </p:nvSpPr>
          <p:spPr>
            <a:xfrm rot="5400000" flipH="1" flipV="1">
              <a:off x="2465139" y="4000599"/>
              <a:ext cx="257387" cy="3040355"/>
            </a:xfrm>
            <a:custGeom>
              <a:avLst/>
              <a:gdLst>
                <a:gd name="connsiteX0" fmla="*/ 2647461 w 2647461"/>
                <a:gd name="connsiteY0" fmla="*/ 0 h 2520462"/>
                <a:gd name="connsiteX1" fmla="*/ 9769 w 2647461"/>
                <a:gd name="connsiteY1" fmla="*/ 9770 h 2520462"/>
                <a:gd name="connsiteX2" fmla="*/ 0 w 2647461"/>
                <a:gd name="connsiteY2" fmla="*/ 2520462 h 2520462"/>
                <a:gd name="connsiteX0" fmla="*/ 3676907 w 3676912"/>
                <a:gd name="connsiteY0" fmla="*/ 0 h 2516024"/>
                <a:gd name="connsiteX1" fmla="*/ 9769 w 3676912"/>
                <a:gd name="connsiteY1" fmla="*/ 5332 h 2516024"/>
                <a:gd name="connsiteX2" fmla="*/ 0 w 3676912"/>
                <a:gd name="connsiteY2" fmla="*/ 2516024 h 2516024"/>
                <a:gd name="connsiteX0" fmla="*/ 3472816 w 3472821"/>
                <a:gd name="connsiteY0" fmla="*/ 0 h 2511271"/>
                <a:gd name="connsiteX1" fmla="*/ 9769 w 3472821"/>
                <a:gd name="connsiteY1" fmla="*/ 579 h 2511271"/>
                <a:gd name="connsiteX2" fmla="*/ 0 w 3472821"/>
                <a:gd name="connsiteY2" fmla="*/ 2511271 h 2511271"/>
              </a:gdLst>
              <a:ahLst/>
              <a:cxnLst>
                <a:cxn ang="0">
                  <a:pos x="connsiteX0" y="connsiteY0"/>
                </a:cxn>
                <a:cxn ang="0">
                  <a:pos x="connsiteX1" y="connsiteY1"/>
                </a:cxn>
                <a:cxn ang="0">
                  <a:pos x="connsiteX2" y="connsiteY2"/>
                </a:cxn>
              </a:cxnLst>
              <a:rect l="l" t="t" r="r" b="b"/>
              <a:pathLst>
                <a:path w="3472821" h="2511271">
                  <a:moveTo>
                    <a:pt x="3472816" y="0"/>
                  </a:moveTo>
                  <a:lnTo>
                    <a:pt x="9769" y="579"/>
                  </a:lnTo>
                  <a:cubicBezTo>
                    <a:pt x="6513" y="837476"/>
                    <a:pt x="3256" y="1674374"/>
                    <a:pt x="0" y="2511271"/>
                  </a:cubicBezTo>
                </a:path>
              </a:pathLst>
            </a:custGeom>
            <a:ln w="12700">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457202" y="4468754"/>
              <a:ext cx="3523601" cy="646331"/>
            </a:xfrm>
            <a:prstGeom prst="rect">
              <a:avLst/>
            </a:prstGeom>
          </p:spPr>
          <p:txBody>
            <a:bodyPr wrap="square">
              <a:spAutoFit/>
            </a:bodyPr>
            <a:lstStyle/>
            <a:p>
              <a:pPr>
                <a:spcBef>
                  <a:spcPts val="0"/>
                </a:spcBef>
                <a:spcAft>
                  <a:spcPts val="0"/>
                </a:spcAft>
              </a:pPr>
              <a:r>
                <a:rPr lang="en-US" dirty="0">
                  <a:solidFill>
                    <a:schemeClr val="accent1"/>
                  </a:solidFill>
                </a:rPr>
                <a:t>Asymmetric </a:t>
              </a:r>
              <a:r>
                <a:rPr lang="en-US" dirty="0">
                  <a:solidFill>
                    <a:srgbClr val="7A6C62"/>
                  </a:solidFill>
                </a:rPr>
                <a:t>is slower but is used for authentication</a:t>
              </a:r>
            </a:p>
          </p:txBody>
        </p:sp>
      </p:grpSp>
    </p:spTree>
    <p:extLst>
      <p:ext uri="{BB962C8B-B14F-4D97-AF65-F5344CB8AC3E}">
        <p14:creationId xmlns:p14="http://schemas.microsoft.com/office/powerpoint/2010/main" val="745689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98"/>
            <a:ext cx="8229600" cy="910694"/>
          </a:xfrm>
        </p:spPr>
        <p:txBody>
          <a:bodyPr/>
          <a:lstStyle/>
          <a:p>
            <a:br>
              <a:rPr lang="en-US" dirty="0"/>
            </a:br>
            <a:r>
              <a:rPr lang="en-US" dirty="0"/>
              <a:t>TLS Certificates</a:t>
            </a:r>
          </a:p>
        </p:txBody>
      </p:sp>
      <p:sp>
        <p:nvSpPr>
          <p:cNvPr id="3" name="Slide Number Placeholder 2"/>
          <p:cNvSpPr>
            <a:spLocks noGrp="1"/>
          </p:cNvSpPr>
          <p:nvPr>
            <p:ph type="sldNum" sz="quarter" idx="12"/>
          </p:nvPr>
        </p:nvSpPr>
        <p:spPr/>
        <p:txBody>
          <a:bodyPr/>
          <a:lstStyle/>
          <a:p>
            <a:fld id="{9B76E54B-5BBA-9541-9CDA-30D09F65C9FC}" type="slidenum">
              <a:rPr lang="en-US" smtClean="0"/>
              <a:t>16</a:t>
            </a:fld>
            <a:endParaRPr lang="en-US"/>
          </a:p>
        </p:txBody>
      </p:sp>
      <p:sp>
        <p:nvSpPr>
          <p:cNvPr id="5" name="Content Placeholder 2"/>
          <p:cNvSpPr txBox="1">
            <a:spLocks/>
          </p:cNvSpPr>
          <p:nvPr/>
        </p:nvSpPr>
        <p:spPr>
          <a:xfrm>
            <a:off x="470715" y="1526944"/>
            <a:ext cx="8686801" cy="430887"/>
          </a:xfrm>
          <a:prstGeom prst="rect">
            <a:avLst/>
          </a:prstGeom>
          <a:solidFill>
            <a:schemeClr val="accent2">
              <a:lumMod val="20000"/>
              <a:lumOff val="80000"/>
            </a:schemeClr>
          </a:solidFill>
        </p:spPr>
        <p:txBody>
          <a:bodyPr wrap="square" lIns="182880" tIns="91440" rIns="18288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solidFill>
                  <a:srgbClr val="7A6C62"/>
                </a:solidFill>
              </a:rPr>
              <a:t>TLS uses X.509 Certificates</a:t>
            </a:r>
          </a:p>
        </p:txBody>
      </p:sp>
      <p:sp>
        <p:nvSpPr>
          <p:cNvPr id="6" name="Content Placeholder 2"/>
          <p:cNvSpPr txBox="1">
            <a:spLocks/>
          </p:cNvSpPr>
          <p:nvPr/>
        </p:nvSpPr>
        <p:spPr>
          <a:xfrm>
            <a:off x="457202" y="3156703"/>
            <a:ext cx="8686802" cy="677108"/>
          </a:xfrm>
          <a:prstGeom prst="rect">
            <a:avLst/>
          </a:prstGeom>
          <a:solidFill>
            <a:schemeClr val="accent2">
              <a:lumMod val="20000"/>
              <a:lumOff val="80000"/>
            </a:schemeClr>
          </a:solidFill>
        </p:spPr>
        <p:txBody>
          <a:bodyPr wrap="square" lIns="182880" tIns="91440" rIns="9144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solidFill>
                  <a:srgbClr val="7A6C62"/>
                </a:solidFill>
              </a:rPr>
              <a:t>TLS certificates from certificate authorities help websites prove their authenticity.</a:t>
            </a:r>
            <a:br>
              <a:rPr lang="en-US" sz="1600" dirty="0">
                <a:solidFill>
                  <a:srgbClr val="7A6C62"/>
                </a:solidFill>
              </a:rPr>
            </a:br>
            <a:r>
              <a:rPr lang="en-US" sz="1600" dirty="0">
                <a:solidFill>
                  <a:srgbClr val="7A6C62"/>
                </a:solidFill>
              </a:rPr>
              <a:t>There certificates contain:</a:t>
            </a:r>
          </a:p>
        </p:txBody>
      </p:sp>
      <p:grpSp>
        <p:nvGrpSpPr>
          <p:cNvPr id="16" name="Group 15"/>
          <p:cNvGrpSpPr/>
          <p:nvPr/>
        </p:nvGrpSpPr>
        <p:grpSpPr>
          <a:xfrm>
            <a:off x="6876738" y="355219"/>
            <a:ext cx="1465134" cy="1465129"/>
            <a:chOff x="6812152" y="698993"/>
            <a:chExt cx="1465134" cy="1465129"/>
          </a:xfrm>
        </p:grpSpPr>
        <p:grpSp>
          <p:nvGrpSpPr>
            <p:cNvPr id="17" name="Group 16"/>
            <p:cNvGrpSpPr/>
            <p:nvPr/>
          </p:nvGrpSpPr>
          <p:grpSpPr>
            <a:xfrm>
              <a:off x="6812152" y="698993"/>
              <a:ext cx="1465134" cy="1465129"/>
              <a:chOff x="3285453" y="1431558"/>
              <a:chExt cx="1465134" cy="1465129"/>
            </a:xfrm>
          </p:grpSpPr>
          <p:sp>
            <p:nvSpPr>
              <p:cNvPr id="21" name="Oval 20"/>
              <p:cNvSpPr/>
              <p:nvPr/>
            </p:nvSpPr>
            <p:spPr>
              <a:xfrm>
                <a:off x="3285453" y="1431558"/>
                <a:ext cx="1465134" cy="1465129"/>
              </a:xfrm>
              <a:prstGeom prst="ellipse">
                <a:avLst/>
              </a:prstGeom>
              <a:solidFill>
                <a:schemeClr val="bg1"/>
              </a:solidFill>
              <a:ln w="38100"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p:cNvSpPr>
                <a:spLocks noChangeAspect="1"/>
              </p:cNvSpPr>
              <p:nvPr/>
            </p:nvSpPr>
            <p:spPr>
              <a:xfrm>
                <a:off x="3373277" y="1519470"/>
                <a:ext cx="1289487" cy="1289304"/>
              </a:xfrm>
              <a:prstGeom prst="ellipse">
                <a:avLst/>
              </a:prstGeom>
              <a:solidFill>
                <a:schemeClr val="tx2"/>
              </a:solidFill>
              <a:ln w="38100" cmpd="sng">
                <a:no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0" rIns="91440" bIns="91440" numCol="1" spcCol="0" rtlCol="0" fromWordArt="0" anchor="ctr" anchorCtr="0" forceAA="0" compatLnSpc="1">
                <a:prstTxWarp prst="textNoShape">
                  <a:avLst/>
                </a:prstTxWarp>
                <a:noAutofit/>
              </a:bodyPr>
              <a:lstStyle/>
              <a:p>
                <a:pPr algn="ctr"/>
                <a:endParaRPr lang="en-US" sz="8000" b="1" dirty="0">
                  <a:solidFill>
                    <a:schemeClr val="bg1"/>
                  </a:solidFill>
                </a:endParaRPr>
              </a:p>
            </p:txBody>
          </p:sp>
        </p:grpSp>
        <p:grpSp>
          <p:nvGrpSpPr>
            <p:cNvPr id="18" name="Group 17"/>
            <p:cNvGrpSpPr/>
            <p:nvPr/>
          </p:nvGrpSpPr>
          <p:grpSpPr>
            <a:xfrm>
              <a:off x="7296002" y="1093239"/>
              <a:ext cx="497434" cy="676637"/>
              <a:chOff x="3858847" y="2540146"/>
              <a:chExt cx="1367692" cy="1860404"/>
            </a:xfrm>
            <a:solidFill>
              <a:schemeClr val="bg1"/>
            </a:solidFill>
          </p:grpSpPr>
          <p:sp>
            <p:nvSpPr>
              <p:cNvPr id="19" name="Rounded Rectangle 18"/>
              <p:cNvSpPr/>
              <p:nvPr/>
            </p:nvSpPr>
            <p:spPr>
              <a:xfrm>
                <a:off x="3858847" y="3345814"/>
                <a:ext cx="1367692" cy="1054736"/>
              </a:xfrm>
              <a:prstGeom prst="roundRect">
                <a:avLst>
                  <a:gd name="adj" fmla="val 12754"/>
                </a:avLst>
              </a:prstGeom>
              <a:grpFill/>
              <a:ln w="12700">
                <a:no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3"/>
              <p:cNvSpPr/>
              <p:nvPr/>
            </p:nvSpPr>
            <p:spPr>
              <a:xfrm>
                <a:off x="3995616" y="2540146"/>
                <a:ext cx="1094154" cy="750450"/>
              </a:xfrm>
              <a:custGeom>
                <a:avLst/>
                <a:gdLst/>
                <a:ahLst/>
                <a:cxnLst/>
                <a:rect l="l" t="t" r="r" b="b"/>
                <a:pathLst>
                  <a:path w="1094154" h="750450">
                    <a:moveTo>
                      <a:pt x="548907" y="3"/>
                    </a:moveTo>
                    <a:cubicBezTo>
                      <a:pt x="643557" y="319"/>
                      <a:pt x="738124" y="25169"/>
                      <a:pt x="822727" y="74519"/>
                    </a:cubicBezTo>
                    <a:cubicBezTo>
                      <a:pt x="970782" y="160881"/>
                      <a:pt x="1068547" y="310741"/>
                      <a:pt x="1089796" y="478083"/>
                    </a:cubicBezTo>
                    <a:lnTo>
                      <a:pt x="1093402" y="538361"/>
                    </a:lnTo>
                    <a:lnTo>
                      <a:pt x="1094154" y="538361"/>
                    </a:lnTo>
                    <a:lnTo>
                      <a:pt x="1094154" y="750450"/>
                    </a:lnTo>
                    <a:lnTo>
                      <a:pt x="914645" y="750450"/>
                    </a:lnTo>
                    <a:lnTo>
                      <a:pt x="914645" y="549537"/>
                    </a:lnTo>
                    <a:lnTo>
                      <a:pt x="911958" y="549519"/>
                    </a:lnTo>
                    <a:cubicBezTo>
                      <a:pt x="912832" y="418869"/>
                      <a:pt x="843786" y="297722"/>
                      <a:pt x="730930" y="231891"/>
                    </a:cubicBezTo>
                    <a:cubicBezTo>
                      <a:pt x="618074" y="166060"/>
                      <a:pt x="478633" y="165594"/>
                      <a:pt x="365338" y="230668"/>
                    </a:cubicBezTo>
                    <a:cubicBezTo>
                      <a:pt x="252044" y="295742"/>
                      <a:pt x="182188" y="416424"/>
                      <a:pt x="182188" y="547077"/>
                    </a:cubicBezTo>
                    <a:lnTo>
                      <a:pt x="179509" y="547077"/>
                    </a:lnTo>
                    <a:lnTo>
                      <a:pt x="179509" y="750450"/>
                    </a:lnTo>
                    <a:lnTo>
                      <a:pt x="0" y="750450"/>
                    </a:lnTo>
                    <a:lnTo>
                      <a:pt x="0" y="547077"/>
                    </a:lnTo>
                    <a:lnTo>
                      <a:pt x="0" y="538361"/>
                    </a:lnTo>
                    <a:lnTo>
                      <a:pt x="580" y="538361"/>
                    </a:lnTo>
                    <a:lnTo>
                      <a:pt x="4832" y="474453"/>
                    </a:lnTo>
                    <a:cubicBezTo>
                      <a:pt x="27201" y="307257"/>
                      <a:pt x="125967" y="158055"/>
                      <a:pt x="274596" y="72685"/>
                    </a:cubicBezTo>
                    <a:cubicBezTo>
                      <a:pt x="359527" y="23902"/>
                      <a:pt x="454258" y="-314"/>
                      <a:pt x="548907" y="3"/>
                    </a:cubicBezTo>
                    <a:close/>
                  </a:path>
                </a:pathLst>
              </a:custGeom>
              <a:grpFill/>
              <a:ln w="12700">
                <a:no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23" name="Content Placeholder 2"/>
          <p:cNvSpPr txBox="1">
            <a:spLocks/>
          </p:cNvSpPr>
          <p:nvPr/>
        </p:nvSpPr>
        <p:spPr>
          <a:xfrm>
            <a:off x="457199" y="2071555"/>
            <a:ext cx="8686801" cy="430887"/>
          </a:xfrm>
          <a:prstGeom prst="rect">
            <a:avLst/>
          </a:prstGeom>
          <a:solidFill>
            <a:schemeClr val="accent2">
              <a:lumMod val="20000"/>
              <a:lumOff val="80000"/>
            </a:schemeClr>
          </a:solidFill>
        </p:spPr>
        <p:txBody>
          <a:bodyPr wrap="square" lIns="182880" tIns="91440" rIns="18288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solidFill>
                  <a:srgbClr val="7A6C62"/>
                </a:solidFill>
              </a:rPr>
              <a:t>Used to authenticate the other party</a:t>
            </a:r>
          </a:p>
        </p:txBody>
      </p:sp>
      <p:sp>
        <p:nvSpPr>
          <p:cNvPr id="24" name="Content Placeholder 2"/>
          <p:cNvSpPr txBox="1">
            <a:spLocks/>
          </p:cNvSpPr>
          <p:nvPr/>
        </p:nvSpPr>
        <p:spPr>
          <a:xfrm>
            <a:off x="457199" y="2616166"/>
            <a:ext cx="8686801" cy="430887"/>
          </a:xfrm>
          <a:prstGeom prst="rect">
            <a:avLst/>
          </a:prstGeom>
          <a:solidFill>
            <a:schemeClr val="accent2">
              <a:lumMod val="20000"/>
              <a:lumOff val="80000"/>
            </a:schemeClr>
          </a:solidFill>
        </p:spPr>
        <p:txBody>
          <a:bodyPr wrap="square" lIns="182880" tIns="91440" rIns="18288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solidFill>
                  <a:srgbClr val="7A6C62"/>
                </a:solidFill>
              </a:rPr>
              <a:t>NOT used to help negotiate a symmetric key (beyond authentication)</a:t>
            </a:r>
          </a:p>
        </p:txBody>
      </p:sp>
      <p:sp>
        <p:nvSpPr>
          <p:cNvPr id="25" name="Content Placeholder 2"/>
          <p:cNvSpPr txBox="1">
            <a:spLocks/>
          </p:cNvSpPr>
          <p:nvPr/>
        </p:nvSpPr>
        <p:spPr>
          <a:xfrm>
            <a:off x="457202" y="3800903"/>
            <a:ext cx="8686802" cy="292388"/>
          </a:xfrm>
          <a:prstGeom prst="rect">
            <a:avLst/>
          </a:prstGeom>
          <a:solidFill>
            <a:schemeClr val="accent2">
              <a:lumMod val="20000"/>
              <a:lumOff val="80000"/>
            </a:schemeClr>
          </a:solidFill>
        </p:spPr>
        <p:txBody>
          <a:bodyPr wrap="square" lIns="182880" tIns="0" rIns="91440" bIns="4572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6344" indent="-192024">
              <a:spcBef>
                <a:spcPts val="0"/>
              </a:spcBef>
              <a:buClr>
                <a:schemeClr val="tx2"/>
              </a:buClr>
              <a:buFont typeface="Wingdings" charset="2"/>
              <a:buChar char="§"/>
            </a:pPr>
            <a:r>
              <a:rPr lang="en-US" sz="1600" dirty="0">
                <a:solidFill>
                  <a:srgbClr val="7A6C62"/>
                </a:solidFill>
              </a:rPr>
              <a:t>The certificate holder</a:t>
            </a:r>
          </a:p>
        </p:txBody>
      </p:sp>
      <p:sp>
        <p:nvSpPr>
          <p:cNvPr id="26" name="Content Placeholder 2"/>
          <p:cNvSpPr txBox="1">
            <a:spLocks/>
          </p:cNvSpPr>
          <p:nvPr/>
        </p:nvSpPr>
        <p:spPr>
          <a:xfrm>
            <a:off x="457202" y="4093291"/>
            <a:ext cx="8686802" cy="292388"/>
          </a:xfrm>
          <a:prstGeom prst="rect">
            <a:avLst/>
          </a:prstGeom>
          <a:solidFill>
            <a:schemeClr val="accent2">
              <a:lumMod val="20000"/>
              <a:lumOff val="80000"/>
            </a:schemeClr>
          </a:solidFill>
        </p:spPr>
        <p:txBody>
          <a:bodyPr wrap="square" lIns="182880" tIns="0" rIns="91440" bIns="4572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6344" indent="-192024">
              <a:spcBef>
                <a:spcPts val="0"/>
              </a:spcBef>
              <a:buClr>
                <a:schemeClr val="tx2"/>
              </a:buClr>
              <a:buFont typeface="Wingdings" charset="2"/>
              <a:buChar char="§"/>
            </a:pPr>
            <a:r>
              <a:rPr lang="en-US" sz="1600" dirty="0">
                <a:solidFill>
                  <a:srgbClr val="7A6C62"/>
                </a:solidFill>
              </a:rPr>
              <a:t>The domain that the certificate was issued to</a:t>
            </a:r>
          </a:p>
        </p:txBody>
      </p:sp>
      <p:sp>
        <p:nvSpPr>
          <p:cNvPr id="27" name="Content Placeholder 2"/>
          <p:cNvSpPr txBox="1">
            <a:spLocks/>
          </p:cNvSpPr>
          <p:nvPr/>
        </p:nvSpPr>
        <p:spPr>
          <a:xfrm>
            <a:off x="457202" y="4385679"/>
            <a:ext cx="8686802" cy="338554"/>
          </a:xfrm>
          <a:prstGeom prst="rect">
            <a:avLst/>
          </a:prstGeom>
          <a:solidFill>
            <a:schemeClr val="accent2">
              <a:lumMod val="20000"/>
              <a:lumOff val="80000"/>
            </a:schemeClr>
          </a:solidFill>
        </p:spPr>
        <p:txBody>
          <a:bodyPr wrap="square" lIns="182880" tIns="0" rIns="9144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6344" indent="-192024">
              <a:spcBef>
                <a:spcPts val="0"/>
              </a:spcBef>
              <a:buClr>
                <a:schemeClr val="tx2"/>
              </a:buClr>
              <a:buFont typeface="Wingdings" charset="2"/>
              <a:buChar char="§"/>
            </a:pPr>
            <a:r>
              <a:rPr lang="en-US" sz="1600" dirty="0">
                <a:solidFill>
                  <a:srgbClr val="7A6C62"/>
                </a:solidFill>
              </a:rPr>
              <a:t>The signature of the Certificate Authority who verified the certificate</a:t>
            </a:r>
          </a:p>
        </p:txBody>
      </p:sp>
      <p:sp>
        <p:nvSpPr>
          <p:cNvPr id="28" name="Content Placeholder 2"/>
          <p:cNvSpPr txBox="1">
            <a:spLocks/>
          </p:cNvSpPr>
          <p:nvPr/>
        </p:nvSpPr>
        <p:spPr>
          <a:xfrm>
            <a:off x="470715" y="4817239"/>
            <a:ext cx="8686801" cy="430887"/>
          </a:xfrm>
          <a:prstGeom prst="rect">
            <a:avLst/>
          </a:prstGeom>
          <a:solidFill>
            <a:schemeClr val="accent2">
              <a:lumMod val="20000"/>
              <a:lumOff val="80000"/>
            </a:schemeClr>
          </a:solidFill>
        </p:spPr>
        <p:txBody>
          <a:bodyPr wrap="square" lIns="182880" tIns="91440" rIns="18288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solidFill>
                  <a:srgbClr val="7A6C62"/>
                </a:solidFill>
              </a:rPr>
              <a:t>Can have multiple hostnames via SAN</a:t>
            </a:r>
          </a:p>
        </p:txBody>
      </p:sp>
    </p:spTree>
    <p:extLst>
      <p:ext uri="{BB962C8B-B14F-4D97-AF65-F5344CB8AC3E}">
        <p14:creationId xmlns:p14="http://schemas.microsoft.com/office/powerpoint/2010/main" val="1322833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1+#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1+#ppt_w/2"/>
                                          </p:val>
                                        </p:tav>
                                        <p:tav tm="100000">
                                          <p:val>
                                            <p:strVal val="#ppt_x"/>
                                          </p:val>
                                        </p:tav>
                                      </p:tavLst>
                                    </p:anim>
                                    <p:anim calcmode="lin" valueType="num">
                                      <p:cBhvr additive="base">
                                        <p:cTn id="4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1+#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3" grpId="0" animBg="1"/>
      <p:bldP spid="24" grpId="0" animBg="1"/>
      <p:bldP spid="25"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Signatures</a:t>
            </a:r>
          </a:p>
        </p:txBody>
      </p:sp>
      <p:sp>
        <p:nvSpPr>
          <p:cNvPr id="3" name="Slide Number Placeholder 2"/>
          <p:cNvSpPr>
            <a:spLocks noGrp="1"/>
          </p:cNvSpPr>
          <p:nvPr>
            <p:ph type="sldNum" sz="quarter" idx="12"/>
          </p:nvPr>
        </p:nvSpPr>
        <p:spPr/>
        <p:txBody>
          <a:bodyPr/>
          <a:lstStyle/>
          <a:p>
            <a:fld id="{9B76E54B-5BBA-9541-9CDA-30D09F65C9FC}" type="slidenum">
              <a:rPr lang="en-US" smtClean="0"/>
              <a:t>17</a:t>
            </a:fld>
            <a:endParaRPr lang="en-US"/>
          </a:p>
        </p:txBody>
      </p:sp>
    </p:spTree>
    <p:extLst>
      <p:ext uri="{BB962C8B-B14F-4D97-AF65-F5344CB8AC3E}">
        <p14:creationId xmlns:p14="http://schemas.microsoft.com/office/powerpoint/2010/main" val="11725803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Integrity and Message Authentication</a:t>
            </a:r>
            <a:endParaRPr lang="el-GR" dirty="0"/>
          </a:p>
        </p:txBody>
      </p:sp>
      <p:sp>
        <p:nvSpPr>
          <p:cNvPr id="3" name="Content Placeholder 2"/>
          <p:cNvSpPr>
            <a:spLocks noGrp="1"/>
          </p:cNvSpPr>
          <p:nvPr>
            <p:ph idx="4294967295"/>
          </p:nvPr>
        </p:nvSpPr>
        <p:spPr>
          <a:xfrm>
            <a:off x="457200" y="1371599"/>
            <a:ext cx="8229600" cy="4800600"/>
          </a:xfrm>
          <a:prstGeom prst="rect">
            <a:avLst/>
          </a:prstGeom>
        </p:spPr>
        <p:txBody>
          <a:bodyPr>
            <a:normAutofit fontScale="92500"/>
          </a:bodyPr>
          <a:lstStyle/>
          <a:p>
            <a:r>
              <a:rPr lang="en-US" sz="2400" dirty="0"/>
              <a:t>Symetric Key (single key) Integrity: Keyed-Hash MAC's (Message Authentication Codes)</a:t>
            </a:r>
          </a:p>
          <a:p>
            <a:pPr marL="342900" indent="-342900">
              <a:spcBef>
                <a:spcPts val="0"/>
              </a:spcBef>
              <a:spcAft>
                <a:spcPts val="0"/>
              </a:spcAft>
              <a:buFont typeface="Arial" charset="0"/>
              <a:buChar char="•"/>
            </a:pPr>
            <a:r>
              <a:rPr lang="en-US" sz="2400">
                <a:solidFill>
                  <a:schemeClr val="tx1"/>
                </a:solidFill>
              </a:rPr>
              <a:t>Does not separate read/write (i.e. verify/sign) privileges; the same key is used for both;</a:t>
            </a:r>
            <a:endParaRPr lang="en-US" sz="2400"/>
          </a:p>
          <a:p>
            <a:pPr marL="342900" indent="-342900">
              <a:spcBef>
                <a:spcPts val="0"/>
              </a:spcBef>
              <a:spcAft>
                <a:spcPts val="0"/>
              </a:spcAft>
              <a:buFont typeface="Arial" charset="0"/>
              <a:buChar char="•"/>
            </a:pPr>
            <a:r>
              <a:rPr lang="en-US" sz="2400">
                <a:solidFill>
                  <a:schemeClr val="tx1"/>
                </a:solidFill>
              </a:rPr>
              <a:t>Offers much better performance than digital signatures; and</a:t>
            </a:r>
            <a:endParaRPr lang="en-US" sz="2400"/>
          </a:p>
          <a:p>
            <a:pPr marL="342900" indent="-342900">
              <a:spcBef>
                <a:spcPts val="0"/>
              </a:spcBef>
              <a:spcAft>
                <a:spcPts val="0"/>
              </a:spcAft>
              <a:buFont typeface="Arial" charset="0"/>
              <a:buChar char="•"/>
            </a:pPr>
            <a:r>
              <a:rPr lang="en-US" sz="2400">
                <a:solidFill>
                  <a:schemeClr val="tx1"/>
                </a:solidFill>
              </a:rPr>
              <a:t>Requires much smaller key sizes than digital signatures.</a:t>
            </a:r>
            <a:endParaRPr lang="en-US" sz="2400" dirty="0"/>
          </a:p>
          <a:p>
            <a:r>
              <a:rPr lang="en-US" sz="2400" dirty="0"/>
              <a:t>Asymmetric Key (key pair) Integrity: Digital Signatures</a:t>
            </a:r>
          </a:p>
          <a:p>
            <a:pPr marL="342900" indent="-342900">
              <a:spcBef>
                <a:spcPts val="0"/>
              </a:spcBef>
              <a:spcAft>
                <a:spcPts val="0"/>
              </a:spcAft>
              <a:buFont typeface="Arial" charset="0"/>
              <a:buChar char="•"/>
            </a:pPr>
            <a:r>
              <a:rPr lang="en-US" sz="2400" dirty="0">
                <a:solidFill>
                  <a:schemeClr val="tx1"/>
                </a:solidFill>
              </a:rPr>
              <a:t>Separate read/write (i.e. verify/sign) privileges; a public key is used for one, alongside a private key for the other;</a:t>
            </a:r>
          </a:p>
          <a:p>
            <a:pPr marL="342900" indent="-342900">
              <a:spcBef>
                <a:spcPts val="0"/>
              </a:spcBef>
              <a:spcAft>
                <a:spcPts val="0"/>
              </a:spcAft>
              <a:buFont typeface="Arial" charset="0"/>
              <a:buChar char="•"/>
            </a:pPr>
            <a:r>
              <a:rPr lang="en-US" sz="2400" dirty="0">
                <a:solidFill>
                  <a:schemeClr val="tx1"/>
                </a:solidFill>
              </a:rPr>
              <a:t>Performance is much worse than message authentication codes; and</a:t>
            </a:r>
          </a:p>
          <a:p>
            <a:pPr marL="342900" indent="-342900">
              <a:spcBef>
                <a:spcPts val="0"/>
              </a:spcBef>
              <a:spcAft>
                <a:spcPts val="0"/>
              </a:spcAft>
              <a:buFont typeface="Arial" charset="0"/>
              <a:buChar char="•"/>
            </a:pPr>
            <a:r>
              <a:rPr lang="en-US" sz="2400" dirty="0">
                <a:solidFill>
                  <a:schemeClr val="tx1"/>
                </a:solidFill>
              </a:rPr>
              <a:t>Requires much larger key sizes than message authentication codes.</a:t>
            </a:r>
          </a:p>
        </p:txBody>
      </p:sp>
    </p:spTree>
    <p:extLst>
      <p:ext uri="{BB962C8B-B14F-4D97-AF65-F5344CB8AC3E}">
        <p14:creationId xmlns:p14="http://schemas.microsoft.com/office/powerpoint/2010/main" val="1012366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Signature</a:t>
            </a:r>
            <a:endParaRPr lang="el-GR" dirty="0"/>
          </a:p>
        </p:txBody>
      </p:sp>
      <p:sp>
        <p:nvSpPr>
          <p:cNvPr id="3" name="Content Placeholder 2"/>
          <p:cNvSpPr>
            <a:spLocks noGrp="1"/>
          </p:cNvSpPr>
          <p:nvPr>
            <p:ph idx="4294967295"/>
          </p:nvPr>
        </p:nvSpPr>
        <p:spPr>
          <a:xfrm>
            <a:off x="457200" y="1367894"/>
            <a:ext cx="8229600" cy="4546281"/>
          </a:xfrm>
          <a:prstGeom prst="rect">
            <a:avLst/>
          </a:prstGeom>
        </p:spPr>
        <p:txBody>
          <a:bodyPr/>
          <a:lstStyle/>
          <a:p>
            <a:r>
              <a:rPr lang="en-US" sz="3200" dirty="0"/>
              <a:t>A cryptographic primitive that ensures:</a:t>
            </a:r>
          </a:p>
          <a:p>
            <a:pPr lvl="1"/>
            <a:r>
              <a:rPr lang="en-US" sz="2400" dirty="0"/>
              <a:t>Data origin authentication of the signer</a:t>
            </a:r>
          </a:p>
          <a:p>
            <a:pPr lvl="1"/>
            <a:r>
              <a:rPr lang="en-US" sz="2400" dirty="0"/>
              <a:t>Integrity of the data</a:t>
            </a:r>
          </a:p>
          <a:p>
            <a:pPr lvl="1"/>
            <a:r>
              <a:rPr lang="en-US" sz="2400" dirty="0"/>
              <a:t>Non repudiation</a:t>
            </a:r>
          </a:p>
          <a:p>
            <a:r>
              <a:rPr lang="en-US" sz="3200" dirty="0"/>
              <a:t>Basic properties</a:t>
            </a:r>
          </a:p>
          <a:p>
            <a:pPr lvl="1"/>
            <a:r>
              <a:rPr lang="en-US" sz="2400" dirty="0"/>
              <a:t>Easy for the signer to sign data</a:t>
            </a:r>
          </a:p>
          <a:p>
            <a:pPr lvl="1"/>
            <a:r>
              <a:rPr lang="en-US" sz="2400" dirty="0"/>
              <a:t>Easy for everyone to verify the signature</a:t>
            </a:r>
          </a:p>
          <a:p>
            <a:pPr lvl="1"/>
            <a:r>
              <a:rPr lang="en-US" sz="2400" dirty="0"/>
              <a:t>Hard for anyone to forge a signature</a:t>
            </a:r>
          </a:p>
          <a:p>
            <a:pPr lvl="1"/>
            <a:r>
              <a:rPr lang="en-US" sz="2400" dirty="0"/>
              <a:t>Possible to have a third party settle any disputes</a:t>
            </a:r>
            <a:endParaRPr lang="el-GR" sz="2400" dirty="0"/>
          </a:p>
        </p:txBody>
      </p:sp>
    </p:spTree>
    <p:extLst>
      <p:ext uri="{BB962C8B-B14F-4D97-AF65-F5344CB8AC3E}">
        <p14:creationId xmlns:p14="http://schemas.microsoft.com/office/powerpoint/2010/main" val="14008973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little background dirt…</a:t>
            </a:r>
            <a:endParaRPr lang="en-US" dirty="0"/>
          </a:p>
        </p:txBody>
      </p:sp>
      <p:sp>
        <p:nvSpPr>
          <p:cNvPr id="3" name="Content Placeholder 2"/>
          <p:cNvSpPr>
            <a:spLocks noGrp="1"/>
          </p:cNvSpPr>
          <p:nvPr>
            <p:ph idx="4294967295"/>
          </p:nvPr>
        </p:nvSpPr>
        <p:spPr>
          <a:xfrm>
            <a:off x="457200" y="1371599"/>
            <a:ext cx="8229600" cy="4800600"/>
          </a:xfrm>
        </p:spPr>
        <p:txBody>
          <a:bodyPr/>
          <a:lstStyle/>
          <a:p>
            <a:r>
              <a:rPr lang="en-US" dirty="0" err="1"/>
              <a:t>jim@manicode.com</a:t>
            </a:r>
            <a:endParaRPr lang="en-US" dirty="0"/>
          </a:p>
          <a:p>
            <a:r>
              <a:rPr lang="en-US" dirty="0"/>
              <a:t>       @</a:t>
            </a:r>
            <a:r>
              <a:rPr lang="en-US" dirty="0" err="1"/>
              <a:t>manicode</a:t>
            </a:r>
            <a:endParaRPr lang="en-US" dirty="0"/>
          </a:p>
          <a:p>
            <a:endParaRPr lang="en-US" dirty="0"/>
          </a:p>
          <a:p>
            <a:pPr lvl="2"/>
            <a:r>
              <a:rPr lang="en-US" dirty="0"/>
              <a:t>Former OWASP Global Board Member</a:t>
            </a:r>
          </a:p>
          <a:p>
            <a:pPr lvl="2"/>
            <a:r>
              <a:rPr lang="en-US" dirty="0"/>
              <a:t>Project manager of the</a:t>
            </a:r>
            <a:br>
              <a:rPr lang="en-US" dirty="0"/>
            </a:br>
            <a:r>
              <a:rPr lang="en-US" dirty="0"/>
              <a:t>OWASP Cheat Sheet Series and</a:t>
            </a:r>
            <a:br>
              <a:rPr lang="en-US" dirty="0"/>
            </a:br>
            <a:r>
              <a:rPr lang="en-US" dirty="0"/>
              <a:t>several other OWASP projects</a:t>
            </a:r>
          </a:p>
          <a:p>
            <a:pPr lvl="2"/>
            <a:r>
              <a:rPr lang="en-US" dirty="0"/>
              <a:t>20+ years of software</a:t>
            </a:r>
            <a:br>
              <a:rPr lang="en-US" dirty="0"/>
            </a:br>
            <a:r>
              <a:rPr lang="en-US" dirty="0"/>
              <a:t>development experience</a:t>
            </a:r>
          </a:p>
          <a:p>
            <a:pPr lvl="2"/>
            <a:r>
              <a:rPr lang="en-US" dirty="0"/>
              <a:t>Author of "Iron-Clad Java,</a:t>
            </a:r>
            <a:br>
              <a:rPr lang="en-US" dirty="0"/>
            </a:br>
            <a:r>
              <a:rPr lang="en-US" dirty="0"/>
              <a:t>Building Secure Web Applications”</a:t>
            </a:r>
            <a:br>
              <a:rPr lang="en-US" dirty="0"/>
            </a:br>
            <a:r>
              <a:rPr lang="en-US" dirty="0"/>
              <a:t>from McGraw-Hill/Oracle-Press</a:t>
            </a:r>
          </a:p>
          <a:p>
            <a:pPr lvl="2"/>
            <a:r>
              <a:rPr lang="en-US" dirty="0"/>
              <a:t>Kauai, Hawaii Resident </a:t>
            </a:r>
          </a:p>
        </p:txBody>
      </p:sp>
      <p:sp>
        <p:nvSpPr>
          <p:cNvPr id="5" name="Slide Number Placeholder 4"/>
          <p:cNvSpPr>
            <a:spLocks noGrp="1"/>
          </p:cNvSpPr>
          <p:nvPr>
            <p:ph type="sldNum" sz="quarter" idx="12"/>
          </p:nvPr>
        </p:nvSpPr>
        <p:spPr/>
        <p:txBody>
          <a:bodyPr/>
          <a:lstStyle/>
          <a:p>
            <a:fld id="{9B76E54B-5BBA-9541-9CDA-30D09F65C9FC}" type="slidenum">
              <a:rPr lang="en-US" smtClean="0"/>
              <a:pPr/>
              <a:t>2</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69280" y="0"/>
            <a:ext cx="3017520" cy="6858000"/>
          </a:xfrm>
          <a:prstGeom prst="rect">
            <a:avLst/>
          </a:prstGeom>
        </p:spPr>
      </p:pic>
      <p:pic>
        <p:nvPicPr>
          <p:cNvPr id="11" name="Picture 10" descr="TweetBirds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071" y="1868724"/>
            <a:ext cx="457200" cy="371856"/>
          </a:xfrm>
          <a:prstGeom prst="rect">
            <a:avLst/>
          </a:prstGeom>
        </p:spPr>
      </p:pic>
      <p:pic>
        <p:nvPicPr>
          <p:cNvPr id="12" name="Picture 11" descr="Iron-Clad-Java-Book.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11120" y="3184494"/>
            <a:ext cx="1905000" cy="2362200"/>
          </a:xfrm>
          <a:prstGeom prst="rect">
            <a:avLst/>
          </a:prstGeom>
          <a:effectLst>
            <a:outerShdw blurRad="152400" dist="114300" dir="7440000" algn="tl" rotWithShape="0">
              <a:srgbClr val="000000">
                <a:alpha val="20000"/>
              </a:srgbClr>
            </a:outerShdw>
          </a:effectLst>
        </p:spPr>
      </p:pic>
    </p:spTree>
    <p:extLst>
      <p:ext uri="{BB962C8B-B14F-4D97-AF65-F5344CB8AC3E}">
        <p14:creationId xmlns:p14="http://schemas.microsoft.com/office/powerpoint/2010/main" val="15675199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a:t>
            </a:r>
            <a:endParaRPr lang="el-GR" dirty="0"/>
          </a:p>
        </p:txBody>
      </p:sp>
      <p:sp>
        <p:nvSpPr>
          <p:cNvPr id="3" name="Content Placeholder 2"/>
          <p:cNvSpPr>
            <a:spLocks noGrp="1"/>
          </p:cNvSpPr>
          <p:nvPr>
            <p:ph idx="4294967295"/>
          </p:nvPr>
        </p:nvSpPr>
        <p:spPr>
          <a:xfrm>
            <a:off x="457200" y="1371599"/>
            <a:ext cx="8229600" cy="4800600"/>
          </a:xfrm>
          <a:prstGeom prst="rect">
            <a:avLst/>
          </a:prstGeom>
        </p:spPr>
        <p:txBody>
          <a:bodyPr>
            <a:normAutofit/>
          </a:bodyPr>
          <a:lstStyle/>
          <a:p>
            <a:pPr algn="ctr"/>
            <a:r>
              <a:rPr lang="en-US" sz="4985" b="1" dirty="0"/>
              <a:t>Digital signatures do not provide confidentiality!!</a:t>
            </a:r>
          </a:p>
          <a:p>
            <a:pPr algn="ctr"/>
            <a:endParaRPr lang="en-US" sz="4985" b="1" dirty="0"/>
          </a:p>
          <a:p>
            <a:pPr algn="ctr"/>
            <a:endParaRPr lang="en-US" sz="4985" b="1" dirty="0"/>
          </a:p>
          <a:p>
            <a:r>
              <a:rPr lang="en-US" sz="2585" dirty="0"/>
              <a:t>You will need to use some form of encryption for that</a:t>
            </a:r>
            <a:endParaRPr lang="el-GR" sz="4985" dirty="0"/>
          </a:p>
        </p:txBody>
      </p:sp>
    </p:spTree>
    <p:extLst>
      <p:ext uri="{BB962C8B-B14F-4D97-AF65-F5344CB8AC3E}">
        <p14:creationId xmlns:p14="http://schemas.microsoft.com/office/powerpoint/2010/main" val="201927889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 digital signature scheme with appendix</a:t>
            </a:r>
          </a:p>
        </p:txBody>
      </p:sp>
      <p:sp>
        <p:nvSpPr>
          <p:cNvPr id="3" name="Content Placeholder 2"/>
          <p:cNvSpPr>
            <a:spLocks noGrp="1"/>
          </p:cNvSpPr>
          <p:nvPr>
            <p:ph idx="4294967295"/>
          </p:nvPr>
        </p:nvSpPr>
        <p:spPr>
          <a:xfrm>
            <a:off x="457200" y="1740884"/>
            <a:ext cx="8229600" cy="1222834"/>
          </a:xfrm>
          <a:prstGeom prst="rect">
            <a:avLst/>
          </a:prstGeom>
        </p:spPr>
        <p:txBody>
          <a:bodyPr>
            <a:normAutofit/>
          </a:bodyPr>
          <a:lstStyle/>
          <a:p>
            <a:r>
              <a:rPr lang="en-US" dirty="0"/>
              <a:t>Goal: authenticity and integrity</a:t>
            </a:r>
          </a:p>
          <a:p>
            <a:r>
              <a:rPr lang="en-US" dirty="0"/>
              <a:t>Usually named after the algorithms used. </a:t>
            </a:r>
          </a:p>
          <a:p>
            <a:pPr lvl="1"/>
            <a:r>
              <a:rPr lang="en-US" dirty="0"/>
              <a:t>E.g. RSA-MD5</a:t>
            </a:r>
          </a:p>
        </p:txBody>
      </p:sp>
      <p:sp>
        <p:nvSpPr>
          <p:cNvPr id="28" name="Text Box 83"/>
          <p:cNvSpPr txBox="1">
            <a:spLocks noChangeArrowheads="1"/>
          </p:cNvSpPr>
          <p:nvPr/>
        </p:nvSpPr>
        <p:spPr bwMode="auto">
          <a:xfrm>
            <a:off x="1208583" y="3068959"/>
            <a:ext cx="17623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eaLnBrk="1" hangingPunct="1"/>
            <a:r>
              <a:rPr lang="en-US" sz="2000" b="0" dirty="0">
                <a:latin typeface="Times New Roman" charset="0"/>
              </a:rPr>
              <a:t>Message</a:t>
            </a:r>
            <a:endParaRPr lang="en-GB" sz="2000" b="0" dirty="0">
              <a:latin typeface="Times New Roman" charset="0"/>
            </a:endParaRPr>
          </a:p>
        </p:txBody>
      </p:sp>
      <p:pic>
        <p:nvPicPr>
          <p:cNvPr id="29" name="Picture 80" descr="j02306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8363" y="4408487"/>
            <a:ext cx="1159126" cy="1101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1" descr="BS01060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988" y="3481387"/>
            <a:ext cx="1057541" cy="958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AutoShape 82"/>
          <p:cNvSpPr>
            <a:spLocks noChangeArrowheads="1"/>
          </p:cNvSpPr>
          <p:nvPr/>
        </p:nvSpPr>
        <p:spPr bwMode="auto">
          <a:xfrm rot="16200000">
            <a:off x="4627702" y="5229084"/>
            <a:ext cx="531375" cy="411005"/>
          </a:xfrm>
          <a:prstGeom prst="notchedRightArrow">
            <a:avLst>
              <a:gd name="adj1" fmla="val 50000"/>
              <a:gd name="adj2" fmla="val 32076"/>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32" name="AutoShape 84"/>
          <p:cNvSpPr>
            <a:spLocks noChangeArrowheads="1"/>
          </p:cNvSpPr>
          <p:nvPr/>
        </p:nvSpPr>
        <p:spPr bwMode="auto">
          <a:xfrm flipV="1">
            <a:off x="1676400" y="4294187"/>
            <a:ext cx="697934" cy="77101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33" name="Text Box 85"/>
          <p:cNvSpPr txBox="1">
            <a:spLocks noChangeArrowheads="1"/>
          </p:cNvSpPr>
          <p:nvPr/>
        </p:nvSpPr>
        <p:spPr bwMode="auto">
          <a:xfrm>
            <a:off x="1856656" y="5385410"/>
            <a:ext cx="178564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Hash</a:t>
            </a:r>
          </a:p>
          <a:p>
            <a:pPr algn="ctr" eaLnBrk="1" hangingPunct="1"/>
            <a:r>
              <a:rPr lang="en-US" sz="2000" b="0" dirty="0">
                <a:latin typeface="Times New Roman" charset="0"/>
              </a:rPr>
              <a:t>Function</a:t>
            </a:r>
            <a:endParaRPr lang="en-GB" sz="2000" b="0" dirty="0">
              <a:latin typeface="Times New Roman" charset="0"/>
            </a:endParaRPr>
          </a:p>
        </p:txBody>
      </p:sp>
      <p:sp>
        <p:nvSpPr>
          <p:cNvPr id="34" name="AutoShape 86"/>
          <p:cNvSpPr>
            <a:spLocks noChangeArrowheads="1"/>
          </p:cNvSpPr>
          <p:nvPr/>
        </p:nvSpPr>
        <p:spPr bwMode="auto">
          <a:xfrm>
            <a:off x="2898775" y="4560888"/>
            <a:ext cx="612632" cy="411555"/>
          </a:xfrm>
          <a:prstGeom prst="notchedRightArrow">
            <a:avLst>
              <a:gd name="adj1" fmla="val 50000"/>
              <a:gd name="adj2" fmla="val 37500"/>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pic>
        <p:nvPicPr>
          <p:cNvPr id="35" name="Picture 87" descr="j01965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288" y="4384675"/>
            <a:ext cx="1161733" cy="98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 Box 88"/>
          <p:cNvSpPr txBox="1">
            <a:spLocks noChangeArrowheads="1"/>
          </p:cNvSpPr>
          <p:nvPr/>
        </p:nvSpPr>
        <p:spPr bwMode="auto">
          <a:xfrm>
            <a:off x="3244850" y="5261138"/>
            <a:ext cx="137777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Digest</a:t>
            </a:r>
            <a:endParaRPr lang="en-GB" sz="2000" b="0" dirty="0">
              <a:latin typeface="Times New Roman" charset="0"/>
            </a:endParaRPr>
          </a:p>
        </p:txBody>
      </p:sp>
      <p:pic>
        <p:nvPicPr>
          <p:cNvPr id="37" name="Picture 89" descr="j027396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2624" y="4478338"/>
            <a:ext cx="1107033" cy="1023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90" descr="BS00996_"/>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0887" y="5522913"/>
            <a:ext cx="955953" cy="541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 Box 91"/>
          <p:cNvSpPr txBox="1">
            <a:spLocks noChangeArrowheads="1"/>
          </p:cNvSpPr>
          <p:nvPr/>
        </p:nvSpPr>
        <p:spPr bwMode="auto">
          <a:xfrm>
            <a:off x="4376936" y="6033482"/>
            <a:ext cx="149093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Private</a:t>
            </a:r>
          </a:p>
          <a:p>
            <a:pPr algn="ctr" eaLnBrk="1" hangingPunct="1"/>
            <a:r>
              <a:rPr lang="en-US" sz="2000" b="0" dirty="0">
                <a:latin typeface="Times New Roman" charset="0"/>
              </a:rPr>
              <a:t>key</a:t>
            </a:r>
            <a:endParaRPr lang="en-GB" sz="2000" b="0" dirty="0">
              <a:latin typeface="Times New Roman" charset="0"/>
            </a:endParaRPr>
          </a:p>
        </p:txBody>
      </p:sp>
      <p:sp>
        <p:nvSpPr>
          <p:cNvPr id="40" name="AutoShape 92"/>
          <p:cNvSpPr>
            <a:spLocks noChangeArrowheads="1"/>
          </p:cNvSpPr>
          <p:nvPr/>
        </p:nvSpPr>
        <p:spPr bwMode="auto">
          <a:xfrm>
            <a:off x="4075113" y="4560888"/>
            <a:ext cx="612630" cy="411555"/>
          </a:xfrm>
          <a:prstGeom prst="notchedRightArrow">
            <a:avLst>
              <a:gd name="adj1" fmla="val 50000"/>
              <a:gd name="adj2" fmla="val 37500"/>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41" name="AutoShape 93"/>
          <p:cNvSpPr>
            <a:spLocks noChangeArrowheads="1"/>
          </p:cNvSpPr>
          <p:nvPr/>
        </p:nvSpPr>
        <p:spPr bwMode="auto">
          <a:xfrm>
            <a:off x="5251450" y="4560888"/>
            <a:ext cx="612632" cy="411555"/>
          </a:xfrm>
          <a:prstGeom prst="notchedRightArrow">
            <a:avLst>
              <a:gd name="adj1" fmla="val 50000"/>
              <a:gd name="adj2" fmla="val 37500"/>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pic>
        <p:nvPicPr>
          <p:cNvPr id="42" name="Picture 94" descr="j024578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1524" y="4373563"/>
            <a:ext cx="906463" cy="945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Text Box 95"/>
          <p:cNvSpPr txBox="1">
            <a:spLocks noChangeArrowheads="1"/>
          </p:cNvSpPr>
          <p:nvPr/>
        </p:nvSpPr>
        <p:spPr bwMode="auto">
          <a:xfrm>
            <a:off x="5457056" y="5313402"/>
            <a:ext cx="19085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Digital</a:t>
            </a:r>
          </a:p>
          <a:p>
            <a:pPr algn="ctr" eaLnBrk="1" hangingPunct="1"/>
            <a:r>
              <a:rPr lang="en-US" sz="2000" b="0" dirty="0">
                <a:latin typeface="Times New Roman" charset="0"/>
              </a:rPr>
              <a:t>Signature</a:t>
            </a:r>
            <a:endParaRPr lang="en-GB" sz="2000" b="0" dirty="0">
              <a:latin typeface="Times New Roman" charset="0"/>
            </a:endParaRPr>
          </a:p>
        </p:txBody>
      </p:sp>
      <p:sp>
        <p:nvSpPr>
          <p:cNvPr id="44" name="AutoShape 96"/>
          <p:cNvSpPr>
            <a:spLocks noChangeArrowheads="1"/>
          </p:cNvSpPr>
          <p:nvPr/>
        </p:nvSpPr>
        <p:spPr bwMode="auto">
          <a:xfrm rot="16200000">
            <a:off x="5758288" y="4085799"/>
            <a:ext cx="533979" cy="411006"/>
          </a:xfrm>
          <a:prstGeom prst="notchedRightArrow">
            <a:avLst>
              <a:gd name="adj1" fmla="val 50000"/>
              <a:gd name="adj2" fmla="val 32233"/>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45" name="AutoShape 97"/>
          <p:cNvSpPr>
            <a:spLocks noChangeArrowheads="1"/>
          </p:cNvSpPr>
          <p:nvPr/>
        </p:nvSpPr>
        <p:spPr bwMode="auto">
          <a:xfrm>
            <a:off x="2290763" y="3689350"/>
            <a:ext cx="5573132" cy="453232"/>
          </a:xfrm>
          <a:prstGeom prst="rightArrow">
            <a:avLst>
              <a:gd name="adj1" fmla="val 49250"/>
              <a:gd name="adj2" fmla="val 77328"/>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46" name="Oval 98"/>
          <p:cNvSpPr>
            <a:spLocks noChangeArrowheads="1"/>
          </p:cNvSpPr>
          <p:nvPr/>
        </p:nvSpPr>
        <p:spPr bwMode="auto">
          <a:xfrm>
            <a:off x="5757863" y="3665537"/>
            <a:ext cx="542838" cy="507931"/>
          </a:xfrm>
          <a:prstGeom prst="ellipse">
            <a:avLst/>
          </a:prstGeom>
          <a:solidFill>
            <a:srgbClr val="008080"/>
          </a:solidFill>
          <a:ln w="12700" cap="sq">
            <a:solidFill>
              <a:schemeClr val="tx1"/>
            </a:solidFill>
            <a:round/>
            <a:headEnd type="none" w="sm" len="sm"/>
            <a:tailEnd type="none" w="sm" len="sm"/>
          </a:ln>
        </p:spPr>
        <p:txBody>
          <a:bodyPr wrap="none" anchor="ctr"/>
          <a:lstStyle/>
          <a:p>
            <a:pPr algn="ctr"/>
            <a:r>
              <a:rPr lang="el-GR" sz="2400">
                <a:latin typeface="Times New Roman" charset="0"/>
              </a:rPr>
              <a:t>+</a:t>
            </a:r>
            <a:endParaRPr lang="en-GB" sz="2400">
              <a:latin typeface="Times New Roman" charset="0"/>
            </a:endParaRPr>
          </a:p>
        </p:txBody>
      </p:sp>
      <p:pic>
        <p:nvPicPr>
          <p:cNvPr id="47" name="Picture 99" descr="j024578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7838" y="3836988"/>
            <a:ext cx="906464" cy="948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00" descr="BS01060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5588" y="3481387"/>
            <a:ext cx="1057541" cy="958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 name="Text Box 101"/>
          <p:cNvSpPr txBox="1">
            <a:spLocks noChangeArrowheads="1"/>
          </p:cNvSpPr>
          <p:nvPr/>
        </p:nvSpPr>
        <p:spPr bwMode="auto">
          <a:xfrm>
            <a:off x="5673080" y="2721114"/>
            <a:ext cx="301528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Digitally-signed</a:t>
            </a:r>
          </a:p>
          <a:p>
            <a:pPr algn="ctr" eaLnBrk="1" hangingPunct="1"/>
            <a:r>
              <a:rPr lang="en-US" sz="2000" b="0" dirty="0">
                <a:latin typeface="Times New Roman" charset="0"/>
              </a:rPr>
              <a:t>message</a:t>
            </a:r>
            <a:endParaRPr lang="en-GB" sz="2000" b="0" dirty="0">
              <a:latin typeface="Times New Roman" charset="0"/>
            </a:endParaRPr>
          </a:p>
        </p:txBody>
      </p:sp>
      <p:sp>
        <p:nvSpPr>
          <p:cNvPr id="50" name="AutoShape 102"/>
          <p:cNvSpPr>
            <a:spLocks noChangeArrowheads="1"/>
          </p:cNvSpPr>
          <p:nvPr/>
        </p:nvSpPr>
        <p:spPr bwMode="auto">
          <a:xfrm>
            <a:off x="6180138" y="3692525"/>
            <a:ext cx="612630" cy="411555"/>
          </a:xfrm>
          <a:prstGeom prst="notchedRightArrow">
            <a:avLst>
              <a:gd name="adj1" fmla="val 50000"/>
              <a:gd name="adj2" fmla="val 37500"/>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51" name="Text Box 103"/>
          <p:cNvSpPr txBox="1">
            <a:spLocks noChangeArrowheads="1"/>
          </p:cNvSpPr>
          <p:nvPr/>
        </p:nvSpPr>
        <p:spPr bwMode="auto">
          <a:xfrm>
            <a:off x="3872880" y="4077071"/>
            <a:ext cx="215637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Encryption</a:t>
            </a:r>
            <a:endParaRPr lang="en-GB" sz="2000" b="0" dirty="0">
              <a:latin typeface="Times New Roman" charset="0"/>
            </a:endParaRPr>
          </a:p>
        </p:txBody>
      </p:sp>
    </p:spTree>
    <p:extLst>
      <p:ext uri="{BB962C8B-B14F-4D97-AF65-F5344CB8AC3E}">
        <p14:creationId xmlns:p14="http://schemas.microsoft.com/office/powerpoint/2010/main" val="16225364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Verifying a digital signature</a:t>
            </a:r>
          </a:p>
        </p:txBody>
      </p:sp>
      <p:pic>
        <p:nvPicPr>
          <p:cNvPr id="334" name="Picture 7" descr="j02457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219" y="2775774"/>
            <a:ext cx="720725" cy="75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 name="Picture 8" descr="BS01060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706" y="2310636"/>
            <a:ext cx="841375" cy="76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 name="Text Box 9"/>
          <p:cNvSpPr txBox="1">
            <a:spLocks noChangeArrowheads="1"/>
          </p:cNvSpPr>
          <p:nvPr/>
        </p:nvSpPr>
        <p:spPr bwMode="auto">
          <a:xfrm>
            <a:off x="470049" y="1452940"/>
            <a:ext cx="185178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Digitally-signed</a:t>
            </a:r>
          </a:p>
          <a:p>
            <a:pPr algn="ctr" eaLnBrk="1" hangingPunct="1"/>
            <a:r>
              <a:rPr lang="en-US" sz="2000" b="0" dirty="0">
                <a:latin typeface="Times New Roman" charset="0"/>
              </a:rPr>
              <a:t>message</a:t>
            </a:r>
            <a:endParaRPr lang="en-GB" sz="2000" b="0" dirty="0">
              <a:latin typeface="Times New Roman" charset="0"/>
            </a:endParaRPr>
          </a:p>
        </p:txBody>
      </p:sp>
      <p:pic>
        <p:nvPicPr>
          <p:cNvPr id="337" name="Picture 10" descr="j02306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994" y="2237611"/>
            <a:ext cx="919162"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 name="AutoShape 11"/>
          <p:cNvSpPr>
            <a:spLocks noChangeArrowheads="1"/>
          </p:cNvSpPr>
          <p:nvPr/>
        </p:nvSpPr>
        <p:spPr bwMode="auto">
          <a:xfrm>
            <a:off x="2086644" y="2436049"/>
            <a:ext cx="1452562" cy="327025"/>
          </a:xfrm>
          <a:prstGeom prst="notchedRightArrow">
            <a:avLst>
              <a:gd name="adj1" fmla="val 50000"/>
              <a:gd name="adj2" fmla="val 111044"/>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339" name="Text Box 12"/>
          <p:cNvSpPr txBox="1">
            <a:spLocks noChangeArrowheads="1"/>
          </p:cNvSpPr>
          <p:nvPr/>
        </p:nvSpPr>
        <p:spPr bwMode="auto">
          <a:xfrm>
            <a:off x="2197769" y="2101012"/>
            <a:ext cx="10823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eaLnBrk="1" hangingPunct="1"/>
            <a:r>
              <a:rPr lang="en-US" sz="2000" b="0" dirty="0">
                <a:latin typeface="Times New Roman" charset="0"/>
              </a:rPr>
              <a:t>Message</a:t>
            </a:r>
            <a:endParaRPr lang="en-GB" sz="2000" b="0" dirty="0">
              <a:latin typeface="Times New Roman" charset="0"/>
            </a:endParaRPr>
          </a:p>
        </p:txBody>
      </p:sp>
      <p:sp>
        <p:nvSpPr>
          <p:cNvPr id="340" name="Text Box 13"/>
          <p:cNvSpPr txBox="1">
            <a:spLocks noChangeArrowheads="1"/>
          </p:cNvSpPr>
          <p:nvPr/>
        </p:nvSpPr>
        <p:spPr bwMode="auto">
          <a:xfrm>
            <a:off x="3233484" y="1772910"/>
            <a:ext cx="16306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Hash function</a:t>
            </a:r>
            <a:endParaRPr lang="en-GB" sz="2000" b="0" dirty="0">
              <a:latin typeface="Times New Roman" charset="0"/>
            </a:endParaRPr>
          </a:p>
        </p:txBody>
      </p:sp>
      <p:pic>
        <p:nvPicPr>
          <p:cNvPr id="341" name="Picture 14" descr="j01965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4031" y="2280474"/>
            <a:ext cx="925513"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 name="Text Box 15"/>
          <p:cNvSpPr txBox="1">
            <a:spLocks noChangeArrowheads="1"/>
          </p:cNvSpPr>
          <p:nvPr/>
        </p:nvSpPr>
        <p:spPr bwMode="auto">
          <a:xfrm>
            <a:off x="5363244" y="1828036"/>
            <a:ext cx="8461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a:latin typeface="Times New Roman" charset="0"/>
              </a:rPr>
              <a:t>Digest</a:t>
            </a:r>
            <a:endParaRPr lang="en-GB" sz="2000" b="0">
              <a:latin typeface="Times New Roman" charset="0"/>
            </a:endParaRPr>
          </a:p>
        </p:txBody>
      </p:sp>
      <p:sp>
        <p:nvSpPr>
          <p:cNvPr id="343" name="AutoShape 16"/>
          <p:cNvSpPr>
            <a:spLocks noChangeArrowheads="1"/>
          </p:cNvSpPr>
          <p:nvPr/>
        </p:nvSpPr>
        <p:spPr bwMode="auto">
          <a:xfrm>
            <a:off x="4655219" y="2466211"/>
            <a:ext cx="490537" cy="328613"/>
          </a:xfrm>
          <a:prstGeom prst="notchedRightArrow">
            <a:avLst>
              <a:gd name="adj1" fmla="val 50000"/>
              <a:gd name="adj2" fmla="val 37319"/>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344" name="AutoShape 17"/>
          <p:cNvSpPr>
            <a:spLocks noChangeArrowheads="1"/>
          </p:cNvSpPr>
          <p:nvPr/>
        </p:nvSpPr>
        <p:spPr bwMode="auto">
          <a:xfrm flipV="1">
            <a:off x="1716756" y="3594924"/>
            <a:ext cx="560388" cy="6143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8080"/>
          </a:solidFill>
          <a:ln w="12700" cap="sq">
            <a:solidFill>
              <a:schemeClr val="tx1"/>
            </a:solidFill>
            <a:miter lim="800000"/>
            <a:headEnd type="none" w="sm" len="sm"/>
            <a:tailEnd type="none" w="sm" len="sm"/>
          </a:ln>
        </p:spPr>
        <p:txBody>
          <a:bodyPr wrap="none" anchor="ctr"/>
          <a:lstStyle/>
          <a:p>
            <a:endParaRPr lang="en-US"/>
          </a:p>
        </p:txBody>
      </p:sp>
      <p:grpSp>
        <p:nvGrpSpPr>
          <p:cNvPr id="345" name="Group 18"/>
          <p:cNvGrpSpPr>
            <a:grpSpLocks/>
          </p:cNvGrpSpPr>
          <p:nvPr/>
        </p:nvGrpSpPr>
        <p:grpSpPr bwMode="auto">
          <a:xfrm>
            <a:off x="2604169" y="3618736"/>
            <a:ext cx="1220787" cy="877888"/>
            <a:chOff x="4060" y="2145"/>
            <a:chExt cx="841" cy="653"/>
          </a:xfrm>
        </p:grpSpPr>
        <p:sp>
          <p:nvSpPr>
            <p:cNvPr id="346" name="Freeform 19"/>
            <p:cNvSpPr>
              <a:spLocks/>
            </p:cNvSpPr>
            <p:nvPr/>
          </p:nvSpPr>
          <p:spPr bwMode="auto">
            <a:xfrm>
              <a:off x="4266" y="2290"/>
              <a:ext cx="17" cy="18"/>
            </a:xfrm>
            <a:custGeom>
              <a:avLst/>
              <a:gdLst>
                <a:gd name="T0" fmla="*/ 0 w 52"/>
                <a:gd name="T1" fmla="*/ 1 h 52"/>
                <a:gd name="T2" fmla="*/ 0 w 52"/>
                <a:gd name="T3" fmla="*/ 1 h 52"/>
                <a:gd name="T4" fmla="*/ 1 w 52"/>
                <a:gd name="T5" fmla="*/ 1 h 52"/>
                <a:gd name="T6" fmla="*/ 1 w 52"/>
                <a:gd name="T7" fmla="*/ 0 h 52"/>
                <a:gd name="T8" fmla="*/ 1 w 52"/>
                <a:gd name="T9" fmla="*/ 0 h 52"/>
                <a:gd name="T10" fmla="*/ 1 w 52"/>
                <a:gd name="T11" fmla="*/ 0 h 52"/>
                <a:gd name="T12" fmla="*/ 1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1 h 52"/>
                <a:gd name="T30" fmla="*/ 0 w 52"/>
                <a:gd name="T31" fmla="*/ 1 h 52"/>
                <a:gd name="T32" fmla="*/ 0 w 52"/>
                <a:gd name="T33" fmla="*/ 1 h 52"/>
                <a:gd name="T34" fmla="*/ 0 w 52"/>
                <a:gd name="T35" fmla="*/ 1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52"/>
                <a:gd name="T56" fmla="*/ 52 w 52"/>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52">
                  <a:moveTo>
                    <a:pt x="27" y="52"/>
                  </a:moveTo>
                  <a:lnTo>
                    <a:pt x="36" y="49"/>
                  </a:lnTo>
                  <a:lnTo>
                    <a:pt x="45" y="43"/>
                  </a:lnTo>
                  <a:lnTo>
                    <a:pt x="51" y="34"/>
                  </a:lnTo>
                  <a:lnTo>
                    <a:pt x="52" y="27"/>
                  </a:lnTo>
                  <a:lnTo>
                    <a:pt x="51" y="15"/>
                  </a:lnTo>
                  <a:lnTo>
                    <a:pt x="45" y="6"/>
                  </a:lnTo>
                  <a:lnTo>
                    <a:pt x="36" y="2"/>
                  </a:lnTo>
                  <a:lnTo>
                    <a:pt x="27" y="0"/>
                  </a:lnTo>
                  <a:lnTo>
                    <a:pt x="15" y="2"/>
                  </a:lnTo>
                  <a:lnTo>
                    <a:pt x="6" y="6"/>
                  </a:lnTo>
                  <a:lnTo>
                    <a:pt x="2" y="15"/>
                  </a:lnTo>
                  <a:lnTo>
                    <a:pt x="0" y="27"/>
                  </a:lnTo>
                  <a:lnTo>
                    <a:pt x="2" y="34"/>
                  </a:lnTo>
                  <a:lnTo>
                    <a:pt x="6" y="43"/>
                  </a:lnTo>
                  <a:lnTo>
                    <a:pt x="15" y="49"/>
                  </a:lnTo>
                  <a:lnTo>
                    <a:pt x="27" y="52"/>
                  </a:lnTo>
                  <a:close/>
                </a:path>
              </a:pathLst>
            </a:custGeom>
            <a:solidFill>
              <a:srgbClr val="C2D6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7" name="Freeform 20"/>
            <p:cNvSpPr>
              <a:spLocks/>
            </p:cNvSpPr>
            <p:nvPr/>
          </p:nvSpPr>
          <p:spPr bwMode="auto">
            <a:xfrm>
              <a:off x="4549" y="2302"/>
              <a:ext cx="198" cy="198"/>
            </a:xfrm>
            <a:custGeom>
              <a:avLst/>
              <a:gdLst>
                <a:gd name="T0" fmla="*/ 4 w 595"/>
                <a:gd name="T1" fmla="*/ 7 h 596"/>
                <a:gd name="T2" fmla="*/ 5 w 595"/>
                <a:gd name="T3" fmla="*/ 7 h 596"/>
                <a:gd name="T4" fmla="*/ 5 w 595"/>
                <a:gd name="T5" fmla="*/ 7 h 596"/>
                <a:gd name="T6" fmla="*/ 6 w 595"/>
                <a:gd name="T7" fmla="*/ 6 h 596"/>
                <a:gd name="T8" fmla="*/ 6 w 595"/>
                <a:gd name="T9" fmla="*/ 6 h 596"/>
                <a:gd name="T10" fmla="*/ 7 w 595"/>
                <a:gd name="T11" fmla="*/ 5 h 596"/>
                <a:gd name="T12" fmla="*/ 7 w 595"/>
                <a:gd name="T13" fmla="*/ 5 h 596"/>
                <a:gd name="T14" fmla="*/ 7 w 595"/>
                <a:gd name="T15" fmla="*/ 4 h 596"/>
                <a:gd name="T16" fmla="*/ 7 w 595"/>
                <a:gd name="T17" fmla="*/ 3 h 596"/>
                <a:gd name="T18" fmla="*/ 7 w 595"/>
                <a:gd name="T19" fmla="*/ 3 h 596"/>
                <a:gd name="T20" fmla="*/ 7 w 595"/>
                <a:gd name="T21" fmla="*/ 2 h 596"/>
                <a:gd name="T22" fmla="*/ 6 w 595"/>
                <a:gd name="T23" fmla="*/ 1 h 596"/>
                <a:gd name="T24" fmla="*/ 6 w 595"/>
                <a:gd name="T25" fmla="*/ 1 h 596"/>
                <a:gd name="T26" fmla="*/ 5 w 595"/>
                <a:gd name="T27" fmla="*/ 0 h 596"/>
                <a:gd name="T28" fmla="*/ 5 w 595"/>
                <a:gd name="T29" fmla="*/ 0 h 596"/>
                <a:gd name="T30" fmla="*/ 4 w 595"/>
                <a:gd name="T31" fmla="*/ 0 h 596"/>
                <a:gd name="T32" fmla="*/ 3 w 595"/>
                <a:gd name="T33" fmla="*/ 0 h 596"/>
                <a:gd name="T34" fmla="*/ 3 w 595"/>
                <a:gd name="T35" fmla="*/ 0 h 596"/>
                <a:gd name="T36" fmla="*/ 2 w 595"/>
                <a:gd name="T37" fmla="*/ 0 h 596"/>
                <a:gd name="T38" fmla="*/ 1 w 595"/>
                <a:gd name="T39" fmla="*/ 1 h 596"/>
                <a:gd name="T40" fmla="*/ 1 w 595"/>
                <a:gd name="T41" fmla="*/ 1 h 596"/>
                <a:gd name="T42" fmla="*/ 0 w 595"/>
                <a:gd name="T43" fmla="*/ 2 h 596"/>
                <a:gd name="T44" fmla="*/ 0 w 595"/>
                <a:gd name="T45" fmla="*/ 3 h 596"/>
                <a:gd name="T46" fmla="*/ 0 w 595"/>
                <a:gd name="T47" fmla="*/ 3 h 596"/>
                <a:gd name="T48" fmla="*/ 0 w 595"/>
                <a:gd name="T49" fmla="*/ 4 h 596"/>
                <a:gd name="T50" fmla="*/ 0 w 595"/>
                <a:gd name="T51" fmla="*/ 5 h 596"/>
                <a:gd name="T52" fmla="*/ 0 w 595"/>
                <a:gd name="T53" fmla="*/ 5 h 596"/>
                <a:gd name="T54" fmla="*/ 1 w 595"/>
                <a:gd name="T55" fmla="*/ 6 h 596"/>
                <a:gd name="T56" fmla="*/ 1 w 595"/>
                <a:gd name="T57" fmla="*/ 6 h 596"/>
                <a:gd name="T58" fmla="*/ 2 w 595"/>
                <a:gd name="T59" fmla="*/ 7 h 596"/>
                <a:gd name="T60" fmla="*/ 3 w 595"/>
                <a:gd name="T61" fmla="*/ 7 h 596"/>
                <a:gd name="T62" fmla="*/ 3 w 595"/>
                <a:gd name="T63" fmla="*/ 7 h 596"/>
                <a:gd name="T64" fmla="*/ 4 w 595"/>
                <a:gd name="T65" fmla="*/ 7 h 5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5"/>
                <a:gd name="T100" fmla="*/ 0 h 596"/>
                <a:gd name="T101" fmla="*/ 595 w 595"/>
                <a:gd name="T102" fmla="*/ 596 h 5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5" h="596">
                  <a:moveTo>
                    <a:pt x="296" y="596"/>
                  </a:moveTo>
                  <a:lnTo>
                    <a:pt x="326" y="593"/>
                  </a:lnTo>
                  <a:lnTo>
                    <a:pt x="355" y="589"/>
                  </a:lnTo>
                  <a:lnTo>
                    <a:pt x="382" y="582"/>
                  </a:lnTo>
                  <a:lnTo>
                    <a:pt x="412" y="571"/>
                  </a:lnTo>
                  <a:lnTo>
                    <a:pt x="437" y="558"/>
                  </a:lnTo>
                  <a:lnTo>
                    <a:pt x="462" y="544"/>
                  </a:lnTo>
                  <a:lnTo>
                    <a:pt x="484" y="527"/>
                  </a:lnTo>
                  <a:lnTo>
                    <a:pt x="506" y="509"/>
                  </a:lnTo>
                  <a:lnTo>
                    <a:pt x="526" y="487"/>
                  </a:lnTo>
                  <a:lnTo>
                    <a:pt x="542" y="464"/>
                  </a:lnTo>
                  <a:lnTo>
                    <a:pt x="557" y="439"/>
                  </a:lnTo>
                  <a:lnTo>
                    <a:pt x="572" y="414"/>
                  </a:lnTo>
                  <a:lnTo>
                    <a:pt x="581" y="384"/>
                  </a:lnTo>
                  <a:lnTo>
                    <a:pt x="588" y="358"/>
                  </a:lnTo>
                  <a:lnTo>
                    <a:pt x="592" y="328"/>
                  </a:lnTo>
                  <a:lnTo>
                    <a:pt x="595" y="298"/>
                  </a:lnTo>
                  <a:lnTo>
                    <a:pt x="592" y="267"/>
                  </a:lnTo>
                  <a:lnTo>
                    <a:pt x="588" y="238"/>
                  </a:lnTo>
                  <a:lnTo>
                    <a:pt x="581" y="209"/>
                  </a:lnTo>
                  <a:lnTo>
                    <a:pt x="572" y="183"/>
                  </a:lnTo>
                  <a:lnTo>
                    <a:pt x="557" y="155"/>
                  </a:lnTo>
                  <a:lnTo>
                    <a:pt x="542" y="132"/>
                  </a:lnTo>
                  <a:lnTo>
                    <a:pt x="526" y="107"/>
                  </a:lnTo>
                  <a:lnTo>
                    <a:pt x="506" y="88"/>
                  </a:lnTo>
                  <a:lnTo>
                    <a:pt x="484" y="67"/>
                  </a:lnTo>
                  <a:lnTo>
                    <a:pt x="462" y="49"/>
                  </a:lnTo>
                  <a:lnTo>
                    <a:pt x="437" y="35"/>
                  </a:lnTo>
                  <a:lnTo>
                    <a:pt x="412" y="24"/>
                  </a:lnTo>
                  <a:lnTo>
                    <a:pt x="382" y="14"/>
                  </a:lnTo>
                  <a:lnTo>
                    <a:pt x="355" y="6"/>
                  </a:lnTo>
                  <a:lnTo>
                    <a:pt x="326" y="2"/>
                  </a:lnTo>
                  <a:lnTo>
                    <a:pt x="296" y="0"/>
                  </a:lnTo>
                  <a:lnTo>
                    <a:pt x="265" y="2"/>
                  </a:lnTo>
                  <a:lnTo>
                    <a:pt x="235" y="6"/>
                  </a:lnTo>
                  <a:lnTo>
                    <a:pt x="207" y="14"/>
                  </a:lnTo>
                  <a:lnTo>
                    <a:pt x="180" y="24"/>
                  </a:lnTo>
                  <a:lnTo>
                    <a:pt x="152" y="35"/>
                  </a:lnTo>
                  <a:lnTo>
                    <a:pt x="130" y="49"/>
                  </a:lnTo>
                  <a:lnTo>
                    <a:pt x="105" y="67"/>
                  </a:lnTo>
                  <a:lnTo>
                    <a:pt x="85" y="88"/>
                  </a:lnTo>
                  <a:lnTo>
                    <a:pt x="66" y="107"/>
                  </a:lnTo>
                  <a:lnTo>
                    <a:pt x="48" y="132"/>
                  </a:lnTo>
                  <a:lnTo>
                    <a:pt x="34" y="155"/>
                  </a:lnTo>
                  <a:lnTo>
                    <a:pt x="23" y="183"/>
                  </a:lnTo>
                  <a:lnTo>
                    <a:pt x="13" y="209"/>
                  </a:lnTo>
                  <a:lnTo>
                    <a:pt x="5" y="238"/>
                  </a:lnTo>
                  <a:lnTo>
                    <a:pt x="1" y="267"/>
                  </a:lnTo>
                  <a:lnTo>
                    <a:pt x="0" y="298"/>
                  </a:lnTo>
                  <a:lnTo>
                    <a:pt x="1" y="328"/>
                  </a:lnTo>
                  <a:lnTo>
                    <a:pt x="5" y="358"/>
                  </a:lnTo>
                  <a:lnTo>
                    <a:pt x="13" y="384"/>
                  </a:lnTo>
                  <a:lnTo>
                    <a:pt x="23" y="414"/>
                  </a:lnTo>
                  <a:lnTo>
                    <a:pt x="34" y="439"/>
                  </a:lnTo>
                  <a:lnTo>
                    <a:pt x="48" y="464"/>
                  </a:lnTo>
                  <a:lnTo>
                    <a:pt x="66" y="487"/>
                  </a:lnTo>
                  <a:lnTo>
                    <a:pt x="85" y="509"/>
                  </a:lnTo>
                  <a:lnTo>
                    <a:pt x="105" y="527"/>
                  </a:lnTo>
                  <a:lnTo>
                    <a:pt x="130" y="544"/>
                  </a:lnTo>
                  <a:lnTo>
                    <a:pt x="152" y="558"/>
                  </a:lnTo>
                  <a:lnTo>
                    <a:pt x="180" y="571"/>
                  </a:lnTo>
                  <a:lnTo>
                    <a:pt x="207" y="582"/>
                  </a:lnTo>
                  <a:lnTo>
                    <a:pt x="235" y="589"/>
                  </a:lnTo>
                  <a:lnTo>
                    <a:pt x="265" y="593"/>
                  </a:lnTo>
                  <a:lnTo>
                    <a:pt x="296" y="596"/>
                  </a:lnTo>
                  <a:close/>
                </a:path>
              </a:pathLst>
            </a:custGeom>
            <a:solidFill>
              <a:srgbClr val="667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8" name="Freeform 21"/>
            <p:cNvSpPr>
              <a:spLocks/>
            </p:cNvSpPr>
            <p:nvPr/>
          </p:nvSpPr>
          <p:spPr bwMode="auto">
            <a:xfrm>
              <a:off x="4171" y="2586"/>
              <a:ext cx="646" cy="212"/>
            </a:xfrm>
            <a:custGeom>
              <a:avLst/>
              <a:gdLst>
                <a:gd name="T0" fmla="*/ 12 w 1937"/>
                <a:gd name="T1" fmla="*/ 6 h 635"/>
                <a:gd name="T2" fmla="*/ 12 w 1937"/>
                <a:gd name="T3" fmla="*/ 6 h 635"/>
                <a:gd name="T4" fmla="*/ 12 w 1937"/>
                <a:gd name="T5" fmla="*/ 7 h 635"/>
                <a:gd name="T6" fmla="*/ 13 w 1937"/>
                <a:gd name="T7" fmla="*/ 7 h 635"/>
                <a:gd name="T8" fmla="*/ 13 w 1937"/>
                <a:gd name="T9" fmla="*/ 7 h 635"/>
                <a:gd name="T10" fmla="*/ 13 w 1937"/>
                <a:gd name="T11" fmla="*/ 7 h 635"/>
                <a:gd name="T12" fmla="*/ 14 w 1937"/>
                <a:gd name="T13" fmla="*/ 7 h 635"/>
                <a:gd name="T14" fmla="*/ 14 w 1937"/>
                <a:gd name="T15" fmla="*/ 7 h 635"/>
                <a:gd name="T16" fmla="*/ 15 w 1937"/>
                <a:gd name="T17" fmla="*/ 7 h 635"/>
                <a:gd name="T18" fmla="*/ 15 w 1937"/>
                <a:gd name="T19" fmla="*/ 7 h 635"/>
                <a:gd name="T20" fmla="*/ 16 w 1937"/>
                <a:gd name="T21" fmla="*/ 7 h 635"/>
                <a:gd name="T22" fmla="*/ 16 w 1937"/>
                <a:gd name="T23" fmla="*/ 7 h 635"/>
                <a:gd name="T24" fmla="*/ 17 w 1937"/>
                <a:gd name="T25" fmla="*/ 8 h 635"/>
                <a:gd name="T26" fmla="*/ 18 w 1937"/>
                <a:gd name="T27" fmla="*/ 8 h 635"/>
                <a:gd name="T28" fmla="*/ 18 w 1937"/>
                <a:gd name="T29" fmla="*/ 8 h 635"/>
                <a:gd name="T30" fmla="*/ 19 w 1937"/>
                <a:gd name="T31" fmla="*/ 7 h 635"/>
                <a:gd name="T32" fmla="*/ 20 w 1937"/>
                <a:gd name="T33" fmla="*/ 7 h 635"/>
                <a:gd name="T34" fmla="*/ 20 w 1937"/>
                <a:gd name="T35" fmla="*/ 7 h 635"/>
                <a:gd name="T36" fmla="*/ 21 w 1937"/>
                <a:gd name="T37" fmla="*/ 7 h 635"/>
                <a:gd name="T38" fmla="*/ 21 w 1937"/>
                <a:gd name="T39" fmla="*/ 7 h 635"/>
                <a:gd name="T40" fmla="*/ 22 w 1937"/>
                <a:gd name="T41" fmla="*/ 6 h 635"/>
                <a:gd name="T42" fmla="*/ 22 w 1937"/>
                <a:gd name="T43" fmla="*/ 6 h 635"/>
                <a:gd name="T44" fmla="*/ 23 w 1937"/>
                <a:gd name="T45" fmla="*/ 6 h 635"/>
                <a:gd name="T46" fmla="*/ 23 w 1937"/>
                <a:gd name="T47" fmla="*/ 5 h 635"/>
                <a:gd name="T48" fmla="*/ 23 w 1937"/>
                <a:gd name="T49" fmla="*/ 5 h 635"/>
                <a:gd name="T50" fmla="*/ 23 w 1937"/>
                <a:gd name="T51" fmla="*/ 4 h 635"/>
                <a:gd name="T52" fmla="*/ 24 w 1937"/>
                <a:gd name="T53" fmla="*/ 4 h 635"/>
                <a:gd name="T54" fmla="*/ 24 w 1937"/>
                <a:gd name="T55" fmla="*/ 4 h 635"/>
                <a:gd name="T56" fmla="*/ 24 w 1937"/>
                <a:gd name="T57" fmla="*/ 3 h 635"/>
                <a:gd name="T58" fmla="*/ 24 w 1937"/>
                <a:gd name="T59" fmla="*/ 3 h 635"/>
                <a:gd name="T60" fmla="*/ 24 w 1937"/>
                <a:gd name="T61" fmla="*/ 3 h 635"/>
                <a:gd name="T62" fmla="*/ 24 w 1937"/>
                <a:gd name="T63" fmla="*/ 2 h 635"/>
                <a:gd name="T64" fmla="*/ 24 w 1937"/>
                <a:gd name="T65" fmla="*/ 2 h 635"/>
                <a:gd name="T66" fmla="*/ 24 w 1937"/>
                <a:gd name="T67" fmla="*/ 2 h 635"/>
                <a:gd name="T68" fmla="*/ 24 w 1937"/>
                <a:gd name="T69" fmla="*/ 2 h 635"/>
                <a:gd name="T70" fmla="*/ 24 w 1937"/>
                <a:gd name="T71" fmla="*/ 2 h 635"/>
                <a:gd name="T72" fmla="*/ 24 w 1937"/>
                <a:gd name="T73" fmla="*/ 2 h 635"/>
                <a:gd name="T74" fmla="*/ 24 w 1937"/>
                <a:gd name="T75" fmla="*/ 2 h 635"/>
                <a:gd name="T76" fmla="*/ 24 w 1937"/>
                <a:gd name="T77" fmla="*/ 1 h 635"/>
                <a:gd name="T78" fmla="*/ 24 w 1937"/>
                <a:gd name="T79" fmla="*/ 1 h 635"/>
                <a:gd name="T80" fmla="*/ 24 w 1937"/>
                <a:gd name="T81" fmla="*/ 1 h 635"/>
                <a:gd name="T82" fmla="*/ 24 w 1937"/>
                <a:gd name="T83" fmla="*/ 1 h 635"/>
                <a:gd name="T84" fmla="*/ 24 w 1937"/>
                <a:gd name="T85" fmla="*/ 1 h 635"/>
                <a:gd name="T86" fmla="*/ 24 w 1937"/>
                <a:gd name="T87" fmla="*/ 1 h 635"/>
                <a:gd name="T88" fmla="*/ 24 w 1937"/>
                <a:gd name="T89" fmla="*/ 1 h 635"/>
                <a:gd name="T90" fmla="*/ 24 w 1937"/>
                <a:gd name="T91" fmla="*/ 1 h 635"/>
                <a:gd name="T92" fmla="*/ 24 w 1937"/>
                <a:gd name="T93" fmla="*/ 1 h 635"/>
                <a:gd name="T94" fmla="*/ 24 w 1937"/>
                <a:gd name="T95" fmla="*/ 1 h 635"/>
                <a:gd name="T96" fmla="*/ 22 w 1937"/>
                <a:gd name="T97" fmla="*/ 1 h 635"/>
                <a:gd name="T98" fmla="*/ 0 w 1937"/>
                <a:gd name="T99" fmla="*/ 0 h 635"/>
                <a:gd name="T100" fmla="*/ 0 w 1937"/>
                <a:gd name="T101" fmla="*/ 4 h 635"/>
                <a:gd name="T102" fmla="*/ 4 w 1937"/>
                <a:gd name="T103" fmla="*/ 8 h 635"/>
                <a:gd name="T104" fmla="*/ 12 w 1937"/>
                <a:gd name="T105" fmla="*/ 6 h 635"/>
                <a:gd name="T106" fmla="*/ 12 w 1937"/>
                <a:gd name="T107" fmla="*/ 6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37"/>
                <a:gd name="T163" fmla="*/ 0 h 635"/>
                <a:gd name="T164" fmla="*/ 1937 w 1937"/>
                <a:gd name="T165" fmla="*/ 635 h 6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37" h="635">
                  <a:moveTo>
                    <a:pt x="991" y="525"/>
                  </a:moveTo>
                  <a:lnTo>
                    <a:pt x="993" y="525"/>
                  </a:lnTo>
                  <a:lnTo>
                    <a:pt x="1003" y="531"/>
                  </a:lnTo>
                  <a:lnTo>
                    <a:pt x="1019" y="535"/>
                  </a:lnTo>
                  <a:lnTo>
                    <a:pt x="1043" y="544"/>
                  </a:lnTo>
                  <a:lnTo>
                    <a:pt x="1070" y="552"/>
                  </a:lnTo>
                  <a:lnTo>
                    <a:pt x="1102" y="562"/>
                  </a:lnTo>
                  <a:lnTo>
                    <a:pt x="1139" y="572"/>
                  </a:lnTo>
                  <a:lnTo>
                    <a:pt x="1181" y="583"/>
                  </a:lnTo>
                  <a:lnTo>
                    <a:pt x="1224" y="589"/>
                  </a:lnTo>
                  <a:lnTo>
                    <a:pt x="1271" y="598"/>
                  </a:lnTo>
                  <a:lnTo>
                    <a:pt x="1322" y="604"/>
                  </a:lnTo>
                  <a:lnTo>
                    <a:pt x="1374" y="608"/>
                  </a:lnTo>
                  <a:lnTo>
                    <a:pt x="1427" y="608"/>
                  </a:lnTo>
                  <a:lnTo>
                    <a:pt x="1482" y="608"/>
                  </a:lnTo>
                  <a:lnTo>
                    <a:pt x="1537" y="602"/>
                  </a:lnTo>
                  <a:lnTo>
                    <a:pt x="1593" y="593"/>
                  </a:lnTo>
                  <a:lnTo>
                    <a:pt x="1645" y="578"/>
                  </a:lnTo>
                  <a:lnTo>
                    <a:pt x="1692" y="561"/>
                  </a:lnTo>
                  <a:lnTo>
                    <a:pt x="1734" y="537"/>
                  </a:lnTo>
                  <a:lnTo>
                    <a:pt x="1772" y="512"/>
                  </a:lnTo>
                  <a:lnTo>
                    <a:pt x="1804" y="482"/>
                  </a:lnTo>
                  <a:lnTo>
                    <a:pt x="1832" y="452"/>
                  </a:lnTo>
                  <a:lnTo>
                    <a:pt x="1854" y="420"/>
                  </a:lnTo>
                  <a:lnTo>
                    <a:pt x="1875" y="387"/>
                  </a:lnTo>
                  <a:lnTo>
                    <a:pt x="1891" y="355"/>
                  </a:lnTo>
                  <a:lnTo>
                    <a:pt x="1904" y="322"/>
                  </a:lnTo>
                  <a:lnTo>
                    <a:pt x="1915" y="291"/>
                  </a:lnTo>
                  <a:lnTo>
                    <a:pt x="1922" y="264"/>
                  </a:lnTo>
                  <a:lnTo>
                    <a:pt x="1927" y="237"/>
                  </a:lnTo>
                  <a:lnTo>
                    <a:pt x="1931" y="217"/>
                  </a:lnTo>
                  <a:lnTo>
                    <a:pt x="1934" y="200"/>
                  </a:lnTo>
                  <a:lnTo>
                    <a:pt x="1937" y="189"/>
                  </a:lnTo>
                  <a:lnTo>
                    <a:pt x="1935" y="177"/>
                  </a:lnTo>
                  <a:lnTo>
                    <a:pt x="1935" y="166"/>
                  </a:lnTo>
                  <a:lnTo>
                    <a:pt x="1934" y="154"/>
                  </a:lnTo>
                  <a:lnTo>
                    <a:pt x="1932" y="144"/>
                  </a:lnTo>
                  <a:lnTo>
                    <a:pt x="1931" y="132"/>
                  </a:lnTo>
                  <a:lnTo>
                    <a:pt x="1930" y="120"/>
                  </a:lnTo>
                  <a:lnTo>
                    <a:pt x="1927" y="108"/>
                  </a:lnTo>
                  <a:lnTo>
                    <a:pt x="1927" y="98"/>
                  </a:lnTo>
                  <a:lnTo>
                    <a:pt x="1922" y="86"/>
                  </a:lnTo>
                  <a:lnTo>
                    <a:pt x="1921" y="77"/>
                  </a:lnTo>
                  <a:lnTo>
                    <a:pt x="1918" y="67"/>
                  </a:lnTo>
                  <a:lnTo>
                    <a:pt x="1916" y="61"/>
                  </a:lnTo>
                  <a:lnTo>
                    <a:pt x="1915" y="54"/>
                  </a:lnTo>
                  <a:lnTo>
                    <a:pt x="1913" y="49"/>
                  </a:lnTo>
                  <a:lnTo>
                    <a:pt x="1913" y="46"/>
                  </a:lnTo>
                  <a:lnTo>
                    <a:pt x="1789" y="64"/>
                  </a:lnTo>
                  <a:lnTo>
                    <a:pt x="14" y="0"/>
                  </a:lnTo>
                  <a:lnTo>
                    <a:pt x="0" y="343"/>
                  </a:lnTo>
                  <a:lnTo>
                    <a:pt x="352" y="635"/>
                  </a:lnTo>
                  <a:lnTo>
                    <a:pt x="991" y="525"/>
                  </a:lnTo>
                  <a:close/>
                </a:path>
              </a:pathLst>
            </a:custGeom>
            <a:solidFill>
              <a:srgbClr val="A69C8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9" name="Freeform 22"/>
            <p:cNvSpPr>
              <a:spLocks/>
            </p:cNvSpPr>
            <p:nvPr/>
          </p:nvSpPr>
          <p:spPr bwMode="auto">
            <a:xfrm>
              <a:off x="4406" y="2160"/>
              <a:ext cx="491" cy="490"/>
            </a:xfrm>
            <a:custGeom>
              <a:avLst/>
              <a:gdLst>
                <a:gd name="T0" fmla="*/ 0 w 1472"/>
                <a:gd name="T1" fmla="*/ 8 h 1469"/>
                <a:gd name="T2" fmla="*/ 1 w 1472"/>
                <a:gd name="T3" fmla="*/ 6 h 1469"/>
                <a:gd name="T4" fmla="*/ 2 w 1472"/>
                <a:gd name="T5" fmla="*/ 3 h 1469"/>
                <a:gd name="T6" fmla="*/ 4 w 1472"/>
                <a:gd name="T7" fmla="*/ 1 h 1469"/>
                <a:gd name="T8" fmla="*/ 7 w 1472"/>
                <a:gd name="T9" fmla="*/ 0 h 1469"/>
                <a:gd name="T10" fmla="*/ 11 w 1472"/>
                <a:gd name="T11" fmla="*/ 0 h 1469"/>
                <a:gd name="T12" fmla="*/ 14 w 1472"/>
                <a:gd name="T13" fmla="*/ 1 h 1469"/>
                <a:gd name="T14" fmla="*/ 16 w 1472"/>
                <a:gd name="T15" fmla="*/ 2 h 1469"/>
                <a:gd name="T16" fmla="*/ 18 w 1472"/>
                <a:gd name="T17" fmla="*/ 5 h 1469"/>
                <a:gd name="T18" fmla="*/ 18 w 1472"/>
                <a:gd name="T19" fmla="*/ 7 h 1469"/>
                <a:gd name="T20" fmla="*/ 18 w 1472"/>
                <a:gd name="T21" fmla="*/ 10 h 1469"/>
                <a:gd name="T22" fmla="*/ 17 w 1472"/>
                <a:gd name="T23" fmla="*/ 13 h 1469"/>
                <a:gd name="T24" fmla="*/ 16 w 1472"/>
                <a:gd name="T25" fmla="*/ 15 h 1469"/>
                <a:gd name="T26" fmla="*/ 13 w 1472"/>
                <a:gd name="T27" fmla="*/ 17 h 1469"/>
                <a:gd name="T28" fmla="*/ 10 w 1472"/>
                <a:gd name="T29" fmla="*/ 18 h 1469"/>
                <a:gd name="T30" fmla="*/ 6 w 1472"/>
                <a:gd name="T31" fmla="*/ 18 h 1469"/>
                <a:gd name="T32" fmla="*/ 4 w 1472"/>
                <a:gd name="T33" fmla="*/ 17 h 1469"/>
                <a:gd name="T34" fmla="*/ 11 w 1472"/>
                <a:gd name="T35" fmla="*/ 17 h 1469"/>
                <a:gd name="T36" fmla="*/ 11 w 1472"/>
                <a:gd name="T37" fmla="*/ 16 h 1469"/>
                <a:gd name="T38" fmla="*/ 12 w 1472"/>
                <a:gd name="T39" fmla="*/ 16 h 1469"/>
                <a:gd name="T40" fmla="*/ 14 w 1472"/>
                <a:gd name="T41" fmla="*/ 15 h 1469"/>
                <a:gd name="T42" fmla="*/ 16 w 1472"/>
                <a:gd name="T43" fmla="*/ 12 h 1469"/>
                <a:gd name="T44" fmla="*/ 17 w 1472"/>
                <a:gd name="T45" fmla="*/ 10 h 1469"/>
                <a:gd name="T46" fmla="*/ 17 w 1472"/>
                <a:gd name="T47" fmla="*/ 8 h 1469"/>
                <a:gd name="T48" fmla="*/ 16 w 1472"/>
                <a:gd name="T49" fmla="*/ 5 h 1469"/>
                <a:gd name="T50" fmla="*/ 14 w 1472"/>
                <a:gd name="T51" fmla="*/ 3 h 1469"/>
                <a:gd name="T52" fmla="*/ 12 w 1472"/>
                <a:gd name="T53" fmla="*/ 2 h 1469"/>
                <a:gd name="T54" fmla="*/ 10 w 1472"/>
                <a:gd name="T55" fmla="*/ 1 h 1469"/>
                <a:gd name="T56" fmla="*/ 8 w 1472"/>
                <a:gd name="T57" fmla="*/ 1 h 1469"/>
                <a:gd name="T58" fmla="*/ 6 w 1472"/>
                <a:gd name="T59" fmla="*/ 2 h 1469"/>
                <a:gd name="T60" fmla="*/ 5 w 1472"/>
                <a:gd name="T61" fmla="*/ 3 h 1469"/>
                <a:gd name="T62" fmla="*/ 3 w 1472"/>
                <a:gd name="T63" fmla="*/ 4 h 1469"/>
                <a:gd name="T64" fmla="*/ 2 w 1472"/>
                <a:gd name="T65" fmla="*/ 7 h 1469"/>
                <a:gd name="T66" fmla="*/ 1 w 1472"/>
                <a:gd name="T67" fmla="*/ 9 h 1469"/>
                <a:gd name="T68" fmla="*/ 0 w 1472"/>
                <a:gd name="T69" fmla="*/ 8 h 1469"/>
                <a:gd name="T70" fmla="*/ 0 w 1472"/>
                <a:gd name="T71" fmla="*/ 8 h 1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72"/>
                <a:gd name="T109" fmla="*/ 0 h 1469"/>
                <a:gd name="T110" fmla="*/ 1472 w 1472"/>
                <a:gd name="T111" fmla="*/ 1469 h 1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72" h="1469">
                  <a:moveTo>
                    <a:pt x="0" y="660"/>
                  </a:moveTo>
                  <a:lnTo>
                    <a:pt x="45" y="480"/>
                  </a:lnTo>
                  <a:lnTo>
                    <a:pt x="160" y="274"/>
                  </a:lnTo>
                  <a:lnTo>
                    <a:pt x="360" y="90"/>
                  </a:lnTo>
                  <a:lnTo>
                    <a:pt x="589" y="4"/>
                  </a:lnTo>
                  <a:lnTo>
                    <a:pt x="857" y="0"/>
                  </a:lnTo>
                  <a:lnTo>
                    <a:pt x="1131" y="87"/>
                  </a:lnTo>
                  <a:lnTo>
                    <a:pt x="1279" y="199"/>
                  </a:lnTo>
                  <a:lnTo>
                    <a:pt x="1432" y="424"/>
                  </a:lnTo>
                  <a:lnTo>
                    <a:pt x="1465" y="606"/>
                  </a:lnTo>
                  <a:lnTo>
                    <a:pt x="1472" y="839"/>
                  </a:lnTo>
                  <a:lnTo>
                    <a:pt x="1413" y="1054"/>
                  </a:lnTo>
                  <a:lnTo>
                    <a:pt x="1284" y="1253"/>
                  </a:lnTo>
                  <a:lnTo>
                    <a:pt x="1063" y="1392"/>
                  </a:lnTo>
                  <a:lnTo>
                    <a:pt x="844" y="1469"/>
                  </a:lnTo>
                  <a:lnTo>
                    <a:pt x="523" y="1448"/>
                  </a:lnTo>
                  <a:lnTo>
                    <a:pt x="357" y="1361"/>
                  </a:lnTo>
                  <a:lnTo>
                    <a:pt x="930" y="1350"/>
                  </a:lnTo>
                  <a:lnTo>
                    <a:pt x="930" y="1321"/>
                  </a:lnTo>
                  <a:lnTo>
                    <a:pt x="998" y="1297"/>
                  </a:lnTo>
                  <a:lnTo>
                    <a:pt x="1144" y="1184"/>
                  </a:lnTo>
                  <a:lnTo>
                    <a:pt x="1288" y="1005"/>
                  </a:lnTo>
                  <a:lnTo>
                    <a:pt x="1348" y="835"/>
                  </a:lnTo>
                  <a:lnTo>
                    <a:pt x="1348" y="630"/>
                  </a:lnTo>
                  <a:lnTo>
                    <a:pt x="1265" y="400"/>
                  </a:lnTo>
                  <a:lnTo>
                    <a:pt x="1137" y="245"/>
                  </a:lnTo>
                  <a:lnTo>
                    <a:pt x="958" y="142"/>
                  </a:lnTo>
                  <a:lnTo>
                    <a:pt x="799" y="110"/>
                  </a:lnTo>
                  <a:lnTo>
                    <a:pt x="642" y="114"/>
                  </a:lnTo>
                  <a:lnTo>
                    <a:pt x="495" y="156"/>
                  </a:lnTo>
                  <a:lnTo>
                    <a:pt x="369" y="212"/>
                  </a:lnTo>
                  <a:lnTo>
                    <a:pt x="248" y="342"/>
                  </a:lnTo>
                  <a:lnTo>
                    <a:pt x="129" y="531"/>
                  </a:lnTo>
                  <a:lnTo>
                    <a:pt x="94" y="700"/>
                  </a:lnTo>
                  <a:lnTo>
                    <a:pt x="0" y="66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0" name="Freeform 23"/>
            <p:cNvSpPr>
              <a:spLocks/>
            </p:cNvSpPr>
            <p:nvPr/>
          </p:nvSpPr>
          <p:spPr bwMode="auto">
            <a:xfrm>
              <a:off x="4440" y="2212"/>
              <a:ext cx="417" cy="376"/>
            </a:xfrm>
            <a:custGeom>
              <a:avLst/>
              <a:gdLst>
                <a:gd name="T0" fmla="*/ 1 w 1251"/>
                <a:gd name="T1" fmla="*/ 7 h 1129"/>
                <a:gd name="T2" fmla="*/ 6 w 1251"/>
                <a:gd name="T3" fmla="*/ 6 h 1129"/>
                <a:gd name="T4" fmla="*/ 7 w 1251"/>
                <a:gd name="T5" fmla="*/ 6 h 1129"/>
                <a:gd name="T6" fmla="*/ 4 w 1251"/>
                <a:gd name="T7" fmla="*/ 1 h 1129"/>
                <a:gd name="T8" fmla="*/ 3 w 1251"/>
                <a:gd name="T9" fmla="*/ 1 h 1129"/>
                <a:gd name="T10" fmla="*/ 5 w 1251"/>
                <a:gd name="T11" fmla="*/ 0 h 1129"/>
                <a:gd name="T12" fmla="*/ 5 w 1251"/>
                <a:gd name="T13" fmla="*/ 1 h 1129"/>
                <a:gd name="T14" fmla="*/ 7 w 1251"/>
                <a:gd name="T15" fmla="*/ 4 h 1129"/>
                <a:gd name="T16" fmla="*/ 8 w 1251"/>
                <a:gd name="T17" fmla="*/ 4 h 1129"/>
                <a:gd name="T18" fmla="*/ 9 w 1251"/>
                <a:gd name="T19" fmla="*/ 5 h 1129"/>
                <a:gd name="T20" fmla="*/ 11 w 1251"/>
                <a:gd name="T21" fmla="*/ 1 h 1129"/>
                <a:gd name="T22" fmla="*/ 11 w 1251"/>
                <a:gd name="T23" fmla="*/ 0 h 1129"/>
                <a:gd name="T24" fmla="*/ 13 w 1251"/>
                <a:gd name="T25" fmla="*/ 1 h 1129"/>
                <a:gd name="T26" fmla="*/ 12 w 1251"/>
                <a:gd name="T27" fmla="*/ 1 h 1129"/>
                <a:gd name="T28" fmla="*/ 9 w 1251"/>
                <a:gd name="T29" fmla="*/ 6 h 1129"/>
                <a:gd name="T30" fmla="*/ 9 w 1251"/>
                <a:gd name="T31" fmla="*/ 6 h 1129"/>
                <a:gd name="T32" fmla="*/ 15 w 1251"/>
                <a:gd name="T33" fmla="*/ 7 h 1129"/>
                <a:gd name="T34" fmla="*/ 15 w 1251"/>
                <a:gd name="T35" fmla="*/ 6 h 1129"/>
                <a:gd name="T36" fmla="*/ 15 w 1251"/>
                <a:gd name="T37" fmla="*/ 8 h 1129"/>
                <a:gd name="T38" fmla="*/ 15 w 1251"/>
                <a:gd name="T39" fmla="*/ 8 h 1129"/>
                <a:gd name="T40" fmla="*/ 9 w 1251"/>
                <a:gd name="T41" fmla="*/ 8 h 1129"/>
                <a:gd name="T42" fmla="*/ 9 w 1251"/>
                <a:gd name="T43" fmla="*/ 8 h 1129"/>
                <a:gd name="T44" fmla="*/ 12 w 1251"/>
                <a:gd name="T45" fmla="*/ 13 h 1129"/>
                <a:gd name="T46" fmla="*/ 12 w 1251"/>
                <a:gd name="T47" fmla="*/ 13 h 1129"/>
                <a:gd name="T48" fmla="*/ 11 w 1251"/>
                <a:gd name="T49" fmla="*/ 14 h 1129"/>
                <a:gd name="T50" fmla="*/ 11 w 1251"/>
                <a:gd name="T51" fmla="*/ 13 h 1129"/>
                <a:gd name="T52" fmla="*/ 7 w 1251"/>
                <a:gd name="T53" fmla="*/ 8 h 1129"/>
                <a:gd name="T54" fmla="*/ 6 w 1251"/>
                <a:gd name="T55" fmla="*/ 7 h 1129"/>
                <a:gd name="T56" fmla="*/ 1 w 1251"/>
                <a:gd name="T57" fmla="*/ 7 h 1129"/>
                <a:gd name="T58" fmla="*/ 0 w 1251"/>
                <a:gd name="T59" fmla="*/ 7 h 1129"/>
                <a:gd name="T60" fmla="*/ 1 w 1251"/>
                <a:gd name="T61" fmla="*/ 7 h 1129"/>
                <a:gd name="T62" fmla="*/ 1 w 1251"/>
                <a:gd name="T63" fmla="*/ 7 h 11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1"/>
                <a:gd name="T97" fmla="*/ 0 h 1129"/>
                <a:gd name="T98" fmla="*/ 1251 w 1251"/>
                <a:gd name="T99" fmla="*/ 1129 h 11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1" h="1129">
                  <a:moveTo>
                    <a:pt x="90" y="536"/>
                  </a:moveTo>
                  <a:lnTo>
                    <a:pt x="522" y="518"/>
                  </a:lnTo>
                  <a:lnTo>
                    <a:pt x="534" y="478"/>
                  </a:lnTo>
                  <a:lnTo>
                    <a:pt x="323" y="96"/>
                  </a:lnTo>
                  <a:lnTo>
                    <a:pt x="253" y="74"/>
                  </a:lnTo>
                  <a:lnTo>
                    <a:pt x="393" y="0"/>
                  </a:lnTo>
                  <a:lnTo>
                    <a:pt x="376" y="60"/>
                  </a:lnTo>
                  <a:lnTo>
                    <a:pt x="565" y="341"/>
                  </a:lnTo>
                  <a:lnTo>
                    <a:pt x="624" y="327"/>
                  </a:lnTo>
                  <a:lnTo>
                    <a:pt x="692" y="370"/>
                  </a:lnTo>
                  <a:lnTo>
                    <a:pt x="904" y="56"/>
                  </a:lnTo>
                  <a:lnTo>
                    <a:pt x="901" y="0"/>
                  </a:lnTo>
                  <a:lnTo>
                    <a:pt x="1014" y="77"/>
                  </a:lnTo>
                  <a:lnTo>
                    <a:pt x="946" y="100"/>
                  </a:lnTo>
                  <a:lnTo>
                    <a:pt x="735" y="483"/>
                  </a:lnTo>
                  <a:lnTo>
                    <a:pt x="740" y="526"/>
                  </a:lnTo>
                  <a:lnTo>
                    <a:pt x="1198" y="545"/>
                  </a:lnTo>
                  <a:lnTo>
                    <a:pt x="1251" y="524"/>
                  </a:lnTo>
                  <a:lnTo>
                    <a:pt x="1238" y="633"/>
                  </a:lnTo>
                  <a:lnTo>
                    <a:pt x="1184" y="610"/>
                  </a:lnTo>
                  <a:lnTo>
                    <a:pt x="743" y="619"/>
                  </a:lnTo>
                  <a:lnTo>
                    <a:pt x="740" y="644"/>
                  </a:lnTo>
                  <a:lnTo>
                    <a:pt x="955" y="1043"/>
                  </a:lnTo>
                  <a:lnTo>
                    <a:pt x="999" y="1064"/>
                  </a:lnTo>
                  <a:lnTo>
                    <a:pt x="891" y="1129"/>
                  </a:lnTo>
                  <a:lnTo>
                    <a:pt x="906" y="1070"/>
                  </a:lnTo>
                  <a:lnTo>
                    <a:pt x="541" y="615"/>
                  </a:lnTo>
                  <a:lnTo>
                    <a:pt x="462" y="604"/>
                  </a:lnTo>
                  <a:lnTo>
                    <a:pt x="113" y="593"/>
                  </a:lnTo>
                  <a:lnTo>
                    <a:pt x="0" y="560"/>
                  </a:lnTo>
                  <a:lnTo>
                    <a:pt x="90" y="536"/>
                  </a:lnTo>
                  <a:close/>
                </a:path>
              </a:pathLst>
            </a:custGeom>
            <a:solidFill>
              <a:srgbClr val="C2D6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1" name="Freeform 24"/>
            <p:cNvSpPr>
              <a:spLocks/>
            </p:cNvSpPr>
            <p:nvPr/>
          </p:nvSpPr>
          <p:spPr bwMode="auto">
            <a:xfrm>
              <a:off x="4603" y="2414"/>
              <a:ext cx="105" cy="100"/>
            </a:xfrm>
            <a:custGeom>
              <a:avLst/>
              <a:gdLst>
                <a:gd name="T0" fmla="*/ 1 w 316"/>
                <a:gd name="T1" fmla="*/ 0 h 298"/>
                <a:gd name="T2" fmla="*/ 1 w 316"/>
                <a:gd name="T3" fmla="*/ 0 h 298"/>
                <a:gd name="T4" fmla="*/ 1 w 316"/>
                <a:gd name="T5" fmla="*/ 2 h 298"/>
                <a:gd name="T6" fmla="*/ 0 w 316"/>
                <a:gd name="T7" fmla="*/ 3 h 298"/>
                <a:gd name="T8" fmla="*/ 0 w 316"/>
                <a:gd name="T9" fmla="*/ 4 h 298"/>
                <a:gd name="T10" fmla="*/ 4 w 316"/>
                <a:gd name="T11" fmla="*/ 4 h 298"/>
                <a:gd name="T12" fmla="*/ 4 w 316"/>
                <a:gd name="T13" fmla="*/ 3 h 298"/>
                <a:gd name="T14" fmla="*/ 3 w 316"/>
                <a:gd name="T15" fmla="*/ 2 h 298"/>
                <a:gd name="T16" fmla="*/ 3 w 316"/>
                <a:gd name="T17" fmla="*/ 0 h 298"/>
                <a:gd name="T18" fmla="*/ 2 w 316"/>
                <a:gd name="T19" fmla="*/ 0 h 298"/>
                <a:gd name="T20" fmla="*/ 2 w 316"/>
                <a:gd name="T21" fmla="*/ 0 h 298"/>
                <a:gd name="T22" fmla="*/ 1 w 316"/>
                <a:gd name="T23" fmla="*/ 0 h 298"/>
                <a:gd name="T24" fmla="*/ 1 w 316"/>
                <a:gd name="T25" fmla="*/ 0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6"/>
                <a:gd name="T40" fmla="*/ 0 h 298"/>
                <a:gd name="T41" fmla="*/ 316 w 316"/>
                <a:gd name="T42" fmla="*/ 298 h 2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6" h="298">
                  <a:moveTo>
                    <a:pt x="93" y="0"/>
                  </a:moveTo>
                  <a:lnTo>
                    <a:pt x="64" y="36"/>
                  </a:lnTo>
                  <a:lnTo>
                    <a:pt x="58" y="172"/>
                  </a:lnTo>
                  <a:lnTo>
                    <a:pt x="0" y="232"/>
                  </a:lnTo>
                  <a:lnTo>
                    <a:pt x="2" y="294"/>
                  </a:lnTo>
                  <a:lnTo>
                    <a:pt x="313" y="298"/>
                  </a:lnTo>
                  <a:lnTo>
                    <a:pt x="316" y="252"/>
                  </a:lnTo>
                  <a:lnTo>
                    <a:pt x="225" y="196"/>
                  </a:lnTo>
                  <a:lnTo>
                    <a:pt x="211" y="6"/>
                  </a:lnTo>
                  <a:lnTo>
                    <a:pt x="196" y="3"/>
                  </a:lnTo>
                  <a:lnTo>
                    <a:pt x="144" y="20"/>
                  </a:lnTo>
                  <a:lnTo>
                    <a:pt x="93" y="0"/>
                  </a:lnTo>
                  <a:close/>
                </a:path>
              </a:pathLst>
            </a:custGeom>
            <a:solidFill>
              <a:srgbClr val="B0C2B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2" name="Freeform 25"/>
            <p:cNvSpPr>
              <a:spLocks/>
            </p:cNvSpPr>
            <p:nvPr/>
          </p:nvSpPr>
          <p:spPr bwMode="auto">
            <a:xfrm>
              <a:off x="4212" y="2349"/>
              <a:ext cx="408" cy="315"/>
            </a:xfrm>
            <a:custGeom>
              <a:avLst/>
              <a:gdLst>
                <a:gd name="T0" fmla="*/ 0 w 1223"/>
                <a:gd name="T1" fmla="*/ 0 h 943"/>
                <a:gd name="T2" fmla="*/ 0 w 1223"/>
                <a:gd name="T3" fmla="*/ 6 h 943"/>
                <a:gd name="T4" fmla="*/ 3 w 1223"/>
                <a:gd name="T5" fmla="*/ 12 h 943"/>
                <a:gd name="T6" fmla="*/ 11 w 1223"/>
                <a:gd name="T7" fmla="*/ 12 h 943"/>
                <a:gd name="T8" fmla="*/ 10 w 1223"/>
                <a:gd name="T9" fmla="*/ 9 h 943"/>
                <a:gd name="T10" fmla="*/ 14 w 1223"/>
                <a:gd name="T11" fmla="*/ 5 h 943"/>
                <a:gd name="T12" fmla="*/ 15 w 1223"/>
                <a:gd name="T13" fmla="*/ 5 h 943"/>
                <a:gd name="T14" fmla="*/ 15 w 1223"/>
                <a:gd name="T15" fmla="*/ 4 h 943"/>
                <a:gd name="T16" fmla="*/ 5 w 1223"/>
                <a:gd name="T17" fmla="*/ 1 h 943"/>
                <a:gd name="T18" fmla="*/ 0 w 1223"/>
                <a:gd name="T19" fmla="*/ 0 h 943"/>
                <a:gd name="T20" fmla="*/ 0 w 1223"/>
                <a:gd name="T21" fmla="*/ 0 h 9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3"/>
                <a:gd name="T34" fmla="*/ 0 h 943"/>
                <a:gd name="T35" fmla="*/ 1223 w 1223"/>
                <a:gd name="T36" fmla="*/ 943 h 9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3" h="943">
                  <a:moveTo>
                    <a:pt x="22" y="0"/>
                  </a:moveTo>
                  <a:lnTo>
                    <a:pt x="0" y="510"/>
                  </a:lnTo>
                  <a:lnTo>
                    <a:pt x="209" y="943"/>
                  </a:lnTo>
                  <a:lnTo>
                    <a:pt x="855" y="943"/>
                  </a:lnTo>
                  <a:lnTo>
                    <a:pt x="848" y="757"/>
                  </a:lnTo>
                  <a:lnTo>
                    <a:pt x="1171" y="424"/>
                  </a:lnTo>
                  <a:lnTo>
                    <a:pt x="1223" y="384"/>
                  </a:lnTo>
                  <a:lnTo>
                    <a:pt x="1223" y="293"/>
                  </a:lnTo>
                  <a:lnTo>
                    <a:pt x="393" y="63"/>
                  </a:lnTo>
                  <a:lnTo>
                    <a:pt x="22" y="0"/>
                  </a:lnTo>
                  <a:close/>
                </a:path>
              </a:pathLst>
            </a:custGeom>
            <a:solidFill>
              <a:srgbClr val="96A3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 name="Freeform 26"/>
            <p:cNvSpPr>
              <a:spLocks/>
            </p:cNvSpPr>
            <p:nvPr/>
          </p:nvSpPr>
          <p:spPr bwMode="auto">
            <a:xfrm>
              <a:off x="4171" y="2149"/>
              <a:ext cx="45" cy="159"/>
            </a:xfrm>
            <a:custGeom>
              <a:avLst/>
              <a:gdLst>
                <a:gd name="T0" fmla="*/ 0 w 134"/>
                <a:gd name="T1" fmla="*/ 6 h 477"/>
                <a:gd name="T2" fmla="*/ 0 w 134"/>
                <a:gd name="T3" fmla="*/ 0 h 477"/>
                <a:gd name="T4" fmla="*/ 1 w 134"/>
                <a:gd name="T5" fmla="*/ 0 h 477"/>
                <a:gd name="T6" fmla="*/ 2 w 134"/>
                <a:gd name="T7" fmla="*/ 0 h 477"/>
                <a:gd name="T8" fmla="*/ 2 w 134"/>
                <a:gd name="T9" fmla="*/ 6 h 477"/>
                <a:gd name="T10" fmla="*/ 0 w 134"/>
                <a:gd name="T11" fmla="*/ 6 h 477"/>
                <a:gd name="T12" fmla="*/ 0 w 134"/>
                <a:gd name="T13" fmla="*/ 6 h 477"/>
                <a:gd name="T14" fmla="*/ 0 60000 65536"/>
                <a:gd name="T15" fmla="*/ 0 60000 65536"/>
                <a:gd name="T16" fmla="*/ 0 60000 65536"/>
                <a:gd name="T17" fmla="*/ 0 60000 65536"/>
                <a:gd name="T18" fmla="*/ 0 60000 65536"/>
                <a:gd name="T19" fmla="*/ 0 60000 65536"/>
                <a:gd name="T20" fmla="*/ 0 60000 65536"/>
                <a:gd name="T21" fmla="*/ 0 w 134"/>
                <a:gd name="T22" fmla="*/ 0 h 477"/>
                <a:gd name="T23" fmla="*/ 134 w 134"/>
                <a:gd name="T24" fmla="*/ 477 h 4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477">
                  <a:moveTo>
                    <a:pt x="10" y="477"/>
                  </a:moveTo>
                  <a:lnTo>
                    <a:pt x="0" y="15"/>
                  </a:lnTo>
                  <a:lnTo>
                    <a:pt x="75" y="0"/>
                  </a:lnTo>
                  <a:lnTo>
                    <a:pt x="134" y="12"/>
                  </a:lnTo>
                  <a:lnTo>
                    <a:pt x="121" y="471"/>
                  </a:lnTo>
                  <a:lnTo>
                    <a:pt x="10" y="477"/>
                  </a:lnTo>
                  <a:close/>
                </a:path>
              </a:pathLst>
            </a:custGeom>
            <a:solidFill>
              <a:srgbClr val="C2D6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4" name="Freeform 27"/>
            <p:cNvSpPr>
              <a:spLocks/>
            </p:cNvSpPr>
            <p:nvPr/>
          </p:nvSpPr>
          <p:spPr bwMode="auto">
            <a:xfrm>
              <a:off x="4063" y="2360"/>
              <a:ext cx="125" cy="264"/>
            </a:xfrm>
            <a:custGeom>
              <a:avLst/>
              <a:gdLst>
                <a:gd name="T0" fmla="*/ 3 w 375"/>
                <a:gd name="T1" fmla="*/ 0 h 793"/>
                <a:gd name="T2" fmla="*/ 1 w 375"/>
                <a:gd name="T3" fmla="*/ 0 h 793"/>
                <a:gd name="T4" fmla="*/ 0 w 375"/>
                <a:gd name="T5" fmla="*/ 1 h 793"/>
                <a:gd name="T6" fmla="*/ 0 w 375"/>
                <a:gd name="T7" fmla="*/ 1 h 793"/>
                <a:gd name="T8" fmla="*/ 0 w 375"/>
                <a:gd name="T9" fmla="*/ 2 h 793"/>
                <a:gd name="T10" fmla="*/ 0 w 375"/>
                <a:gd name="T11" fmla="*/ 3 h 793"/>
                <a:gd name="T12" fmla="*/ 0 w 375"/>
                <a:gd name="T13" fmla="*/ 3 h 793"/>
                <a:gd name="T14" fmla="*/ 0 w 375"/>
                <a:gd name="T15" fmla="*/ 3 h 793"/>
                <a:gd name="T16" fmla="*/ 0 w 375"/>
                <a:gd name="T17" fmla="*/ 7 h 793"/>
                <a:gd name="T18" fmla="*/ 0 w 375"/>
                <a:gd name="T19" fmla="*/ 7 h 793"/>
                <a:gd name="T20" fmla="*/ 0 w 375"/>
                <a:gd name="T21" fmla="*/ 7 h 793"/>
                <a:gd name="T22" fmla="*/ 0 w 375"/>
                <a:gd name="T23" fmla="*/ 8 h 793"/>
                <a:gd name="T24" fmla="*/ 1 w 375"/>
                <a:gd name="T25" fmla="*/ 8 h 793"/>
                <a:gd name="T26" fmla="*/ 1 w 375"/>
                <a:gd name="T27" fmla="*/ 9 h 793"/>
                <a:gd name="T28" fmla="*/ 1 w 375"/>
                <a:gd name="T29" fmla="*/ 9 h 793"/>
                <a:gd name="T30" fmla="*/ 3 w 375"/>
                <a:gd name="T31" fmla="*/ 9 h 793"/>
                <a:gd name="T32" fmla="*/ 3 w 375"/>
                <a:gd name="T33" fmla="*/ 10 h 793"/>
                <a:gd name="T34" fmla="*/ 3 w 375"/>
                <a:gd name="T35" fmla="*/ 10 h 793"/>
                <a:gd name="T36" fmla="*/ 3 w 375"/>
                <a:gd name="T37" fmla="*/ 10 h 793"/>
                <a:gd name="T38" fmla="*/ 4 w 375"/>
                <a:gd name="T39" fmla="*/ 9 h 793"/>
                <a:gd name="T40" fmla="*/ 5 w 375"/>
                <a:gd name="T41" fmla="*/ 9 h 793"/>
                <a:gd name="T42" fmla="*/ 5 w 375"/>
                <a:gd name="T43" fmla="*/ 9 h 793"/>
                <a:gd name="T44" fmla="*/ 5 w 375"/>
                <a:gd name="T45" fmla="*/ 8 h 793"/>
                <a:gd name="T46" fmla="*/ 3 w 375"/>
                <a:gd name="T47" fmla="*/ 8 h 793"/>
                <a:gd name="T48" fmla="*/ 3 w 375"/>
                <a:gd name="T49" fmla="*/ 8 h 793"/>
                <a:gd name="T50" fmla="*/ 3 w 375"/>
                <a:gd name="T51" fmla="*/ 8 h 793"/>
                <a:gd name="T52" fmla="*/ 3 w 375"/>
                <a:gd name="T53" fmla="*/ 8 h 793"/>
                <a:gd name="T54" fmla="*/ 2 w 375"/>
                <a:gd name="T55" fmla="*/ 8 h 793"/>
                <a:gd name="T56" fmla="*/ 2 w 375"/>
                <a:gd name="T57" fmla="*/ 8 h 793"/>
                <a:gd name="T58" fmla="*/ 2 w 375"/>
                <a:gd name="T59" fmla="*/ 8 h 793"/>
                <a:gd name="T60" fmla="*/ 2 w 375"/>
                <a:gd name="T61" fmla="*/ 7 h 793"/>
                <a:gd name="T62" fmla="*/ 2 w 375"/>
                <a:gd name="T63" fmla="*/ 7 h 793"/>
                <a:gd name="T64" fmla="*/ 2 w 375"/>
                <a:gd name="T65" fmla="*/ 7 h 793"/>
                <a:gd name="T66" fmla="*/ 2 w 375"/>
                <a:gd name="T67" fmla="*/ 3 h 793"/>
                <a:gd name="T68" fmla="*/ 2 w 375"/>
                <a:gd name="T69" fmla="*/ 3 h 793"/>
                <a:gd name="T70" fmla="*/ 2 w 375"/>
                <a:gd name="T71" fmla="*/ 2 h 793"/>
                <a:gd name="T72" fmla="*/ 2 w 375"/>
                <a:gd name="T73" fmla="*/ 2 h 793"/>
                <a:gd name="T74" fmla="*/ 2 w 375"/>
                <a:gd name="T75" fmla="*/ 2 h 793"/>
                <a:gd name="T76" fmla="*/ 2 w 375"/>
                <a:gd name="T77" fmla="*/ 1 h 793"/>
                <a:gd name="T78" fmla="*/ 3 w 375"/>
                <a:gd name="T79" fmla="*/ 1 h 793"/>
                <a:gd name="T80" fmla="*/ 3 w 375"/>
                <a:gd name="T81" fmla="*/ 0 h 793"/>
                <a:gd name="T82" fmla="*/ 3 w 375"/>
                <a:gd name="T83" fmla="*/ 0 h 7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793"/>
                <a:gd name="T128" fmla="*/ 375 w 375"/>
                <a:gd name="T129" fmla="*/ 793 h 7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793">
                  <a:moveTo>
                    <a:pt x="216" y="0"/>
                  </a:moveTo>
                  <a:lnTo>
                    <a:pt x="96" y="15"/>
                  </a:lnTo>
                  <a:lnTo>
                    <a:pt x="37" y="41"/>
                  </a:lnTo>
                  <a:lnTo>
                    <a:pt x="27" y="102"/>
                  </a:lnTo>
                  <a:lnTo>
                    <a:pt x="25" y="200"/>
                  </a:lnTo>
                  <a:lnTo>
                    <a:pt x="0" y="203"/>
                  </a:lnTo>
                  <a:lnTo>
                    <a:pt x="1" y="259"/>
                  </a:lnTo>
                  <a:lnTo>
                    <a:pt x="25" y="270"/>
                  </a:lnTo>
                  <a:lnTo>
                    <a:pt x="36" y="550"/>
                  </a:lnTo>
                  <a:lnTo>
                    <a:pt x="7" y="550"/>
                  </a:lnTo>
                  <a:lnTo>
                    <a:pt x="12" y="605"/>
                  </a:lnTo>
                  <a:lnTo>
                    <a:pt x="40" y="609"/>
                  </a:lnTo>
                  <a:lnTo>
                    <a:pt x="43" y="677"/>
                  </a:lnTo>
                  <a:lnTo>
                    <a:pt x="50" y="728"/>
                  </a:lnTo>
                  <a:lnTo>
                    <a:pt x="80" y="763"/>
                  </a:lnTo>
                  <a:lnTo>
                    <a:pt x="206" y="762"/>
                  </a:lnTo>
                  <a:lnTo>
                    <a:pt x="216" y="793"/>
                  </a:lnTo>
                  <a:lnTo>
                    <a:pt x="280" y="788"/>
                  </a:lnTo>
                  <a:lnTo>
                    <a:pt x="280" y="772"/>
                  </a:lnTo>
                  <a:lnTo>
                    <a:pt x="363" y="768"/>
                  </a:lnTo>
                  <a:lnTo>
                    <a:pt x="375" y="744"/>
                  </a:lnTo>
                  <a:lnTo>
                    <a:pt x="375" y="714"/>
                  </a:lnTo>
                  <a:lnTo>
                    <a:pt x="369" y="688"/>
                  </a:lnTo>
                  <a:lnTo>
                    <a:pt x="280" y="680"/>
                  </a:lnTo>
                  <a:lnTo>
                    <a:pt x="273" y="660"/>
                  </a:lnTo>
                  <a:lnTo>
                    <a:pt x="219" y="661"/>
                  </a:lnTo>
                  <a:lnTo>
                    <a:pt x="219" y="674"/>
                  </a:lnTo>
                  <a:lnTo>
                    <a:pt x="170" y="676"/>
                  </a:lnTo>
                  <a:lnTo>
                    <a:pt x="144" y="649"/>
                  </a:lnTo>
                  <a:lnTo>
                    <a:pt x="144" y="609"/>
                  </a:lnTo>
                  <a:lnTo>
                    <a:pt x="159" y="608"/>
                  </a:lnTo>
                  <a:lnTo>
                    <a:pt x="159" y="556"/>
                  </a:lnTo>
                  <a:lnTo>
                    <a:pt x="150" y="556"/>
                  </a:lnTo>
                  <a:lnTo>
                    <a:pt x="139" y="258"/>
                  </a:lnTo>
                  <a:lnTo>
                    <a:pt x="156" y="258"/>
                  </a:lnTo>
                  <a:lnTo>
                    <a:pt x="170" y="201"/>
                  </a:lnTo>
                  <a:lnTo>
                    <a:pt x="135" y="200"/>
                  </a:lnTo>
                  <a:lnTo>
                    <a:pt x="138" y="124"/>
                  </a:lnTo>
                  <a:lnTo>
                    <a:pt x="159" y="102"/>
                  </a:lnTo>
                  <a:lnTo>
                    <a:pt x="227" y="98"/>
                  </a:lnTo>
                  <a:lnTo>
                    <a:pt x="216" y="0"/>
                  </a:lnTo>
                  <a:close/>
                </a:path>
              </a:pathLst>
            </a:custGeom>
            <a:solidFill>
              <a:srgbClr val="CFDEC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5" name="Freeform 28"/>
            <p:cNvSpPr>
              <a:spLocks/>
            </p:cNvSpPr>
            <p:nvPr/>
          </p:nvSpPr>
          <p:spPr bwMode="auto">
            <a:xfrm>
              <a:off x="4337" y="2511"/>
              <a:ext cx="379" cy="106"/>
            </a:xfrm>
            <a:custGeom>
              <a:avLst/>
              <a:gdLst>
                <a:gd name="T0" fmla="*/ 0 w 1136"/>
                <a:gd name="T1" fmla="*/ 0 h 317"/>
                <a:gd name="T2" fmla="*/ 14 w 1136"/>
                <a:gd name="T3" fmla="*/ 0 h 317"/>
                <a:gd name="T4" fmla="*/ 14 w 1136"/>
                <a:gd name="T5" fmla="*/ 4 h 317"/>
                <a:gd name="T6" fmla="*/ 7 w 1136"/>
                <a:gd name="T7" fmla="*/ 4 h 317"/>
                <a:gd name="T8" fmla="*/ 0 w 1136"/>
                <a:gd name="T9" fmla="*/ 4 h 317"/>
                <a:gd name="T10" fmla="*/ 0 w 1136"/>
                <a:gd name="T11" fmla="*/ 0 h 317"/>
                <a:gd name="T12" fmla="*/ 0 w 1136"/>
                <a:gd name="T13" fmla="*/ 0 h 317"/>
                <a:gd name="T14" fmla="*/ 0 60000 65536"/>
                <a:gd name="T15" fmla="*/ 0 60000 65536"/>
                <a:gd name="T16" fmla="*/ 0 60000 65536"/>
                <a:gd name="T17" fmla="*/ 0 60000 65536"/>
                <a:gd name="T18" fmla="*/ 0 60000 65536"/>
                <a:gd name="T19" fmla="*/ 0 60000 65536"/>
                <a:gd name="T20" fmla="*/ 0 60000 65536"/>
                <a:gd name="T21" fmla="*/ 0 w 1136"/>
                <a:gd name="T22" fmla="*/ 0 h 317"/>
                <a:gd name="T23" fmla="*/ 1136 w 1136"/>
                <a:gd name="T24" fmla="*/ 317 h 3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6" h="317">
                  <a:moveTo>
                    <a:pt x="0" y="0"/>
                  </a:moveTo>
                  <a:lnTo>
                    <a:pt x="1136" y="12"/>
                  </a:lnTo>
                  <a:lnTo>
                    <a:pt x="1136" y="292"/>
                  </a:lnTo>
                  <a:lnTo>
                    <a:pt x="552" y="317"/>
                  </a:lnTo>
                  <a:lnTo>
                    <a:pt x="10" y="308"/>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6" name="Freeform 29"/>
            <p:cNvSpPr>
              <a:spLocks/>
            </p:cNvSpPr>
            <p:nvPr/>
          </p:nvSpPr>
          <p:spPr bwMode="auto">
            <a:xfrm>
              <a:off x="4393" y="2320"/>
              <a:ext cx="278" cy="92"/>
            </a:xfrm>
            <a:custGeom>
              <a:avLst/>
              <a:gdLst>
                <a:gd name="T0" fmla="*/ 1 w 834"/>
                <a:gd name="T1" fmla="*/ 2 h 278"/>
                <a:gd name="T2" fmla="*/ 1 w 834"/>
                <a:gd name="T3" fmla="*/ 2 h 278"/>
                <a:gd name="T4" fmla="*/ 0 w 834"/>
                <a:gd name="T5" fmla="*/ 3 h 278"/>
                <a:gd name="T6" fmla="*/ 0 w 834"/>
                <a:gd name="T7" fmla="*/ 3 h 278"/>
                <a:gd name="T8" fmla="*/ 0 w 834"/>
                <a:gd name="T9" fmla="*/ 3 h 278"/>
                <a:gd name="T10" fmla="*/ 2 w 834"/>
                <a:gd name="T11" fmla="*/ 3 h 278"/>
                <a:gd name="T12" fmla="*/ 2 w 834"/>
                <a:gd name="T13" fmla="*/ 3 h 278"/>
                <a:gd name="T14" fmla="*/ 8 w 834"/>
                <a:gd name="T15" fmla="*/ 1 h 278"/>
                <a:gd name="T16" fmla="*/ 8 w 834"/>
                <a:gd name="T17" fmla="*/ 2 h 278"/>
                <a:gd name="T18" fmla="*/ 9 w 834"/>
                <a:gd name="T19" fmla="*/ 2 h 278"/>
                <a:gd name="T20" fmla="*/ 9 w 834"/>
                <a:gd name="T21" fmla="*/ 2 h 278"/>
                <a:gd name="T22" fmla="*/ 10 w 834"/>
                <a:gd name="T23" fmla="*/ 1 h 278"/>
                <a:gd name="T24" fmla="*/ 10 w 834"/>
                <a:gd name="T25" fmla="*/ 0 h 278"/>
                <a:gd name="T26" fmla="*/ 9 w 834"/>
                <a:gd name="T27" fmla="*/ 0 h 278"/>
                <a:gd name="T28" fmla="*/ 9 w 834"/>
                <a:gd name="T29" fmla="*/ 0 h 278"/>
                <a:gd name="T30" fmla="*/ 8 w 834"/>
                <a:gd name="T31" fmla="*/ 1 h 278"/>
                <a:gd name="T32" fmla="*/ 1 w 834"/>
                <a:gd name="T33" fmla="*/ 2 h 278"/>
                <a:gd name="T34" fmla="*/ 1 w 834"/>
                <a:gd name="T35" fmla="*/ 2 h 278"/>
                <a:gd name="T36" fmla="*/ 1 w 834"/>
                <a:gd name="T37" fmla="*/ 2 h 2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4"/>
                <a:gd name="T58" fmla="*/ 0 h 278"/>
                <a:gd name="T59" fmla="*/ 834 w 834"/>
                <a:gd name="T60" fmla="*/ 278 h 2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4" h="278">
                  <a:moveTo>
                    <a:pt x="106" y="187"/>
                  </a:moveTo>
                  <a:lnTo>
                    <a:pt x="53" y="197"/>
                  </a:lnTo>
                  <a:lnTo>
                    <a:pt x="1" y="218"/>
                  </a:lnTo>
                  <a:lnTo>
                    <a:pt x="0" y="255"/>
                  </a:lnTo>
                  <a:lnTo>
                    <a:pt x="31" y="278"/>
                  </a:lnTo>
                  <a:lnTo>
                    <a:pt x="129" y="264"/>
                  </a:lnTo>
                  <a:lnTo>
                    <a:pt x="132" y="243"/>
                  </a:lnTo>
                  <a:lnTo>
                    <a:pt x="670" y="115"/>
                  </a:lnTo>
                  <a:lnTo>
                    <a:pt x="687" y="139"/>
                  </a:lnTo>
                  <a:lnTo>
                    <a:pt x="733" y="160"/>
                  </a:lnTo>
                  <a:lnTo>
                    <a:pt x="766" y="145"/>
                  </a:lnTo>
                  <a:lnTo>
                    <a:pt x="834" y="56"/>
                  </a:lnTo>
                  <a:lnTo>
                    <a:pt x="818" y="32"/>
                  </a:lnTo>
                  <a:lnTo>
                    <a:pt x="756" y="0"/>
                  </a:lnTo>
                  <a:lnTo>
                    <a:pt x="692" y="26"/>
                  </a:lnTo>
                  <a:lnTo>
                    <a:pt x="662" y="61"/>
                  </a:lnTo>
                  <a:lnTo>
                    <a:pt x="112" y="197"/>
                  </a:lnTo>
                  <a:lnTo>
                    <a:pt x="106" y="187"/>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7" name="Freeform 30"/>
            <p:cNvSpPr>
              <a:spLocks/>
            </p:cNvSpPr>
            <p:nvPr/>
          </p:nvSpPr>
          <p:spPr bwMode="auto">
            <a:xfrm>
              <a:off x="4477" y="2462"/>
              <a:ext cx="125" cy="49"/>
            </a:xfrm>
            <a:custGeom>
              <a:avLst/>
              <a:gdLst>
                <a:gd name="T0" fmla="*/ 0 w 375"/>
                <a:gd name="T1" fmla="*/ 0 h 146"/>
                <a:gd name="T2" fmla="*/ 4 w 375"/>
                <a:gd name="T3" fmla="*/ 0 h 146"/>
                <a:gd name="T4" fmla="*/ 5 w 375"/>
                <a:gd name="T5" fmla="*/ 2 h 146"/>
                <a:gd name="T6" fmla="*/ 0 w 375"/>
                <a:gd name="T7" fmla="*/ 2 h 146"/>
                <a:gd name="T8" fmla="*/ 0 w 375"/>
                <a:gd name="T9" fmla="*/ 0 h 146"/>
                <a:gd name="T10" fmla="*/ 0 w 375"/>
                <a:gd name="T11" fmla="*/ 0 h 146"/>
                <a:gd name="T12" fmla="*/ 0 60000 65536"/>
                <a:gd name="T13" fmla="*/ 0 60000 65536"/>
                <a:gd name="T14" fmla="*/ 0 60000 65536"/>
                <a:gd name="T15" fmla="*/ 0 60000 65536"/>
                <a:gd name="T16" fmla="*/ 0 60000 65536"/>
                <a:gd name="T17" fmla="*/ 0 60000 65536"/>
                <a:gd name="T18" fmla="*/ 0 w 375"/>
                <a:gd name="T19" fmla="*/ 0 h 146"/>
                <a:gd name="T20" fmla="*/ 375 w 375"/>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375" h="146">
                  <a:moveTo>
                    <a:pt x="0" y="0"/>
                  </a:moveTo>
                  <a:lnTo>
                    <a:pt x="357" y="31"/>
                  </a:lnTo>
                  <a:lnTo>
                    <a:pt x="375" y="146"/>
                  </a:lnTo>
                  <a:lnTo>
                    <a:pt x="1" y="142"/>
                  </a:lnTo>
                  <a:lnTo>
                    <a:pt x="0" y="0"/>
                  </a:lnTo>
                  <a:close/>
                </a:path>
              </a:pathLst>
            </a:custGeom>
            <a:solidFill>
              <a:srgbClr val="C2D6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8" name="Freeform 31"/>
            <p:cNvSpPr>
              <a:spLocks/>
            </p:cNvSpPr>
            <p:nvPr/>
          </p:nvSpPr>
          <p:spPr bwMode="auto">
            <a:xfrm>
              <a:off x="4354" y="2433"/>
              <a:ext cx="123" cy="77"/>
            </a:xfrm>
            <a:custGeom>
              <a:avLst/>
              <a:gdLst>
                <a:gd name="T0" fmla="*/ 2 w 371"/>
                <a:gd name="T1" fmla="*/ 0 h 230"/>
                <a:gd name="T2" fmla="*/ 1 w 371"/>
                <a:gd name="T3" fmla="*/ 1 h 230"/>
                <a:gd name="T4" fmla="*/ 1 w 371"/>
                <a:gd name="T5" fmla="*/ 2 h 230"/>
                <a:gd name="T6" fmla="*/ 0 w 371"/>
                <a:gd name="T7" fmla="*/ 2 h 230"/>
                <a:gd name="T8" fmla="*/ 0 w 371"/>
                <a:gd name="T9" fmla="*/ 3 h 230"/>
                <a:gd name="T10" fmla="*/ 5 w 371"/>
                <a:gd name="T11" fmla="*/ 3 h 230"/>
                <a:gd name="T12" fmla="*/ 4 w 371"/>
                <a:gd name="T13" fmla="*/ 0 h 230"/>
                <a:gd name="T14" fmla="*/ 2 w 371"/>
                <a:gd name="T15" fmla="*/ 0 h 230"/>
                <a:gd name="T16" fmla="*/ 2 w 371"/>
                <a:gd name="T17" fmla="*/ 0 h 2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230"/>
                <a:gd name="T29" fmla="*/ 371 w 371"/>
                <a:gd name="T30" fmla="*/ 230 h 2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230">
                  <a:moveTo>
                    <a:pt x="138" y="0"/>
                  </a:moveTo>
                  <a:lnTo>
                    <a:pt x="77" y="74"/>
                  </a:lnTo>
                  <a:lnTo>
                    <a:pt x="55" y="154"/>
                  </a:lnTo>
                  <a:lnTo>
                    <a:pt x="0" y="198"/>
                  </a:lnTo>
                  <a:lnTo>
                    <a:pt x="0" y="230"/>
                  </a:lnTo>
                  <a:lnTo>
                    <a:pt x="371" y="228"/>
                  </a:lnTo>
                  <a:lnTo>
                    <a:pt x="363" y="10"/>
                  </a:lnTo>
                  <a:lnTo>
                    <a:pt x="138"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9" name="Freeform 32"/>
            <p:cNvSpPr>
              <a:spLocks/>
            </p:cNvSpPr>
            <p:nvPr/>
          </p:nvSpPr>
          <p:spPr bwMode="auto">
            <a:xfrm>
              <a:off x="4164" y="2484"/>
              <a:ext cx="131" cy="216"/>
            </a:xfrm>
            <a:custGeom>
              <a:avLst/>
              <a:gdLst>
                <a:gd name="T0" fmla="*/ 0 w 394"/>
                <a:gd name="T1" fmla="*/ 0 h 648"/>
                <a:gd name="T2" fmla="*/ 5 w 394"/>
                <a:gd name="T3" fmla="*/ 0 h 648"/>
                <a:gd name="T4" fmla="*/ 5 w 394"/>
                <a:gd name="T5" fmla="*/ 2 h 648"/>
                <a:gd name="T6" fmla="*/ 5 w 394"/>
                <a:gd name="T7" fmla="*/ 2 h 648"/>
                <a:gd name="T8" fmla="*/ 5 w 394"/>
                <a:gd name="T9" fmla="*/ 3 h 648"/>
                <a:gd name="T10" fmla="*/ 5 w 394"/>
                <a:gd name="T11" fmla="*/ 3 h 648"/>
                <a:gd name="T12" fmla="*/ 5 w 394"/>
                <a:gd name="T13" fmla="*/ 7 h 648"/>
                <a:gd name="T14" fmla="*/ 5 w 394"/>
                <a:gd name="T15" fmla="*/ 8 h 648"/>
                <a:gd name="T16" fmla="*/ 3 w 394"/>
                <a:gd name="T17" fmla="*/ 8 h 648"/>
                <a:gd name="T18" fmla="*/ 0 w 394"/>
                <a:gd name="T19" fmla="*/ 8 h 648"/>
                <a:gd name="T20" fmla="*/ 0 w 394"/>
                <a:gd name="T21" fmla="*/ 7 h 648"/>
                <a:gd name="T22" fmla="*/ 0 w 394"/>
                <a:gd name="T23" fmla="*/ 3 h 648"/>
                <a:gd name="T24" fmla="*/ 0 w 394"/>
                <a:gd name="T25" fmla="*/ 3 h 648"/>
                <a:gd name="T26" fmla="*/ 0 w 394"/>
                <a:gd name="T27" fmla="*/ 2 h 648"/>
                <a:gd name="T28" fmla="*/ 0 w 394"/>
                <a:gd name="T29" fmla="*/ 2 h 648"/>
                <a:gd name="T30" fmla="*/ 0 w 394"/>
                <a:gd name="T31" fmla="*/ 0 h 648"/>
                <a:gd name="T32" fmla="*/ 0 w 394"/>
                <a:gd name="T33" fmla="*/ 0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648"/>
                <a:gd name="T53" fmla="*/ 394 w 394"/>
                <a:gd name="T54" fmla="*/ 648 h 6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648">
                  <a:moveTo>
                    <a:pt x="25" y="0"/>
                  </a:moveTo>
                  <a:lnTo>
                    <a:pt x="366" y="10"/>
                  </a:lnTo>
                  <a:lnTo>
                    <a:pt x="370" y="162"/>
                  </a:lnTo>
                  <a:lnTo>
                    <a:pt x="394" y="169"/>
                  </a:lnTo>
                  <a:lnTo>
                    <a:pt x="394" y="258"/>
                  </a:lnTo>
                  <a:lnTo>
                    <a:pt x="384" y="262"/>
                  </a:lnTo>
                  <a:lnTo>
                    <a:pt x="370" y="556"/>
                  </a:lnTo>
                  <a:lnTo>
                    <a:pt x="388" y="633"/>
                  </a:lnTo>
                  <a:lnTo>
                    <a:pt x="252" y="648"/>
                  </a:lnTo>
                  <a:lnTo>
                    <a:pt x="6" y="633"/>
                  </a:lnTo>
                  <a:lnTo>
                    <a:pt x="29" y="580"/>
                  </a:lnTo>
                  <a:lnTo>
                    <a:pt x="28" y="264"/>
                  </a:lnTo>
                  <a:lnTo>
                    <a:pt x="0" y="252"/>
                  </a:lnTo>
                  <a:lnTo>
                    <a:pt x="4" y="169"/>
                  </a:lnTo>
                  <a:lnTo>
                    <a:pt x="21" y="169"/>
                  </a:lnTo>
                  <a:lnTo>
                    <a:pt x="25"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0" name="Freeform 33"/>
            <p:cNvSpPr>
              <a:spLocks/>
            </p:cNvSpPr>
            <p:nvPr/>
          </p:nvSpPr>
          <p:spPr bwMode="auto">
            <a:xfrm>
              <a:off x="4312" y="2331"/>
              <a:ext cx="41" cy="88"/>
            </a:xfrm>
            <a:custGeom>
              <a:avLst/>
              <a:gdLst>
                <a:gd name="T0" fmla="*/ 0 w 124"/>
                <a:gd name="T1" fmla="*/ 0 h 265"/>
                <a:gd name="T2" fmla="*/ 1 w 124"/>
                <a:gd name="T3" fmla="*/ 0 h 265"/>
                <a:gd name="T4" fmla="*/ 1 w 124"/>
                <a:gd name="T5" fmla="*/ 1 h 265"/>
                <a:gd name="T6" fmla="*/ 2 w 124"/>
                <a:gd name="T7" fmla="*/ 3 h 265"/>
                <a:gd name="T8" fmla="*/ 1 w 124"/>
                <a:gd name="T9" fmla="*/ 3 h 265"/>
                <a:gd name="T10" fmla="*/ 0 w 124"/>
                <a:gd name="T11" fmla="*/ 3 h 265"/>
                <a:gd name="T12" fmla="*/ 0 w 124"/>
                <a:gd name="T13" fmla="*/ 0 h 265"/>
                <a:gd name="T14" fmla="*/ 0 w 124"/>
                <a:gd name="T15" fmla="*/ 0 h 265"/>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265"/>
                <a:gd name="T26" fmla="*/ 124 w 124"/>
                <a:gd name="T27" fmla="*/ 265 h 2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265">
                  <a:moveTo>
                    <a:pt x="11" y="0"/>
                  </a:moveTo>
                  <a:lnTo>
                    <a:pt x="94" y="30"/>
                  </a:lnTo>
                  <a:lnTo>
                    <a:pt x="121" y="55"/>
                  </a:lnTo>
                  <a:lnTo>
                    <a:pt x="124" y="219"/>
                  </a:lnTo>
                  <a:lnTo>
                    <a:pt x="94" y="250"/>
                  </a:lnTo>
                  <a:lnTo>
                    <a:pt x="0" y="265"/>
                  </a:lnTo>
                  <a:lnTo>
                    <a:pt x="11" y="0"/>
                  </a:lnTo>
                  <a:close/>
                </a:path>
              </a:pathLst>
            </a:custGeom>
            <a:solidFill>
              <a:srgbClr val="C2D6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1" name="Freeform 34"/>
            <p:cNvSpPr>
              <a:spLocks/>
            </p:cNvSpPr>
            <p:nvPr/>
          </p:nvSpPr>
          <p:spPr bwMode="auto">
            <a:xfrm>
              <a:off x="4337" y="2518"/>
              <a:ext cx="375" cy="98"/>
            </a:xfrm>
            <a:custGeom>
              <a:avLst/>
              <a:gdLst>
                <a:gd name="T0" fmla="*/ 0 w 1126"/>
                <a:gd name="T1" fmla="*/ 0 h 295"/>
                <a:gd name="T2" fmla="*/ 1 w 1126"/>
                <a:gd name="T3" fmla="*/ 0 h 295"/>
                <a:gd name="T4" fmla="*/ 1 w 1126"/>
                <a:gd name="T5" fmla="*/ 3 h 295"/>
                <a:gd name="T6" fmla="*/ 1 w 1126"/>
                <a:gd name="T7" fmla="*/ 3 h 295"/>
                <a:gd name="T8" fmla="*/ 1 w 1126"/>
                <a:gd name="T9" fmla="*/ 3 h 295"/>
                <a:gd name="T10" fmla="*/ 1 w 1126"/>
                <a:gd name="T11" fmla="*/ 3 h 295"/>
                <a:gd name="T12" fmla="*/ 2 w 1126"/>
                <a:gd name="T13" fmla="*/ 3 h 295"/>
                <a:gd name="T14" fmla="*/ 2 w 1126"/>
                <a:gd name="T15" fmla="*/ 3 h 295"/>
                <a:gd name="T16" fmla="*/ 3 w 1126"/>
                <a:gd name="T17" fmla="*/ 3 h 295"/>
                <a:gd name="T18" fmla="*/ 4 w 1126"/>
                <a:gd name="T19" fmla="*/ 3 h 295"/>
                <a:gd name="T20" fmla="*/ 5 w 1126"/>
                <a:gd name="T21" fmla="*/ 3 h 295"/>
                <a:gd name="T22" fmla="*/ 6 w 1126"/>
                <a:gd name="T23" fmla="*/ 3 h 295"/>
                <a:gd name="T24" fmla="*/ 7 w 1126"/>
                <a:gd name="T25" fmla="*/ 3 h 295"/>
                <a:gd name="T26" fmla="*/ 8 w 1126"/>
                <a:gd name="T27" fmla="*/ 3 h 295"/>
                <a:gd name="T28" fmla="*/ 9 w 1126"/>
                <a:gd name="T29" fmla="*/ 3 h 295"/>
                <a:gd name="T30" fmla="*/ 10 w 1126"/>
                <a:gd name="T31" fmla="*/ 3 h 295"/>
                <a:gd name="T32" fmla="*/ 11 w 1126"/>
                <a:gd name="T33" fmla="*/ 3 h 295"/>
                <a:gd name="T34" fmla="*/ 12 w 1126"/>
                <a:gd name="T35" fmla="*/ 3 h 295"/>
                <a:gd name="T36" fmla="*/ 13 w 1126"/>
                <a:gd name="T37" fmla="*/ 3 h 295"/>
                <a:gd name="T38" fmla="*/ 14 w 1126"/>
                <a:gd name="T39" fmla="*/ 3 h 295"/>
                <a:gd name="T40" fmla="*/ 6 w 1126"/>
                <a:gd name="T41" fmla="*/ 4 h 295"/>
                <a:gd name="T42" fmla="*/ 0 w 1126"/>
                <a:gd name="T43" fmla="*/ 4 h 295"/>
                <a:gd name="T44" fmla="*/ 0 w 1126"/>
                <a:gd name="T45" fmla="*/ 0 h 295"/>
                <a:gd name="T46" fmla="*/ 0 w 1126"/>
                <a:gd name="T47" fmla="*/ 0 h 2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6"/>
                <a:gd name="T73" fmla="*/ 0 h 295"/>
                <a:gd name="T74" fmla="*/ 1126 w 1126"/>
                <a:gd name="T75" fmla="*/ 295 h 2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6" h="295">
                  <a:moveTo>
                    <a:pt x="23" y="0"/>
                  </a:moveTo>
                  <a:lnTo>
                    <a:pt x="49" y="40"/>
                  </a:lnTo>
                  <a:lnTo>
                    <a:pt x="53" y="224"/>
                  </a:lnTo>
                  <a:lnTo>
                    <a:pt x="59" y="224"/>
                  </a:lnTo>
                  <a:lnTo>
                    <a:pt x="78" y="224"/>
                  </a:lnTo>
                  <a:lnTo>
                    <a:pt x="108" y="226"/>
                  </a:lnTo>
                  <a:lnTo>
                    <a:pt x="149" y="229"/>
                  </a:lnTo>
                  <a:lnTo>
                    <a:pt x="198" y="230"/>
                  </a:lnTo>
                  <a:lnTo>
                    <a:pt x="258" y="231"/>
                  </a:lnTo>
                  <a:lnTo>
                    <a:pt x="323" y="234"/>
                  </a:lnTo>
                  <a:lnTo>
                    <a:pt x="395" y="237"/>
                  </a:lnTo>
                  <a:lnTo>
                    <a:pt x="471" y="237"/>
                  </a:lnTo>
                  <a:lnTo>
                    <a:pt x="553" y="237"/>
                  </a:lnTo>
                  <a:lnTo>
                    <a:pt x="637" y="237"/>
                  </a:lnTo>
                  <a:lnTo>
                    <a:pt x="723" y="237"/>
                  </a:lnTo>
                  <a:lnTo>
                    <a:pt x="809" y="234"/>
                  </a:lnTo>
                  <a:lnTo>
                    <a:pt x="896" y="231"/>
                  </a:lnTo>
                  <a:lnTo>
                    <a:pt x="982" y="227"/>
                  </a:lnTo>
                  <a:lnTo>
                    <a:pt x="1065" y="221"/>
                  </a:lnTo>
                  <a:lnTo>
                    <a:pt x="1126" y="267"/>
                  </a:lnTo>
                  <a:lnTo>
                    <a:pt x="449" y="295"/>
                  </a:lnTo>
                  <a:lnTo>
                    <a:pt x="0" y="285"/>
                  </a:lnTo>
                  <a:lnTo>
                    <a:pt x="23" y="0"/>
                  </a:lnTo>
                  <a:close/>
                </a:path>
              </a:pathLst>
            </a:custGeom>
            <a:solidFill>
              <a:srgbClr val="B0C2B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2" name="Freeform 35"/>
            <p:cNvSpPr>
              <a:spLocks/>
            </p:cNvSpPr>
            <p:nvPr/>
          </p:nvSpPr>
          <p:spPr bwMode="auto">
            <a:xfrm>
              <a:off x="4140" y="2306"/>
              <a:ext cx="172" cy="119"/>
            </a:xfrm>
            <a:custGeom>
              <a:avLst/>
              <a:gdLst>
                <a:gd name="T0" fmla="*/ 1 w 517"/>
                <a:gd name="T1" fmla="*/ 0 h 358"/>
                <a:gd name="T2" fmla="*/ 1 w 517"/>
                <a:gd name="T3" fmla="*/ 1 h 358"/>
                <a:gd name="T4" fmla="*/ 0 w 517"/>
                <a:gd name="T5" fmla="*/ 1 h 358"/>
                <a:gd name="T6" fmla="*/ 0 w 517"/>
                <a:gd name="T7" fmla="*/ 4 h 358"/>
                <a:gd name="T8" fmla="*/ 6 w 517"/>
                <a:gd name="T9" fmla="*/ 4 h 358"/>
                <a:gd name="T10" fmla="*/ 6 w 517"/>
                <a:gd name="T11" fmla="*/ 1 h 358"/>
                <a:gd name="T12" fmla="*/ 3 w 517"/>
                <a:gd name="T13" fmla="*/ 1 h 358"/>
                <a:gd name="T14" fmla="*/ 3 w 517"/>
                <a:gd name="T15" fmla="*/ 0 h 358"/>
                <a:gd name="T16" fmla="*/ 1 w 517"/>
                <a:gd name="T17" fmla="*/ 0 h 358"/>
                <a:gd name="T18" fmla="*/ 1 w 517"/>
                <a:gd name="T19" fmla="*/ 0 h 3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7"/>
                <a:gd name="T31" fmla="*/ 0 h 358"/>
                <a:gd name="T32" fmla="*/ 517 w 517"/>
                <a:gd name="T33" fmla="*/ 358 h 3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7" h="358">
                  <a:moveTo>
                    <a:pt x="104" y="2"/>
                  </a:moveTo>
                  <a:lnTo>
                    <a:pt x="102" y="43"/>
                  </a:lnTo>
                  <a:lnTo>
                    <a:pt x="0" y="48"/>
                  </a:lnTo>
                  <a:lnTo>
                    <a:pt x="5" y="358"/>
                  </a:lnTo>
                  <a:lnTo>
                    <a:pt x="517" y="358"/>
                  </a:lnTo>
                  <a:lnTo>
                    <a:pt x="517" y="46"/>
                  </a:lnTo>
                  <a:lnTo>
                    <a:pt x="218" y="43"/>
                  </a:lnTo>
                  <a:lnTo>
                    <a:pt x="214" y="0"/>
                  </a:lnTo>
                  <a:lnTo>
                    <a:pt x="104" y="2"/>
                  </a:lnTo>
                  <a:close/>
                </a:path>
              </a:pathLst>
            </a:custGeom>
            <a:solidFill>
              <a:srgbClr val="C2D6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3" name="Freeform 36"/>
            <p:cNvSpPr>
              <a:spLocks/>
            </p:cNvSpPr>
            <p:nvPr/>
          </p:nvSpPr>
          <p:spPr bwMode="auto">
            <a:xfrm>
              <a:off x="4435" y="2190"/>
              <a:ext cx="428" cy="414"/>
            </a:xfrm>
            <a:custGeom>
              <a:avLst/>
              <a:gdLst>
                <a:gd name="T0" fmla="*/ 0 w 1285"/>
                <a:gd name="T1" fmla="*/ 7 h 1241"/>
                <a:gd name="T2" fmla="*/ 0 w 1285"/>
                <a:gd name="T3" fmla="*/ 6 h 1241"/>
                <a:gd name="T4" fmla="*/ 0 w 1285"/>
                <a:gd name="T5" fmla="*/ 5 h 1241"/>
                <a:gd name="T6" fmla="*/ 1 w 1285"/>
                <a:gd name="T7" fmla="*/ 4 h 1241"/>
                <a:gd name="T8" fmla="*/ 2 w 1285"/>
                <a:gd name="T9" fmla="*/ 3 h 1241"/>
                <a:gd name="T10" fmla="*/ 3 w 1285"/>
                <a:gd name="T11" fmla="*/ 2 h 1241"/>
                <a:gd name="T12" fmla="*/ 5 w 1285"/>
                <a:gd name="T13" fmla="*/ 1 h 1241"/>
                <a:gd name="T14" fmla="*/ 7 w 1285"/>
                <a:gd name="T15" fmla="*/ 0 h 1241"/>
                <a:gd name="T16" fmla="*/ 9 w 1285"/>
                <a:gd name="T17" fmla="*/ 0 h 1241"/>
                <a:gd name="T18" fmla="*/ 12 w 1285"/>
                <a:gd name="T19" fmla="*/ 1 h 1241"/>
                <a:gd name="T20" fmla="*/ 13 w 1285"/>
                <a:gd name="T21" fmla="*/ 2 h 1241"/>
                <a:gd name="T22" fmla="*/ 14 w 1285"/>
                <a:gd name="T23" fmla="*/ 3 h 1241"/>
                <a:gd name="T24" fmla="*/ 15 w 1285"/>
                <a:gd name="T25" fmla="*/ 5 h 1241"/>
                <a:gd name="T26" fmla="*/ 16 w 1285"/>
                <a:gd name="T27" fmla="*/ 6 h 1241"/>
                <a:gd name="T28" fmla="*/ 16 w 1285"/>
                <a:gd name="T29" fmla="*/ 7 h 1241"/>
                <a:gd name="T30" fmla="*/ 16 w 1285"/>
                <a:gd name="T31" fmla="*/ 8 h 1241"/>
                <a:gd name="T32" fmla="*/ 16 w 1285"/>
                <a:gd name="T33" fmla="*/ 8 h 1241"/>
                <a:gd name="T34" fmla="*/ 16 w 1285"/>
                <a:gd name="T35" fmla="*/ 9 h 1241"/>
                <a:gd name="T36" fmla="*/ 16 w 1285"/>
                <a:gd name="T37" fmla="*/ 10 h 1241"/>
                <a:gd name="T38" fmla="*/ 15 w 1285"/>
                <a:gd name="T39" fmla="*/ 11 h 1241"/>
                <a:gd name="T40" fmla="*/ 15 w 1285"/>
                <a:gd name="T41" fmla="*/ 12 h 1241"/>
                <a:gd name="T42" fmla="*/ 14 w 1285"/>
                <a:gd name="T43" fmla="*/ 13 h 1241"/>
                <a:gd name="T44" fmla="*/ 13 w 1285"/>
                <a:gd name="T45" fmla="*/ 14 h 1241"/>
                <a:gd name="T46" fmla="*/ 12 w 1285"/>
                <a:gd name="T47" fmla="*/ 15 h 1241"/>
                <a:gd name="T48" fmla="*/ 11 w 1285"/>
                <a:gd name="T49" fmla="*/ 15 h 1241"/>
                <a:gd name="T50" fmla="*/ 11 w 1285"/>
                <a:gd name="T51" fmla="*/ 15 h 1241"/>
                <a:gd name="T52" fmla="*/ 11 w 1285"/>
                <a:gd name="T53" fmla="*/ 15 h 1241"/>
                <a:gd name="T54" fmla="*/ 11 w 1285"/>
                <a:gd name="T55" fmla="*/ 15 h 1241"/>
                <a:gd name="T56" fmla="*/ 12 w 1285"/>
                <a:gd name="T57" fmla="*/ 14 h 1241"/>
                <a:gd name="T58" fmla="*/ 13 w 1285"/>
                <a:gd name="T59" fmla="*/ 14 h 1241"/>
                <a:gd name="T60" fmla="*/ 13 w 1285"/>
                <a:gd name="T61" fmla="*/ 13 h 1241"/>
                <a:gd name="T62" fmla="*/ 14 w 1285"/>
                <a:gd name="T63" fmla="*/ 12 h 1241"/>
                <a:gd name="T64" fmla="*/ 15 w 1285"/>
                <a:gd name="T65" fmla="*/ 10 h 1241"/>
                <a:gd name="T66" fmla="*/ 15 w 1285"/>
                <a:gd name="T67" fmla="*/ 9 h 1241"/>
                <a:gd name="T68" fmla="*/ 15 w 1285"/>
                <a:gd name="T69" fmla="*/ 7 h 1241"/>
                <a:gd name="T70" fmla="*/ 15 w 1285"/>
                <a:gd name="T71" fmla="*/ 6 h 1241"/>
                <a:gd name="T72" fmla="*/ 15 w 1285"/>
                <a:gd name="T73" fmla="*/ 4 h 1241"/>
                <a:gd name="T74" fmla="*/ 14 w 1285"/>
                <a:gd name="T75" fmla="*/ 3 h 1241"/>
                <a:gd name="T76" fmla="*/ 13 w 1285"/>
                <a:gd name="T77" fmla="*/ 2 h 1241"/>
                <a:gd name="T78" fmla="*/ 12 w 1285"/>
                <a:gd name="T79" fmla="*/ 1 h 1241"/>
                <a:gd name="T80" fmla="*/ 10 w 1285"/>
                <a:gd name="T81" fmla="*/ 1 h 1241"/>
                <a:gd name="T82" fmla="*/ 9 w 1285"/>
                <a:gd name="T83" fmla="*/ 0 h 1241"/>
                <a:gd name="T84" fmla="*/ 7 w 1285"/>
                <a:gd name="T85" fmla="*/ 0 h 1241"/>
                <a:gd name="T86" fmla="*/ 6 w 1285"/>
                <a:gd name="T87" fmla="*/ 1 h 1241"/>
                <a:gd name="T88" fmla="*/ 4 w 1285"/>
                <a:gd name="T89" fmla="*/ 1 h 1241"/>
                <a:gd name="T90" fmla="*/ 3 w 1285"/>
                <a:gd name="T91" fmla="*/ 2 h 1241"/>
                <a:gd name="T92" fmla="*/ 2 w 1285"/>
                <a:gd name="T93" fmla="*/ 3 h 1241"/>
                <a:gd name="T94" fmla="*/ 1 w 1285"/>
                <a:gd name="T95" fmla="*/ 4 h 1241"/>
                <a:gd name="T96" fmla="*/ 1 w 1285"/>
                <a:gd name="T97" fmla="*/ 5 h 1241"/>
                <a:gd name="T98" fmla="*/ 1 w 1285"/>
                <a:gd name="T99" fmla="*/ 6 h 1241"/>
                <a:gd name="T100" fmla="*/ 0 w 1285"/>
                <a:gd name="T101" fmla="*/ 7 h 1241"/>
                <a:gd name="T102" fmla="*/ 0 w 1285"/>
                <a:gd name="T103" fmla="*/ 7 h 1241"/>
                <a:gd name="T104" fmla="*/ 0 w 1285"/>
                <a:gd name="T105" fmla="*/ 7 h 1241"/>
                <a:gd name="T106" fmla="*/ 0 w 1285"/>
                <a:gd name="T107" fmla="*/ 7 h 1241"/>
                <a:gd name="T108" fmla="*/ 0 w 1285"/>
                <a:gd name="T109" fmla="*/ 7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85"/>
                <a:gd name="T166" fmla="*/ 0 h 1241"/>
                <a:gd name="T167" fmla="*/ 1285 w 128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85" h="1241">
                  <a:moveTo>
                    <a:pt x="0" y="573"/>
                  </a:moveTo>
                  <a:lnTo>
                    <a:pt x="0" y="565"/>
                  </a:lnTo>
                  <a:lnTo>
                    <a:pt x="2" y="547"/>
                  </a:lnTo>
                  <a:lnTo>
                    <a:pt x="8" y="519"/>
                  </a:lnTo>
                  <a:lnTo>
                    <a:pt x="18" y="484"/>
                  </a:lnTo>
                  <a:lnTo>
                    <a:pt x="28" y="441"/>
                  </a:lnTo>
                  <a:lnTo>
                    <a:pt x="48" y="393"/>
                  </a:lnTo>
                  <a:lnTo>
                    <a:pt x="70" y="341"/>
                  </a:lnTo>
                  <a:lnTo>
                    <a:pt x="101" y="289"/>
                  </a:lnTo>
                  <a:lnTo>
                    <a:pt x="136" y="235"/>
                  </a:lnTo>
                  <a:lnTo>
                    <a:pt x="181" y="184"/>
                  </a:lnTo>
                  <a:lnTo>
                    <a:pt x="233" y="135"/>
                  </a:lnTo>
                  <a:lnTo>
                    <a:pt x="297" y="92"/>
                  </a:lnTo>
                  <a:lnTo>
                    <a:pt x="369" y="55"/>
                  </a:lnTo>
                  <a:lnTo>
                    <a:pt x="452" y="27"/>
                  </a:lnTo>
                  <a:lnTo>
                    <a:pt x="546" y="8"/>
                  </a:lnTo>
                  <a:lnTo>
                    <a:pt x="654" y="0"/>
                  </a:lnTo>
                  <a:lnTo>
                    <a:pt x="761" y="5"/>
                  </a:lnTo>
                  <a:lnTo>
                    <a:pt x="854" y="24"/>
                  </a:lnTo>
                  <a:lnTo>
                    <a:pt x="935" y="54"/>
                  </a:lnTo>
                  <a:lnTo>
                    <a:pt x="1007" y="94"/>
                  </a:lnTo>
                  <a:lnTo>
                    <a:pt x="1069" y="140"/>
                  </a:lnTo>
                  <a:lnTo>
                    <a:pt x="1119" y="195"/>
                  </a:lnTo>
                  <a:lnTo>
                    <a:pt x="1162" y="251"/>
                  </a:lnTo>
                  <a:lnTo>
                    <a:pt x="1198" y="312"/>
                  </a:lnTo>
                  <a:lnTo>
                    <a:pt x="1224" y="372"/>
                  </a:lnTo>
                  <a:lnTo>
                    <a:pt x="1247" y="432"/>
                  </a:lnTo>
                  <a:lnTo>
                    <a:pt x="1262" y="488"/>
                  </a:lnTo>
                  <a:lnTo>
                    <a:pt x="1273" y="541"/>
                  </a:lnTo>
                  <a:lnTo>
                    <a:pt x="1279" y="587"/>
                  </a:lnTo>
                  <a:lnTo>
                    <a:pt x="1284" y="626"/>
                  </a:lnTo>
                  <a:lnTo>
                    <a:pt x="1284" y="654"/>
                  </a:lnTo>
                  <a:lnTo>
                    <a:pt x="1285" y="673"/>
                  </a:lnTo>
                  <a:lnTo>
                    <a:pt x="1284" y="685"/>
                  </a:lnTo>
                  <a:lnTo>
                    <a:pt x="1281" y="706"/>
                  </a:lnTo>
                  <a:lnTo>
                    <a:pt x="1276" y="731"/>
                  </a:lnTo>
                  <a:lnTo>
                    <a:pt x="1269" y="762"/>
                  </a:lnTo>
                  <a:lnTo>
                    <a:pt x="1259" y="796"/>
                  </a:lnTo>
                  <a:lnTo>
                    <a:pt x="1247" y="835"/>
                  </a:lnTo>
                  <a:lnTo>
                    <a:pt x="1229" y="875"/>
                  </a:lnTo>
                  <a:lnTo>
                    <a:pt x="1211" y="921"/>
                  </a:lnTo>
                  <a:lnTo>
                    <a:pt x="1186" y="962"/>
                  </a:lnTo>
                  <a:lnTo>
                    <a:pt x="1156" y="1008"/>
                  </a:lnTo>
                  <a:lnTo>
                    <a:pt x="1124" y="1051"/>
                  </a:lnTo>
                  <a:lnTo>
                    <a:pt x="1085" y="1096"/>
                  </a:lnTo>
                  <a:lnTo>
                    <a:pt x="1041" y="1136"/>
                  </a:lnTo>
                  <a:lnTo>
                    <a:pt x="990" y="1173"/>
                  </a:lnTo>
                  <a:lnTo>
                    <a:pt x="934" y="1209"/>
                  </a:lnTo>
                  <a:lnTo>
                    <a:pt x="870" y="1241"/>
                  </a:lnTo>
                  <a:lnTo>
                    <a:pt x="863" y="1237"/>
                  </a:lnTo>
                  <a:lnTo>
                    <a:pt x="863" y="1228"/>
                  </a:lnTo>
                  <a:lnTo>
                    <a:pt x="863" y="1216"/>
                  </a:lnTo>
                  <a:lnTo>
                    <a:pt x="864" y="1212"/>
                  </a:lnTo>
                  <a:lnTo>
                    <a:pt x="869" y="1209"/>
                  </a:lnTo>
                  <a:lnTo>
                    <a:pt x="881" y="1201"/>
                  </a:lnTo>
                  <a:lnTo>
                    <a:pt x="898" y="1189"/>
                  </a:lnTo>
                  <a:lnTo>
                    <a:pt x="925" y="1174"/>
                  </a:lnTo>
                  <a:lnTo>
                    <a:pt x="952" y="1154"/>
                  </a:lnTo>
                  <a:lnTo>
                    <a:pt x="986" y="1130"/>
                  </a:lnTo>
                  <a:lnTo>
                    <a:pt x="1020" y="1102"/>
                  </a:lnTo>
                  <a:lnTo>
                    <a:pt x="1057" y="1071"/>
                  </a:lnTo>
                  <a:lnTo>
                    <a:pt x="1091" y="1032"/>
                  </a:lnTo>
                  <a:lnTo>
                    <a:pt x="1127" y="991"/>
                  </a:lnTo>
                  <a:lnTo>
                    <a:pt x="1158" y="946"/>
                  </a:lnTo>
                  <a:lnTo>
                    <a:pt x="1187" y="897"/>
                  </a:lnTo>
                  <a:lnTo>
                    <a:pt x="1211" y="844"/>
                  </a:lnTo>
                  <a:lnTo>
                    <a:pt x="1232" y="788"/>
                  </a:lnTo>
                  <a:lnTo>
                    <a:pt x="1242" y="725"/>
                  </a:lnTo>
                  <a:lnTo>
                    <a:pt x="1248" y="663"/>
                  </a:lnTo>
                  <a:lnTo>
                    <a:pt x="1242" y="596"/>
                  </a:lnTo>
                  <a:lnTo>
                    <a:pt x="1235" y="533"/>
                  </a:lnTo>
                  <a:lnTo>
                    <a:pt x="1220" y="470"/>
                  </a:lnTo>
                  <a:lnTo>
                    <a:pt x="1202" y="413"/>
                  </a:lnTo>
                  <a:lnTo>
                    <a:pt x="1179" y="356"/>
                  </a:lnTo>
                  <a:lnTo>
                    <a:pt x="1150" y="304"/>
                  </a:lnTo>
                  <a:lnTo>
                    <a:pt x="1118" y="255"/>
                  </a:lnTo>
                  <a:lnTo>
                    <a:pt x="1082" y="211"/>
                  </a:lnTo>
                  <a:lnTo>
                    <a:pt x="1041" y="169"/>
                  </a:lnTo>
                  <a:lnTo>
                    <a:pt x="996" y="134"/>
                  </a:lnTo>
                  <a:lnTo>
                    <a:pt x="947" y="101"/>
                  </a:lnTo>
                  <a:lnTo>
                    <a:pt x="895" y="77"/>
                  </a:lnTo>
                  <a:lnTo>
                    <a:pt x="839" y="55"/>
                  </a:lnTo>
                  <a:lnTo>
                    <a:pt x="781" y="42"/>
                  </a:lnTo>
                  <a:lnTo>
                    <a:pt x="719" y="35"/>
                  </a:lnTo>
                  <a:lnTo>
                    <a:pt x="654" y="35"/>
                  </a:lnTo>
                  <a:lnTo>
                    <a:pt x="589" y="36"/>
                  </a:lnTo>
                  <a:lnTo>
                    <a:pt x="526" y="46"/>
                  </a:lnTo>
                  <a:lnTo>
                    <a:pt x="467" y="60"/>
                  </a:lnTo>
                  <a:lnTo>
                    <a:pt x="412" y="80"/>
                  </a:lnTo>
                  <a:lnTo>
                    <a:pt x="359" y="106"/>
                  </a:lnTo>
                  <a:lnTo>
                    <a:pt x="310" y="134"/>
                  </a:lnTo>
                  <a:lnTo>
                    <a:pt x="264" y="165"/>
                  </a:lnTo>
                  <a:lnTo>
                    <a:pt x="222" y="202"/>
                  </a:lnTo>
                  <a:lnTo>
                    <a:pt x="184" y="241"/>
                  </a:lnTo>
                  <a:lnTo>
                    <a:pt x="150" y="282"/>
                  </a:lnTo>
                  <a:lnTo>
                    <a:pt x="120" y="327"/>
                  </a:lnTo>
                  <a:lnTo>
                    <a:pt x="95" y="374"/>
                  </a:lnTo>
                  <a:lnTo>
                    <a:pt x="73" y="421"/>
                  </a:lnTo>
                  <a:lnTo>
                    <a:pt x="56" y="472"/>
                  </a:lnTo>
                  <a:lnTo>
                    <a:pt x="43" y="524"/>
                  </a:lnTo>
                  <a:lnTo>
                    <a:pt x="37" y="577"/>
                  </a:lnTo>
                  <a:lnTo>
                    <a:pt x="34" y="579"/>
                  </a:lnTo>
                  <a:lnTo>
                    <a:pt x="31" y="580"/>
                  </a:lnTo>
                  <a:lnTo>
                    <a:pt x="24" y="579"/>
                  </a:lnTo>
                  <a:lnTo>
                    <a:pt x="18" y="579"/>
                  </a:lnTo>
                  <a:lnTo>
                    <a:pt x="12" y="576"/>
                  </a:lnTo>
                  <a:lnTo>
                    <a:pt x="6" y="574"/>
                  </a:lnTo>
                  <a:lnTo>
                    <a:pt x="2" y="573"/>
                  </a:lnTo>
                  <a:lnTo>
                    <a:pt x="0" y="5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4" name="Freeform 37"/>
            <p:cNvSpPr>
              <a:spLocks/>
            </p:cNvSpPr>
            <p:nvPr/>
          </p:nvSpPr>
          <p:spPr bwMode="auto">
            <a:xfrm>
              <a:off x="4181" y="2362"/>
              <a:ext cx="20" cy="20"/>
            </a:xfrm>
            <a:custGeom>
              <a:avLst/>
              <a:gdLst>
                <a:gd name="T0" fmla="*/ 0 w 62"/>
                <a:gd name="T1" fmla="*/ 1 h 61"/>
                <a:gd name="T2" fmla="*/ 0 w 62"/>
                <a:gd name="T3" fmla="*/ 1 h 61"/>
                <a:gd name="T4" fmla="*/ 1 w 62"/>
                <a:gd name="T5" fmla="*/ 1 h 61"/>
                <a:gd name="T6" fmla="*/ 1 w 62"/>
                <a:gd name="T7" fmla="*/ 1 h 61"/>
                <a:gd name="T8" fmla="*/ 1 w 62"/>
                <a:gd name="T9" fmla="*/ 1 h 61"/>
                <a:gd name="T10" fmla="*/ 1 w 62"/>
                <a:gd name="T11" fmla="*/ 1 h 61"/>
                <a:gd name="T12" fmla="*/ 1 w 62"/>
                <a:gd name="T13" fmla="*/ 1 h 61"/>
                <a:gd name="T14" fmla="*/ 1 w 62"/>
                <a:gd name="T15" fmla="*/ 0 h 61"/>
                <a:gd name="T16" fmla="*/ 1 w 62"/>
                <a:gd name="T17" fmla="*/ 0 h 61"/>
                <a:gd name="T18" fmla="*/ 1 w 62"/>
                <a:gd name="T19" fmla="*/ 0 h 61"/>
                <a:gd name="T20" fmla="*/ 1 w 62"/>
                <a:gd name="T21" fmla="*/ 0 h 61"/>
                <a:gd name="T22" fmla="*/ 1 w 62"/>
                <a:gd name="T23" fmla="*/ 0 h 61"/>
                <a:gd name="T24" fmla="*/ 1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w 62"/>
                <a:gd name="T39" fmla="*/ 0 h 61"/>
                <a:gd name="T40" fmla="*/ 0 w 62"/>
                <a:gd name="T41" fmla="*/ 1 h 61"/>
                <a:gd name="T42" fmla="*/ 0 w 62"/>
                <a:gd name="T43" fmla="*/ 1 h 61"/>
                <a:gd name="T44" fmla="*/ 0 w 62"/>
                <a:gd name="T45" fmla="*/ 1 h 61"/>
                <a:gd name="T46" fmla="*/ 0 w 62"/>
                <a:gd name="T47" fmla="*/ 1 h 61"/>
                <a:gd name="T48" fmla="*/ 0 w 62"/>
                <a:gd name="T49" fmla="*/ 1 h 61"/>
                <a:gd name="T50" fmla="*/ 0 w 62"/>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1"/>
                <a:gd name="T80" fmla="*/ 62 w 62"/>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1">
                  <a:moveTo>
                    <a:pt x="31" y="61"/>
                  </a:moveTo>
                  <a:lnTo>
                    <a:pt x="36" y="60"/>
                  </a:lnTo>
                  <a:lnTo>
                    <a:pt x="43" y="58"/>
                  </a:lnTo>
                  <a:lnTo>
                    <a:pt x="48" y="54"/>
                  </a:lnTo>
                  <a:lnTo>
                    <a:pt x="54" y="52"/>
                  </a:lnTo>
                  <a:lnTo>
                    <a:pt x="57" y="46"/>
                  </a:lnTo>
                  <a:lnTo>
                    <a:pt x="59" y="42"/>
                  </a:lnTo>
                  <a:lnTo>
                    <a:pt x="62" y="36"/>
                  </a:lnTo>
                  <a:lnTo>
                    <a:pt x="62" y="30"/>
                  </a:lnTo>
                  <a:lnTo>
                    <a:pt x="59" y="18"/>
                  </a:lnTo>
                  <a:lnTo>
                    <a:pt x="54" y="8"/>
                  </a:lnTo>
                  <a:lnTo>
                    <a:pt x="48" y="5"/>
                  </a:lnTo>
                  <a:lnTo>
                    <a:pt x="43" y="3"/>
                  </a:lnTo>
                  <a:lnTo>
                    <a:pt x="36" y="0"/>
                  </a:lnTo>
                  <a:lnTo>
                    <a:pt x="31" y="0"/>
                  </a:lnTo>
                  <a:lnTo>
                    <a:pt x="18" y="3"/>
                  </a:lnTo>
                  <a:lnTo>
                    <a:pt x="9" y="8"/>
                  </a:lnTo>
                  <a:lnTo>
                    <a:pt x="3" y="18"/>
                  </a:lnTo>
                  <a:lnTo>
                    <a:pt x="0" y="30"/>
                  </a:lnTo>
                  <a:lnTo>
                    <a:pt x="0" y="36"/>
                  </a:lnTo>
                  <a:lnTo>
                    <a:pt x="3" y="42"/>
                  </a:lnTo>
                  <a:lnTo>
                    <a:pt x="5" y="46"/>
                  </a:lnTo>
                  <a:lnTo>
                    <a:pt x="9" y="52"/>
                  </a:lnTo>
                  <a:lnTo>
                    <a:pt x="18" y="58"/>
                  </a:lnTo>
                  <a:lnTo>
                    <a:pt x="31" y="61"/>
                  </a:lnTo>
                  <a:close/>
                </a:path>
              </a:pathLst>
            </a:custGeom>
            <a:solidFill>
              <a:srgbClr val="E6FFE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5" name="Freeform 38"/>
            <p:cNvSpPr>
              <a:spLocks/>
            </p:cNvSpPr>
            <p:nvPr/>
          </p:nvSpPr>
          <p:spPr bwMode="auto">
            <a:xfrm>
              <a:off x="4396" y="2154"/>
              <a:ext cx="505" cy="503"/>
            </a:xfrm>
            <a:custGeom>
              <a:avLst/>
              <a:gdLst>
                <a:gd name="T0" fmla="*/ 0 w 1515"/>
                <a:gd name="T1" fmla="*/ 8 h 1509"/>
                <a:gd name="T2" fmla="*/ 0 w 1515"/>
                <a:gd name="T3" fmla="*/ 7 h 1509"/>
                <a:gd name="T4" fmla="*/ 2 w 1515"/>
                <a:gd name="T5" fmla="*/ 4 h 1509"/>
                <a:gd name="T6" fmla="*/ 3 w 1515"/>
                <a:gd name="T7" fmla="*/ 2 h 1509"/>
                <a:gd name="T8" fmla="*/ 6 w 1515"/>
                <a:gd name="T9" fmla="*/ 0 h 1509"/>
                <a:gd name="T10" fmla="*/ 11 w 1515"/>
                <a:gd name="T11" fmla="*/ 0 h 1509"/>
                <a:gd name="T12" fmla="*/ 14 w 1515"/>
                <a:gd name="T13" fmla="*/ 1 h 1509"/>
                <a:gd name="T14" fmla="*/ 16 w 1515"/>
                <a:gd name="T15" fmla="*/ 3 h 1509"/>
                <a:gd name="T16" fmla="*/ 18 w 1515"/>
                <a:gd name="T17" fmla="*/ 5 h 1509"/>
                <a:gd name="T18" fmla="*/ 19 w 1515"/>
                <a:gd name="T19" fmla="*/ 7 h 1509"/>
                <a:gd name="T20" fmla="*/ 19 w 1515"/>
                <a:gd name="T21" fmla="*/ 9 h 1509"/>
                <a:gd name="T22" fmla="*/ 18 w 1515"/>
                <a:gd name="T23" fmla="*/ 11 h 1509"/>
                <a:gd name="T24" fmla="*/ 18 w 1515"/>
                <a:gd name="T25" fmla="*/ 14 h 1509"/>
                <a:gd name="T26" fmla="*/ 16 w 1515"/>
                <a:gd name="T27" fmla="*/ 16 h 1509"/>
                <a:gd name="T28" fmla="*/ 14 w 1515"/>
                <a:gd name="T29" fmla="*/ 17 h 1509"/>
                <a:gd name="T30" fmla="*/ 11 w 1515"/>
                <a:gd name="T31" fmla="*/ 18 h 1509"/>
                <a:gd name="T32" fmla="*/ 9 w 1515"/>
                <a:gd name="T33" fmla="*/ 19 h 1509"/>
                <a:gd name="T34" fmla="*/ 8 w 1515"/>
                <a:gd name="T35" fmla="*/ 19 h 1509"/>
                <a:gd name="T36" fmla="*/ 7 w 1515"/>
                <a:gd name="T37" fmla="*/ 18 h 1509"/>
                <a:gd name="T38" fmla="*/ 6 w 1515"/>
                <a:gd name="T39" fmla="*/ 18 h 1509"/>
                <a:gd name="T40" fmla="*/ 5 w 1515"/>
                <a:gd name="T41" fmla="*/ 18 h 1509"/>
                <a:gd name="T42" fmla="*/ 5 w 1515"/>
                <a:gd name="T43" fmla="*/ 17 h 1509"/>
                <a:gd name="T44" fmla="*/ 6 w 1515"/>
                <a:gd name="T45" fmla="*/ 17 h 1509"/>
                <a:gd name="T46" fmla="*/ 6 w 1515"/>
                <a:gd name="T47" fmla="*/ 18 h 1509"/>
                <a:gd name="T48" fmla="*/ 7 w 1515"/>
                <a:gd name="T49" fmla="*/ 18 h 1509"/>
                <a:gd name="T50" fmla="*/ 8 w 1515"/>
                <a:gd name="T51" fmla="*/ 18 h 1509"/>
                <a:gd name="T52" fmla="*/ 9 w 1515"/>
                <a:gd name="T53" fmla="*/ 18 h 1509"/>
                <a:gd name="T54" fmla="*/ 11 w 1515"/>
                <a:gd name="T55" fmla="*/ 18 h 1509"/>
                <a:gd name="T56" fmla="*/ 13 w 1515"/>
                <a:gd name="T57" fmla="*/ 17 h 1509"/>
                <a:gd name="T58" fmla="*/ 16 w 1515"/>
                <a:gd name="T59" fmla="*/ 16 h 1509"/>
                <a:gd name="T60" fmla="*/ 17 w 1515"/>
                <a:gd name="T61" fmla="*/ 14 h 1509"/>
                <a:gd name="T62" fmla="*/ 18 w 1515"/>
                <a:gd name="T63" fmla="*/ 10 h 1509"/>
                <a:gd name="T64" fmla="*/ 18 w 1515"/>
                <a:gd name="T65" fmla="*/ 7 h 1509"/>
                <a:gd name="T66" fmla="*/ 17 w 1515"/>
                <a:gd name="T67" fmla="*/ 4 h 1509"/>
                <a:gd name="T68" fmla="*/ 15 w 1515"/>
                <a:gd name="T69" fmla="*/ 2 h 1509"/>
                <a:gd name="T70" fmla="*/ 13 w 1515"/>
                <a:gd name="T71" fmla="*/ 1 h 1509"/>
                <a:gd name="T72" fmla="*/ 11 w 1515"/>
                <a:gd name="T73" fmla="*/ 1 h 1509"/>
                <a:gd name="T74" fmla="*/ 9 w 1515"/>
                <a:gd name="T75" fmla="*/ 0 h 1509"/>
                <a:gd name="T76" fmla="*/ 7 w 1515"/>
                <a:gd name="T77" fmla="*/ 1 h 1509"/>
                <a:gd name="T78" fmla="*/ 5 w 1515"/>
                <a:gd name="T79" fmla="*/ 2 h 1509"/>
                <a:gd name="T80" fmla="*/ 3 w 1515"/>
                <a:gd name="T81" fmla="*/ 3 h 1509"/>
                <a:gd name="T82" fmla="*/ 1 w 1515"/>
                <a:gd name="T83" fmla="*/ 5 h 1509"/>
                <a:gd name="T84" fmla="*/ 0 w 1515"/>
                <a:gd name="T85" fmla="*/ 9 h 1509"/>
                <a:gd name="T86" fmla="*/ 0 w 1515"/>
                <a:gd name="T87" fmla="*/ 9 h 1509"/>
                <a:gd name="T88" fmla="*/ 0 w 1515"/>
                <a:gd name="T89" fmla="*/ 9 h 1509"/>
                <a:gd name="T90" fmla="*/ 0 w 1515"/>
                <a:gd name="T91" fmla="*/ 9 h 15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15"/>
                <a:gd name="T139" fmla="*/ 0 h 1509"/>
                <a:gd name="T140" fmla="*/ 1515 w 1515"/>
                <a:gd name="T141" fmla="*/ 1509 h 15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15" h="1509">
                  <a:moveTo>
                    <a:pt x="0" y="699"/>
                  </a:moveTo>
                  <a:lnTo>
                    <a:pt x="0" y="691"/>
                  </a:lnTo>
                  <a:lnTo>
                    <a:pt x="3" y="668"/>
                  </a:lnTo>
                  <a:lnTo>
                    <a:pt x="10" y="633"/>
                  </a:lnTo>
                  <a:lnTo>
                    <a:pt x="22" y="590"/>
                  </a:lnTo>
                  <a:lnTo>
                    <a:pt x="37" y="536"/>
                  </a:lnTo>
                  <a:lnTo>
                    <a:pt x="58" y="479"/>
                  </a:lnTo>
                  <a:lnTo>
                    <a:pt x="86" y="415"/>
                  </a:lnTo>
                  <a:lnTo>
                    <a:pt x="122" y="351"/>
                  </a:lnTo>
                  <a:lnTo>
                    <a:pt x="163" y="286"/>
                  </a:lnTo>
                  <a:lnTo>
                    <a:pt x="213" y="222"/>
                  </a:lnTo>
                  <a:lnTo>
                    <a:pt x="273" y="163"/>
                  </a:lnTo>
                  <a:lnTo>
                    <a:pt x="344" y="111"/>
                  </a:lnTo>
                  <a:lnTo>
                    <a:pt x="422" y="65"/>
                  </a:lnTo>
                  <a:lnTo>
                    <a:pt x="514" y="31"/>
                  </a:lnTo>
                  <a:lnTo>
                    <a:pt x="618" y="9"/>
                  </a:lnTo>
                  <a:lnTo>
                    <a:pt x="735" y="0"/>
                  </a:lnTo>
                  <a:lnTo>
                    <a:pt x="851" y="4"/>
                  </a:lnTo>
                  <a:lnTo>
                    <a:pt x="956" y="18"/>
                  </a:lnTo>
                  <a:lnTo>
                    <a:pt x="1049" y="40"/>
                  </a:lnTo>
                  <a:lnTo>
                    <a:pt x="1132" y="72"/>
                  </a:lnTo>
                  <a:lnTo>
                    <a:pt x="1205" y="111"/>
                  </a:lnTo>
                  <a:lnTo>
                    <a:pt x="1269" y="157"/>
                  </a:lnTo>
                  <a:lnTo>
                    <a:pt x="1324" y="206"/>
                  </a:lnTo>
                  <a:lnTo>
                    <a:pt x="1370" y="262"/>
                  </a:lnTo>
                  <a:lnTo>
                    <a:pt x="1408" y="318"/>
                  </a:lnTo>
                  <a:lnTo>
                    <a:pt x="1439" y="379"/>
                  </a:lnTo>
                  <a:lnTo>
                    <a:pt x="1465" y="440"/>
                  </a:lnTo>
                  <a:lnTo>
                    <a:pt x="1484" y="504"/>
                  </a:lnTo>
                  <a:lnTo>
                    <a:pt x="1499" y="565"/>
                  </a:lnTo>
                  <a:lnTo>
                    <a:pt x="1509" y="625"/>
                  </a:lnTo>
                  <a:lnTo>
                    <a:pt x="1513" y="683"/>
                  </a:lnTo>
                  <a:lnTo>
                    <a:pt x="1515" y="738"/>
                  </a:lnTo>
                  <a:lnTo>
                    <a:pt x="1513" y="791"/>
                  </a:lnTo>
                  <a:lnTo>
                    <a:pt x="1508" y="849"/>
                  </a:lnTo>
                  <a:lnTo>
                    <a:pt x="1497" y="908"/>
                  </a:lnTo>
                  <a:lnTo>
                    <a:pt x="1482" y="971"/>
                  </a:lnTo>
                  <a:lnTo>
                    <a:pt x="1463" y="1033"/>
                  </a:lnTo>
                  <a:lnTo>
                    <a:pt x="1438" y="1097"/>
                  </a:lnTo>
                  <a:lnTo>
                    <a:pt x="1407" y="1157"/>
                  </a:lnTo>
                  <a:lnTo>
                    <a:pt x="1368" y="1217"/>
                  </a:lnTo>
                  <a:lnTo>
                    <a:pt x="1321" y="1272"/>
                  </a:lnTo>
                  <a:lnTo>
                    <a:pt x="1267" y="1325"/>
                  </a:lnTo>
                  <a:lnTo>
                    <a:pt x="1205" y="1372"/>
                  </a:lnTo>
                  <a:lnTo>
                    <a:pt x="1135" y="1415"/>
                  </a:lnTo>
                  <a:lnTo>
                    <a:pt x="1054" y="1451"/>
                  </a:lnTo>
                  <a:lnTo>
                    <a:pt x="965" y="1479"/>
                  </a:lnTo>
                  <a:lnTo>
                    <a:pt x="863" y="1498"/>
                  </a:lnTo>
                  <a:lnTo>
                    <a:pt x="752" y="1509"/>
                  </a:lnTo>
                  <a:lnTo>
                    <a:pt x="743" y="1509"/>
                  </a:lnTo>
                  <a:lnTo>
                    <a:pt x="731" y="1509"/>
                  </a:lnTo>
                  <a:lnTo>
                    <a:pt x="714" y="1506"/>
                  </a:lnTo>
                  <a:lnTo>
                    <a:pt x="694" y="1504"/>
                  </a:lnTo>
                  <a:lnTo>
                    <a:pt x="670" y="1501"/>
                  </a:lnTo>
                  <a:lnTo>
                    <a:pt x="643" y="1498"/>
                  </a:lnTo>
                  <a:lnTo>
                    <a:pt x="617" y="1494"/>
                  </a:lnTo>
                  <a:lnTo>
                    <a:pt x="587" y="1490"/>
                  </a:lnTo>
                  <a:lnTo>
                    <a:pt x="556" y="1482"/>
                  </a:lnTo>
                  <a:lnTo>
                    <a:pt x="525" y="1475"/>
                  </a:lnTo>
                  <a:lnTo>
                    <a:pt x="494" y="1466"/>
                  </a:lnTo>
                  <a:lnTo>
                    <a:pt x="464" y="1455"/>
                  </a:lnTo>
                  <a:lnTo>
                    <a:pt x="434" y="1442"/>
                  </a:lnTo>
                  <a:lnTo>
                    <a:pt x="408" y="1427"/>
                  </a:lnTo>
                  <a:lnTo>
                    <a:pt x="382" y="1411"/>
                  </a:lnTo>
                  <a:lnTo>
                    <a:pt x="362" y="1395"/>
                  </a:lnTo>
                  <a:lnTo>
                    <a:pt x="436" y="1395"/>
                  </a:lnTo>
                  <a:lnTo>
                    <a:pt x="440" y="1396"/>
                  </a:lnTo>
                  <a:lnTo>
                    <a:pt x="446" y="1399"/>
                  </a:lnTo>
                  <a:lnTo>
                    <a:pt x="457" y="1404"/>
                  </a:lnTo>
                  <a:lnTo>
                    <a:pt x="468" y="1406"/>
                  </a:lnTo>
                  <a:lnTo>
                    <a:pt x="483" y="1412"/>
                  </a:lnTo>
                  <a:lnTo>
                    <a:pt x="500" y="1418"/>
                  </a:lnTo>
                  <a:lnTo>
                    <a:pt x="520" y="1426"/>
                  </a:lnTo>
                  <a:lnTo>
                    <a:pt x="541" y="1430"/>
                  </a:lnTo>
                  <a:lnTo>
                    <a:pt x="566" y="1436"/>
                  </a:lnTo>
                  <a:lnTo>
                    <a:pt x="593" y="1441"/>
                  </a:lnTo>
                  <a:lnTo>
                    <a:pt x="624" y="1447"/>
                  </a:lnTo>
                  <a:lnTo>
                    <a:pt x="655" y="1449"/>
                  </a:lnTo>
                  <a:lnTo>
                    <a:pt x="689" y="1452"/>
                  </a:lnTo>
                  <a:lnTo>
                    <a:pt x="726" y="1455"/>
                  </a:lnTo>
                  <a:lnTo>
                    <a:pt x="766" y="1457"/>
                  </a:lnTo>
                  <a:lnTo>
                    <a:pt x="809" y="1454"/>
                  </a:lnTo>
                  <a:lnTo>
                    <a:pt x="857" y="1449"/>
                  </a:lnTo>
                  <a:lnTo>
                    <a:pt x="910" y="1439"/>
                  </a:lnTo>
                  <a:lnTo>
                    <a:pt x="968" y="1427"/>
                  </a:lnTo>
                  <a:lnTo>
                    <a:pt x="1026" y="1408"/>
                  </a:lnTo>
                  <a:lnTo>
                    <a:pt x="1084" y="1384"/>
                  </a:lnTo>
                  <a:lnTo>
                    <a:pt x="1143" y="1355"/>
                  </a:lnTo>
                  <a:lnTo>
                    <a:pt x="1201" y="1319"/>
                  </a:lnTo>
                  <a:lnTo>
                    <a:pt x="1256" y="1275"/>
                  </a:lnTo>
                  <a:lnTo>
                    <a:pt x="1306" y="1226"/>
                  </a:lnTo>
                  <a:lnTo>
                    <a:pt x="1352" y="1166"/>
                  </a:lnTo>
                  <a:lnTo>
                    <a:pt x="1393" y="1101"/>
                  </a:lnTo>
                  <a:lnTo>
                    <a:pt x="1426" y="1026"/>
                  </a:lnTo>
                  <a:lnTo>
                    <a:pt x="1451" y="943"/>
                  </a:lnTo>
                  <a:lnTo>
                    <a:pt x="1466" y="849"/>
                  </a:lnTo>
                  <a:lnTo>
                    <a:pt x="1472" y="745"/>
                  </a:lnTo>
                  <a:lnTo>
                    <a:pt x="1463" y="640"/>
                  </a:lnTo>
                  <a:lnTo>
                    <a:pt x="1447" y="545"/>
                  </a:lnTo>
                  <a:lnTo>
                    <a:pt x="1422" y="462"/>
                  </a:lnTo>
                  <a:lnTo>
                    <a:pt x="1390" y="388"/>
                  </a:lnTo>
                  <a:lnTo>
                    <a:pt x="1349" y="321"/>
                  </a:lnTo>
                  <a:lnTo>
                    <a:pt x="1304" y="264"/>
                  </a:lnTo>
                  <a:lnTo>
                    <a:pt x="1254" y="215"/>
                  </a:lnTo>
                  <a:lnTo>
                    <a:pt x="1201" y="173"/>
                  </a:lnTo>
                  <a:lnTo>
                    <a:pt x="1144" y="136"/>
                  </a:lnTo>
                  <a:lnTo>
                    <a:pt x="1087" y="106"/>
                  </a:lnTo>
                  <a:lnTo>
                    <a:pt x="1029" y="83"/>
                  </a:lnTo>
                  <a:lnTo>
                    <a:pt x="971" y="65"/>
                  </a:lnTo>
                  <a:lnTo>
                    <a:pt x="915" y="52"/>
                  </a:lnTo>
                  <a:lnTo>
                    <a:pt x="863" y="44"/>
                  </a:lnTo>
                  <a:lnTo>
                    <a:pt x="811" y="40"/>
                  </a:lnTo>
                  <a:lnTo>
                    <a:pt x="768" y="38"/>
                  </a:lnTo>
                  <a:lnTo>
                    <a:pt x="722" y="38"/>
                  </a:lnTo>
                  <a:lnTo>
                    <a:pt x="673" y="43"/>
                  </a:lnTo>
                  <a:lnTo>
                    <a:pt x="621" y="50"/>
                  </a:lnTo>
                  <a:lnTo>
                    <a:pt x="568" y="65"/>
                  </a:lnTo>
                  <a:lnTo>
                    <a:pt x="511" y="81"/>
                  </a:lnTo>
                  <a:lnTo>
                    <a:pt x="455" y="105"/>
                  </a:lnTo>
                  <a:lnTo>
                    <a:pt x="397" y="133"/>
                  </a:lnTo>
                  <a:lnTo>
                    <a:pt x="344" y="167"/>
                  </a:lnTo>
                  <a:lnTo>
                    <a:pt x="289" y="206"/>
                  </a:lnTo>
                  <a:lnTo>
                    <a:pt x="239" y="253"/>
                  </a:lnTo>
                  <a:lnTo>
                    <a:pt x="191" y="307"/>
                  </a:lnTo>
                  <a:lnTo>
                    <a:pt x="150" y="367"/>
                  </a:lnTo>
                  <a:lnTo>
                    <a:pt x="110" y="434"/>
                  </a:lnTo>
                  <a:lnTo>
                    <a:pt x="79" y="510"/>
                  </a:lnTo>
                  <a:lnTo>
                    <a:pt x="53" y="594"/>
                  </a:lnTo>
                  <a:lnTo>
                    <a:pt x="37" y="689"/>
                  </a:lnTo>
                  <a:lnTo>
                    <a:pt x="34" y="691"/>
                  </a:lnTo>
                  <a:lnTo>
                    <a:pt x="30" y="692"/>
                  </a:lnTo>
                  <a:lnTo>
                    <a:pt x="22" y="695"/>
                  </a:lnTo>
                  <a:lnTo>
                    <a:pt x="16" y="696"/>
                  </a:lnTo>
                  <a:lnTo>
                    <a:pt x="10" y="696"/>
                  </a:lnTo>
                  <a:lnTo>
                    <a:pt x="4" y="698"/>
                  </a:lnTo>
                  <a:lnTo>
                    <a:pt x="0" y="698"/>
                  </a:lnTo>
                  <a:lnTo>
                    <a:pt x="0" y="69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6" name="Freeform 39"/>
            <p:cNvSpPr>
              <a:spLocks/>
            </p:cNvSpPr>
            <p:nvPr/>
          </p:nvSpPr>
          <p:spPr bwMode="auto">
            <a:xfrm>
              <a:off x="4545" y="2239"/>
              <a:ext cx="63" cy="108"/>
            </a:xfrm>
            <a:custGeom>
              <a:avLst/>
              <a:gdLst>
                <a:gd name="T0" fmla="*/ 0 w 189"/>
                <a:gd name="T1" fmla="*/ 0 h 326"/>
                <a:gd name="T2" fmla="*/ 0 w 189"/>
                <a:gd name="T3" fmla="*/ 0 h 326"/>
                <a:gd name="T4" fmla="*/ 0 w 189"/>
                <a:gd name="T5" fmla="*/ 0 h 326"/>
                <a:gd name="T6" fmla="*/ 0 w 189"/>
                <a:gd name="T7" fmla="*/ 0 h 326"/>
                <a:gd name="T8" fmla="*/ 0 w 189"/>
                <a:gd name="T9" fmla="*/ 1 h 326"/>
                <a:gd name="T10" fmla="*/ 0 w 189"/>
                <a:gd name="T11" fmla="*/ 1 h 326"/>
                <a:gd name="T12" fmla="*/ 0 w 189"/>
                <a:gd name="T13" fmla="*/ 1 h 326"/>
                <a:gd name="T14" fmla="*/ 1 w 189"/>
                <a:gd name="T15" fmla="*/ 1 h 326"/>
                <a:gd name="T16" fmla="*/ 1 w 189"/>
                <a:gd name="T17" fmla="*/ 2 h 326"/>
                <a:gd name="T18" fmla="*/ 1 w 189"/>
                <a:gd name="T19" fmla="*/ 2 h 326"/>
                <a:gd name="T20" fmla="*/ 1 w 189"/>
                <a:gd name="T21" fmla="*/ 2 h 326"/>
                <a:gd name="T22" fmla="*/ 1 w 189"/>
                <a:gd name="T23" fmla="*/ 3 h 326"/>
                <a:gd name="T24" fmla="*/ 1 w 189"/>
                <a:gd name="T25" fmla="*/ 3 h 326"/>
                <a:gd name="T26" fmla="*/ 2 w 189"/>
                <a:gd name="T27" fmla="*/ 3 h 326"/>
                <a:gd name="T28" fmla="*/ 2 w 189"/>
                <a:gd name="T29" fmla="*/ 3 h 326"/>
                <a:gd name="T30" fmla="*/ 2 w 189"/>
                <a:gd name="T31" fmla="*/ 4 h 326"/>
                <a:gd name="T32" fmla="*/ 2 w 189"/>
                <a:gd name="T33" fmla="*/ 4 h 326"/>
                <a:gd name="T34" fmla="*/ 2 w 189"/>
                <a:gd name="T35" fmla="*/ 4 h 326"/>
                <a:gd name="T36" fmla="*/ 2 w 189"/>
                <a:gd name="T37" fmla="*/ 4 h 326"/>
                <a:gd name="T38" fmla="*/ 2 w 189"/>
                <a:gd name="T39" fmla="*/ 4 h 326"/>
                <a:gd name="T40" fmla="*/ 2 w 189"/>
                <a:gd name="T41" fmla="*/ 4 h 326"/>
                <a:gd name="T42" fmla="*/ 2 w 189"/>
                <a:gd name="T43" fmla="*/ 3 h 326"/>
                <a:gd name="T44" fmla="*/ 2 w 189"/>
                <a:gd name="T45" fmla="*/ 3 h 326"/>
                <a:gd name="T46" fmla="*/ 2 w 189"/>
                <a:gd name="T47" fmla="*/ 3 h 326"/>
                <a:gd name="T48" fmla="*/ 2 w 189"/>
                <a:gd name="T49" fmla="*/ 3 h 326"/>
                <a:gd name="T50" fmla="*/ 2 w 189"/>
                <a:gd name="T51" fmla="*/ 2 h 326"/>
                <a:gd name="T52" fmla="*/ 1 w 189"/>
                <a:gd name="T53" fmla="*/ 2 h 326"/>
                <a:gd name="T54" fmla="*/ 1 w 189"/>
                <a:gd name="T55" fmla="*/ 2 h 326"/>
                <a:gd name="T56" fmla="*/ 1 w 189"/>
                <a:gd name="T57" fmla="*/ 2 h 326"/>
                <a:gd name="T58" fmla="*/ 1 w 189"/>
                <a:gd name="T59" fmla="*/ 1 h 326"/>
                <a:gd name="T60" fmla="*/ 1 w 189"/>
                <a:gd name="T61" fmla="*/ 1 h 326"/>
                <a:gd name="T62" fmla="*/ 0 w 189"/>
                <a:gd name="T63" fmla="*/ 1 h 326"/>
                <a:gd name="T64" fmla="*/ 0 w 189"/>
                <a:gd name="T65" fmla="*/ 0 h 326"/>
                <a:gd name="T66" fmla="*/ 0 w 189"/>
                <a:gd name="T67" fmla="*/ 0 h 326"/>
                <a:gd name="T68" fmla="*/ 0 w 189"/>
                <a:gd name="T69" fmla="*/ 0 h 326"/>
                <a:gd name="T70" fmla="*/ 0 w 189"/>
                <a:gd name="T71" fmla="*/ 0 h 326"/>
                <a:gd name="T72" fmla="*/ 0 w 189"/>
                <a:gd name="T73" fmla="*/ 0 h 326"/>
                <a:gd name="T74" fmla="*/ 0 w 189"/>
                <a:gd name="T75" fmla="*/ 0 h 326"/>
                <a:gd name="T76" fmla="*/ 0 w 189"/>
                <a:gd name="T77" fmla="*/ 0 h 3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9"/>
                <a:gd name="T118" fmla="*/ 0 h 326"/>
                <a:gd name="T119" fmla="*/ 189 w 189"/>
                <a:gd name="T120" fmla="*/ 326 h 3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9" h="326">
                  <a:moveTo>
                    <a:pt x="0" y="10"/>
                  </a:moveTo>
                  <a:lnTo>
                    <a:pt x="0" y="12"/>
                  </a:lnTo>
                  <a:lnTo>
                    <a:pt x="4" y="17"/>
                  </a:lnTo>
                  <a:lnTo>
                    <a:pt x="9" y="29"/>
                  </a:lnTo>
                  <a:lnTo>
                    <a:pt x="17" y="44"/>
                  </a:lnTo>
                  <a:lnTo>
                    <a:pt x="25" y="60"/>
                  </a:lnTo>
                  <a:lnTo>
                    <a:pt x="35" y="81"/>
                  </a:lnTo>
                  <a:lnTo>
                    <a:pt x="46" y="103"/>
                  </a:lnTo>
                  <a:lnTo>
                    <a:pt x="60" y="129"/>
                  </a:lnTo>
                  <a:lnTo>
                    <a:pt x="72" y="152"/>
                  </a:lnTo>
                  <a:lnTo>
                    <a:pt x="86" y="179"/>
                  </a:lnTo>
                  <a:lnTo>
                    <a:pt x="100" y="206"/>
                  </a:lnTo>
                  <a:lnTo>
                    <a:pt x="114" y="232"/>
                  </a:lnTo>
                  <a:lnTo>
                    <a:pt x="127" y="256"/>
                  </a:lnTo>
                  <a:lnTo>
                    <a:pt x="140" y="281"/>
                  </a:lnTo>
                  <a:lnTo>
                    <a:pt x="152" y="304"/>
                  </a:lnTo>
                  <a:lnTo>
                    <a:pt x="166" y="326"/>
                  </a:lnTo>
                  <a:lnTo>
                    <a:pt x="189" y="317"/>
                  </a:lnTo>
                  <a:lnTo>
                    <a:pt x="186" y="314"/>
                  </a:lnTo>
                  <a:lnTo>
                    <a:pt x="183" y="308"/>
                  </a:lnTo>
                  <a:lnTo>
                    <a:pt x="178" y="298"/>
                  </a:lnTo>
                  <a:lnTo>
                    <a:pt x="170" y="284"/>
                  </a:lnTo>
                  <a:lnTo>
                    <a:pt x="160" y="267"/>
                  </a:lnTo>
                  <a:lnTo>
                    <a:pt x="149" y="247"/>
                  </a:lnTo>
                  <a:lnTo>
                    <a:pt x="138" y="226"/>
                  </a:lnTo>
                  <a:lnTo>
                    <a:pt x="126" y="203"/>
                  </a:lnTo>
                  <a:lnTo>
                    <a:pt x="111" y="178"/>
                  </a:lnTo>
                  <a:lnTo>
                    <a:pt x="97" y="152"/>
                  </a:lnTo>
                  <a:lnTo>
                    <a:pt x="81" y="126"/>
                  </a:lnTo>
                  <a:lnTo>
                    <a:pt x="68" y="100"/>
                  </a:lnTo>
                  <a:lnTo>
                    <a:pt x="55" y="74"/>
                  </a:lnTo>
                  <a:lnTo>
                    <a:pt x="40" y="50"/>
                  </a:lnTo>
                  <a:lnTo>
                    <a:pt x="26" y="26"/>
                  </a:lnTo>
                  <a:lnTo>
                    <a:pt x="14" y="4"/>
                  </a:lnTo>
                  <a:lnTo>
                    <a:pt x="10" y="0"/>
                  </a:lnTo>
                  <a:lnTo>
                    <a:pt x="6" y="3"/>
                  </a:lnTo>
                  <a:lnTo>
                    <a:pt x="1" y="7"/>
                  </a:lnTo>
                  <a:lnTo>
                    <a:pt x="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7" name="Freeform 40"/>
            <p:cNvSpPr>
              <a:spLocks/>
            </p:cNvSpPr>
            <p:nvPr/>
          </p:nvSpPr>
          <p:spPr bwMode="auto">
            <a:xfrm>
              <a:off x="4563" y="2231"/>
              <a:ext cx="68" cy="99"/>
            </a:xfrm>
            <a:custGeom>
              <a:avLst/>
              <a:gdLst>
                <a:gd name="T0" fmla="*/ 0 w 205"/>
                <a:gd name="T1" fmla="*/ 0 h 299"/>
                <a:gd name="T2" fmla="*/ 0 w 205"/>
                <a:gd name="T3" fmla="*/ 0 h 299"/>
                <a:gd name="T4" fmla="*/ 0 w 205"/>
                <a:gd name="T5" fmla="*/ 0 h 299"/>
                <a:gd name="T6" fmla="*/ 0 w 205"/>
                <a:gd name="T7" fmla="*/ 0 h 299"/>
                <a:gd name="T8" fmla="*/ 0 w 205"/>
                <a:gd name="T9" fmla="*/ 0 h 299"/>
                <a:gd name="T10" fmla="*/ 1 w 205"/>
                <a:gd name="T11" fmla="*/ 1 h 299"/>
                <a:gd name="T12" fmla="*/ 1 w 205"/>
                <a:gd name="T13" fmla="*/ 1 h 299"/>
                <a:gd name="T14" fmla="*/ 1 w 205"/>
                <a:gd name="T15" fmla="*/ 1 h 299"/>
                <a:gd name="T16" fmla="*/ 1 w 205"/>
                <a:gd name="T17" fmla="*/ 1 h 299"/>
                <a:gd name="T18" fmla="*/ 1 w 205"/>
                <a:gd name="T19" fmla="*/ 2 h 299"/>
                <a:gd name="T20" fmla="*/ 1 w 205"/>
                <a:gd name="T21" fmla="*/ 2 h 299"/>
                <a:gd name="T22" fmla="*/ 2 w 205"/>
                <a:gd name="T23" fmla="*/ 2 h 299"/>
                <a:gd name="T24" fmla="*/ 2 w 205"/>
                <a:gd name="T25" fmla="*/ 2 h 299"/>
                <a:gd name="T26" fmla="*/ 2 w 205"/>
                <a:gd name="T27" fmla="*/ 3 h 299"/>
                <a:gd name="T28" fmla="*/ 2 w 205"/>
                <a:gd name="T29" fmla="*/ 3 h 299"/>
                <a:gd name="T30" fmla="*/ 2 w 205"/>
                <a:gd name="T31" fmla="*/ 3 h 299"/>
                <a:gd name="T32" fmla="*/ 3 w 205"/>
                <a:gd name="T33" fmla="*/ 3 h 299"/>
                <a:gd name="T34" fmla="*/ 3 w 205"/>
                <a:gd name="T35" fmla="*/ 4 h 299"/>
                <a:gd name="T36" fmla="*/ 2 w 205"/>
                <a:gd name="T37" fmla="*/ 4 h 299"/>
                <a:gd name="T38" fmla="*/ 2 w 205"/>
                <a:gd name="T39" fmla="*/ 4 h 299"/>
                <a:gd name="T40" fmla="*/ 2 w 205"/>
                <a:gd name="T41" fmla="*/ 4 h 299"/>
                <a:gd name="T42" fmla="*/ 2 w 205"/>
                <a:gd name="T43" fmla="*/ 4 h 299"/>
                <a:gd name="T44" fmla="*/ 2 w 205"/>
                <a:gd name="T45" fmla="*/ 4 h 299"/>
                <a:gd name="T46" fmla="*/ 2 w 205"/>
                <a:gd name="T47" fmla="*/ 3 h 299"/>
                <a:gd name="T48" fmla="*/ 2 w 205"/>
                <a:gd name="T49" fmla="*/ 3 h 299"/>
                <a:gd name="T50" fmla="*/ 2 w 205"/>
                <a:gd name="T51" fmla="*/ 3 h 299"/>
                <a:gd name="T52" fmla="*/ 2 w 205"/>
                <a:gd name="T53" fmla="*/ 3 h 299"/>
                <a:gd name="T54" fmla="*/ 2 w 205"/>
                <a:gd name="T55" fmla="*/ 3 h 299"/>
                <a:gd name="T56" fmla="*/ 1 w 205"/>
                <a:gd name="T57" fmla="*/ 2 h 299"/>
                <a:gd name="T58" fmla="*/ 1 w 205"/>
                <a:gd name="T59" fmla="*/ 2 h 299"/>
                <a:gd name="T60" fmla="*/ 1 w 205"/>
                <a:gd name="T61" fmla="*/ 2 h 299"/>
                <a:gd name="T62" fmla="*/ 1 w 205"/>
                <a:gd name="T63" fmla="*/ 2 h 299"/>
                <a:gd name="T64" fmla="*/ 1 w 205"/>
                <a:gd name="T65" fmla="*/ 1 h 299"/>
                <a:gd name="T66" fmla="*/ 1 w 205"/>
                <a:gd name="T67" fmla="*/ 1 h 299"/>
                <a:gd name="T68" fmla="*/ 0 w 205"/>
                <a:gd name="T69" fmla="*/ 1 h 299"/>
                <a:gd name="T70" fmla="*/ 0 w 205"/>
                <a:gd name="T71" fmla="*/ 0 h 299"/>
                <a:gd name="T72" fmla="*/ 0 w 205"/>
                <a:gd name="T73" fmla="*/ 0 h 299"/>
                <a:gd name="T74" fmla="*/ 0 w 205"/>
                <a:gd name="T75" fmla="*/ 0 h 299"/>
                <a:gd name="T76" fmla="*/ 0 w 205"/>
                <a:gd name="T77" fmla="*/ 0 h 299"/>
                <a:gd name="T78" fmla="*/ 0 w 205"/>
                <a:gd name="T79" fmla="*/ 0 h 299"/>
                <a:gd name="T80" fmla="*/ 0 w 205"/>
                <a:gd name="T81" fmla="*/ 0 h 299"/>
                <a:gd name="T82" fmla="*/ 0 w 205"/>
                <a:gd name="T83" fmla="*/ 0 h 2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5"/>
                <a:gd name="T127" fmla="*/ 0 h 299"/>
                <a:gd name="T128" fmla="*/ 205 w 205"/>
                <a:gd name="T129" fmla="*/ 299 h 2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5" h="299">
                  <a:moveTo>
                    <a:pt x="13" y="0"/>
                  </a:moveTo>
                  <a:lnTo>
                    <a:pt x="13" y="0"/>
                  </a:lnTo>
                  <a:lnTo>
                    <a:pt x="18" y="7"/>
                  </a:lnTo>
                  <a:lnTo>
                    <a:pt x="25" y="16"/>
                  </a:lnTo>
                  <a:lnTo>
                    <a:pt x="34" y="30"/>
                  </a:lnTo>
                  <a:lnTo>
                    <a:pt x="44" y="43"/>
                  </a:lnTo>
                  <a:lnTo>
                    <a:pt x="56" y="62"/>
                  </a:lnTo>
                  <a:lnTo>
                    <a:pt x="70" y="81"/>
                  </a:lnTo>
                  <a:lnTo>
                    <a:pt x="86" y="104"/>
                  </a:lnTo>
                  <a:lnTo>
                    <a:pt x="99" y="124"/>
                  </a:lnTo>
                  <a:lnTo>
                    <a:pt x="116" y="150"/>
                  </a:lnTo>
                  <a:lnTo>
                    <a:pt x="132" y="172"/>
                  </a:lnTo>
                  <a:lnTo>
                    <a:pt x="148" y="196"/>
                  </a:lnTo>
                  <a:lnTo>
                    <a:pt x="163" y="218"/>
                  </a:lnTo>
                  <a:lnTo>
                    <a:pt x="178" y="242"/>
                  </a:lnTo>
                  <a:lnTo>
                    <a:pt x="193" y="261"/>
                  </a:lnTo>
                  <a:lnTo>
                    <a:pt x="205" y="282"/>
                  </a:lnTo>
                  <a:lnTo>
                    <a:pt x="205" y="289"/>
                  </a:lnTo>
                  <a:lnTo>
                    <a:pt x="197" y="293"/>
                  </a:lnTo>
                  <a:lnTo>
                    <a:pt x="190" y="296"/>
                  </a:lnTo>
                  <a:lnTo>
                    <a:pt x="187" y="299"/>
                  </a:lnTo>
                  <a:lnTo>
                    <a:pt x="184" y="295"/>
                  </a:lnTo>
                  <a:lnTo>
                    <a:pt x="181" y="289"/>
                  </a:lnTo>
                  <a:lnTo>
                    <a:pt x="173" y="280"/>
                  </a:lnTo>
                  <a:lnTo>
                    <a:pt x="166" y="268"/>
                  </a:lnTo>
                  <a:lnTo>
                    <a:pt x="156" y="252"/>
                  </a:lnTo>
                  <a:lnTo>
                    <a:pt x="144" y="234"/>
                  </a:lnTo>
                  <a:lnTo>
                    <a:pt x="130" y="213"/>
                  </a:lnTo>
                  <a:lnTo>
                    <a:pt x="119" y="194"/>
                  </a:lnTo>
                  <a:lnTo>
                    <a:pt x="104" y="170"/>
                  </a:lnTo>
                  <a:lnTo>
                    <a:pt x="89" y="147"/>
                  </a:lnTo>
                  <a:lnTo>
                    <a:pt x="73" y="123"/>
                  </a:lnTo>
                  <a:lnTo>
                    <a:pt x="58" y="99"/>
                  </a:lnTo>
                  <a:lnTo>
                    <a:pt x="42" y="76"/>
                  </a:lnTo>
                  <a:lnTo>
                    <a:pt x="27" y="52"/>
                  </a:lnTo>
                  <a:lnTo>
                    <a:pt x="13" y="30"/>
                  </a:lnTo>
                  <a:lnTo>
                    <a:pt x="0" y="10"/>
                  </a:lnTo>
                  <a:lnTo>
                    <a:pt x="0" y="4"/>
                  </a:lnTo>
                  <a:lnTo>
                    <a:pt x="4" y="0"/>
                  </a:lnTo>
                  <a:lnTo>
                    <a:pt x="10" y="0"/>
                  </a:lnTo>
                  <a:lnTo>
                    <a:pt x="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8" name="Freeform 41"/>
            <p:cNvSpPr>
              <a:spLocks/>
            </p:cNvSpPr>
            <p:nvPr/>
          </p:nvSpPr>
          <p:spPr bwMode="auto">
            <a:xfrm>
              <a:off x="4545" y="2230"/>
              <a:ext cx="25" cy="16"/>
            </a:xfrm>
            <a:custGeom>
              <a:avLst/>
              <a:gdLst>
                <a:gd name="T0" fmla="*/ 1 w 75"/>
                <a:gd name="T1" fmla="*/ 0 h 49"/>
                <a:gd name="T2" fmla="*/ 1 w 75"/>
                <a:gd name="T3" fmla="*/ 0 h 49"/>
                <a:gd name="T4" fmla="*/ 1 w 75"/>
                <a:gd name="T5" fmla="*/ 0 h 49"/>
                <a:gd name="T6" fmla="*/ 1 w 75"/>
                <a:gd name="T7" fmla="*/ 0 h 49"/>
                <a:gd name="T8" fmla="*/ 1 w 75"/>
                <a:gd name="T9" fmla="*/ 0 h 49"/>
                <a:gd name="T10" fmla="*/ 1 w 75"/>
                <a:gd name="T11" fmla="*/ 0 h 49"/>
                <a:gd name="T12" fmla="*/ 0 w 75"/>
                <a:gd name="T13" fmla="*/ 0 h 49"/>
                <a:gd name="T14" fmla="*/ 0 w 75"/>
                <a:gd name="T15" fmla="*/ 1 h 49"/>
                <a:gd name="T16" fmla="*/ 0 w 75"/>
                <a:gd name="T17" fmla="*/ 1 h 49"/>
                <a:gd name="T18" fmla="*/ 0 w 75"/>
                <a:gd name="T19" fmla="*/ 1 h 49"/>
                <a:gd name="T20" fmla="*/ 0 w 75"/>
                <a:gd name="T21" fmla="*/ 1 h 49"/>
                <a:gd name="T22" fmla="*/ 0 w 75"/>
                <a:gd name="T23" fmla="*/ 0 h 49"/>
                <a:gd name="T24" fmla="*/ 0 w 75"/>
                <a:gd name="T25" fmla="*/ 0 h 49"/>
                <a:gd name="T26" fmla="*/ 0 w 75"/>
                <a:gd name="T27" fmla="*/ 0 h 49"/>
                <a:gd name="T28" fmla="*/ 0 w 75"/>
                <a:gd name="T29" fmla="*/ 0 h 49"/>
                <a:gd name="T30" fmla="*/ 0 w 75"/>
                <a:gd name="T31" fmla="*/ 0 h 49"/>
                <a:gd name="T32" fmla="*/ 0 w 75"/>
                <a:gd name="T33" fmla="*/ 0 h 49"/>
                <a:gd name="T34" fmla="*/ 0 w 75"/>
                <a:gd name="T35" fmla="*/ 0 h 49"/>
                <a:gd name="T36" fmla="*/ 0 w 75"/>
                <a:gd name="T37" fmla="*/ 0 h 49"/>
                <a:gd name="T38" fmla="*/ 0 w 75"/>
                <a:gd name="T39" fmla="*/ 0 h 49"/>
                <a:gd name="T40" fmla="*/ 0 w 75"/>
                <a:gd name="T41" fmla="*/ 0 h 49"/>
                <a:gd name="T42" fmla="*/ 1 w 75"/>
                <a:gd name="T43" fmla="*/ 0 h 49"/>
                <a:gd name="T44" fmla="*/ 1 w 75"/>
                <a:gd name="T45" fmla="*/ 0 h 49"/>
                <a:gd name="T46" fmla="*/ 1 w 75"/>
                <a:gd name="T47" fmla="*/ 0 h 49"/>
                <a:gd name="T48" fmla="*/ 1 w 75"/>
                <a:gd name="T49" fmla="*/ 0 h 49"/>
                <a:gd name="T50" fmla="*/ 1 w 75"/>
                <a:gd name="T51" fmla="*/ 0 h 49"/>
                <a:gd name="T52" fmla="*/ 1 w 75"/>
                <a:gd name="T53" fmla="*/ 0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5"/>
                <a:gd name="T82" fmla="*/ 0 h 49"/>
                <a:gd name="T83" fmla="*/ 75 w 75"/>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5" h="49">
                  <a:moveTo>
                    <a:pt x="75" y="15"/>
                  </a:moveTo>
                  <a:lnTo>
                    <a:pt x="72" y="15"/>
                  </a:lnTo>
                  <a:lnTo>
                    <a:pt x="68" y="17"/>
                  </a:lnTo>
                  <a:lnTo>
                    <a:pt x="60" y="20"/>
                  </a:lnTo>
                  <a:lnTo>
                    <a:pt x="52" y="24"/>
                  </a:lnTo>
                  <a:lnTo>
                    <a:pt x="41" y="29"/>
                  </a:lnTo>
                  <a:lnTo>
                    <a:pt x="31" y="35"/>
                  </a:lnTo>
                  <a:lnTo>
                    <a:pt x="22" y="42"/>
                  </a:lnTo>
                  <a:lnTo>
                    <a:pt x="14" y="49"/>
                  </a:lnTo>
                  <a:lnTo>
                    <a:pt x="9" y="48"/>
                  </a:lnTo>
                  <a:lnTo>
                    <a:pt x="4" y="45"/>
                  </a:lnTo>
                  <a:lnTo>
                    <a:pt x="0" y="39"/>
                  </a:lnTo>
                  <a:lnTo>
                    <a:pt x="0" y="38"/>
                  </a:lnTo>
                  <a:lnTo>
                    <a:pt x="0" y="36"/>
                  </a:lnTo>
                  <a:lnTo>
                    <a:pt x="3" y="33"/>
                  </a:lnTo>
                  <a:lnTo>
                    <a:pt x="7" y="27"/>
                  </a:lnTo>
                  <a:lnTo>
                    <a:pt x="14" y="23"/>
                  </a:lnTo>
                  <a:lnTo>
                    <a:pt x="19" y="20"/>
                  </a:lnTo>
                  <a:lnTo>
                    <a:pt x="25" y="17"/>
                  </a:lnTo>
                  <a:lnTo>
                    <a:pt x="29" y="12"/>
                  </a:lnTo>
                  <a:lnTo>
                    <a:pt x="37" y="11"/>
                  </a:lnTo>
                  <a:lnTo>
                    <a:pt x="44" y="6"/>
                  </a:lnTo>
                  <a:lnTo>
                    <a:pt x="52" y="3"/>
                  </a:lnTo>
                  <a:lnTo>
                    <a:pt x="60" y="2"/>
                  </a:lnTo>
                  <a:lnTo>
                    <a:pt x="71" y="0"/>
                  </a:lnTo>
                  <a:lnTo>
                    <a:pt x="75"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9" name="Freeform 42"/>
            <p:cNvSpPr>
              <a:spLocks/>
            </p:cNvSpPr>
            <p:nvPr/>
          </p:nvSpPr>
          <p:spPr bwMode="auto">
            <a:xfrm>
              <a:off x="4524" y="2235"/>
              <a:ext cx="27" cy="12"/>
            </a:xfrm>
            <a:custGeom>
              <a:avLst/>
              <a:gdLst>
                <a:gd name="T0" fmla="*/ 0 w 80"/>
                <a:gd name="T1" fmla="*/ 0 h 36"/>
                <a:gd name="T2" fmla="*/ 0 w 80"/>
                <a:gd name="T3" fmla="*/ 0 h 36"/>
                <a:gd name="T4" fmla="*/ 0 w 80"/>
                <a:gd name="T5" fmla="*/ 0 h 36"/>
                <a:gd name="T6" fmla="*/ 0 w 80"/>
                <a:gd name="T7" fmla="*/ 0 h 36"/>
                <a:gd name="T8" fmla="*/ 0 w 80"/>
                <a:gd name="T9" fmla="*/ 0 h 36"/>
                <a:gd name="T10" fmla="*/ 0 w 80"/>
                <a:gd name="T11" fmla="*/ 0 h 36"/>
                <a:gd name="T12" fmla="*/ 1 w 80"/>
                <a:gd name="T13" fmla="*/ 0 h 36"/>
                <a:gd name="T14" fmla="*/ 1 w 80"/>
                <a:gd name="T15" fmla="*/ 0 h 36"/>
                <a:gd name="T16" fmla="*/ 1 w 80"/>
                <a:gd name="T17" fmla="*/ 0 h 36"/>
                <a:gd name="T18" fmla="*/ 1 w 80"/>
                <a:gd name="T19" fmla="*/ 0 h 36"/>
                <a:gd name="T20" fmla="*/ 1 w 80"/>
                <a:gd name="T21" fmla="*/ 0 h 36"/>
                <a:gd name="T22" fmla="*/ 1 w 80"/>
                <a:gd name="T23" fmla="*/ 0 h 36"/>
                <a:gd name="T24" fmla="*/ 1 w 80"/>
                <a:gd name="T25" fmla="*/ 0 h 36"/>
                <a:gd name="T26" fmla="*/ 1 w 80"/>
                <a:gd name="T27" fmla="*/ 0 h 36"/>
                <a:gd name="T28" fmla="*/ 1 w 80"/>
                <a:gd name="T29" fmla="*/ 0 h 36"/>
                <a:gd name="T30" fmla="*/ 1 w 80"/>
                <a:gd name="T31" fmla="*/ 0 h 36"/>
                <a:gd name="T32" fmla="*/ 0 w 80"/>
                <a:gd name="T33" fmla="*/ 0 h 36"/>
                <a:gd name="T34" fmla="*/ 0 w 80"/>
                <a:gd name="T35" fmla="*/ 0 h 36"/>
                <a:gd name="T36" fmla="*/ 0 w 80"/>
                <a:gd name="T37" fmla="*/ 0 h 36"/>
                <a:gd name="T38" fmla="*/ 0 w 80"/>
                <a:gd name="T39" fmla="*/ 0 h 36"/>
                <a:gd name="T40" fmla="*/ 0 w 80"/>
                <a:gd name="T41" fmla="*/ 0 h 36"/>
                <a:gd name="T42" fmla="*/ 0 w 80"/>
                <a:gd name="T43" fmla="*/ 0 h 36"/>
                <a:gd name="T44" fmla="*/ 0 w 80"/>
                <a:gd name="T45" fmla="*/ 0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36"/>
                <a:gd name="T71" fmla="*/ 80 w 80"/>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36">
                  <a:moveTo>
                    <a:pt x="0" y="21"/>
                  </a:moveTo>
                  <a:lnTo>
                    <a:pt x="0" y="20"/>
                  </a:lnTo>
                  <a:lnTo>
                    <a:pt x="6" y="20"/>
                  </a:lnTo>
                  <a:lnTo>
                    <a:pt x="15" y="20"/>
                  </a:lnTo>
                  <a:lnTo>
                    <a:pt x="26" y="21"/>
                  </a:lnTo>
                  <a:lnTo>
                    <a:pt x="37" y="21"/>
                  </a:lnTo>
                  <a:lnTo>
                    <a:pt x="48" y="24"/>
                  </a:lnTo>
                  <a:lnTo>
                    <a:pt x="57" y="28"/>
                  </a:lnTo>
                  <a:lnTo>
                    <a:pt x="67" y="36"/>
                  </a:lnTo>
                  <a:lnTo>
                    <a:pt x="80" y="15"/>
                  </a:lnTo>
                  <a:lnTo>
                    <a:pt x="77" y="12"/>
                  </a:lnTo>
                  <a:lnTo>
                    <a:pt x="73" y="12"/>
                  </a:lnTo>
                  <a:lnTo>
                    <a:pt x="67" y="8"/>
                  </a:lnTo>
                  <a:lnTo>
                    <a:pt x="61" y="5"/>
                  </a:lnTo>
                  <a:lnTo>
                    <a:pt x="52" y="2"/>
                  </a:lnTo>
                  <a:lnTo>
                    <a:pt x="42" y="0"/>
                  </a:lnTo>
                  <a:lnTo>
                    <a:pt x="33" y="0"/>
                  </a:lnTo>
                  <a:lnTo>
                    <a:pt x="26" y="3"/>
                  </a:lnTo>
                  <a:lnTo>
                    <a:pt x="21" y="6"/>
                  </a:lnTo>
                  <a:lnTo>
                    <a:pt x="11" y="12"/>
                  </a:lnTo>
                  <a:lnTo>
                    <a:pt x="3" y="18"/>
                  </a:lnTo>
                  <a:lnTo>
                    <a:pt x="0"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0" name="Freeform 43"/>
            <p:cNvSpPr>
              <a:spLocks/>
            </p:cNvSpPr>
            <p:nvPr/>
          </p:nvSpPr>
          <p:spPr bwMode="auto">
            <a:xfrm>
              <a:off x="4562" y="2211"/>
              <a:ext cx="14" cy="23"/>
            </a:xfrm>
            <a:custGeom>
              <a:avLst/>
              <a:gdLst>
                <a:gd name="T0" fmla="*/ 1 w 42"/>
                <a:gd name="T1" fmla="*/ 0 h 68"/>
                <a:gd name="T2" fmla="*/ 0 w 42"/>
                <a:gd name="T3" fmla="*/ 0 h 68"/>
                <a:gd name="T4" fmla="*/ 0 w 42"/>
                <a:gd name="T5" fmla="*/ 0 h 68"/>
                <a:gd name="T6" fmla="*/ 0 w 42"/>
                <a:gd name="T7" fmla="*/ 0 h 68"/>
                <a:gd name="T8" fmla="*/ 0 w 42"/>
                <a:gd name="T9" fmla="*/ 0 h 68"/>
                <a:gd name="T10" fmla="*/ 0 w 42"/>
                <a:gd name="T11" fmla="*/ 0 h 68"/>
                <a:gd name="T12" fmla="*/ 0 w 42"/>
                <a:gd name="T13" fmla="*/ 1 h 68"/>
                <a:gd name="T14" fmla="*/ 0 w 42"/>
                <a:gd name="T15" fmla="*/ 1 h 68"/>
                <a:gd name="T16" fmla="*/ 0 w 42"/>
                <a:gd name="T17" fmla="*/ 1 h 68"/>
                <a:gd name="T18" fmla="*/ 0 w 42"/>
                <a:gd name="T19" fmla="*/ 1 h 68"/>
                <a:gd name="T20" fmla="*/ 0 w 42"/>
                <a:gd name="T21" fmla="*/ 1 h 68"/>
                <a:gd name="T22" fmla="*/ 0 w 42"/>
                <a:gd name="T23" fmla="*/ 1 h 68"/>
                <a:gd name="T24" fmla="*/ 0 w 42"/>
                <a:gd name="T25" fmla="*/ 1 h 68"/>
                <a:gd name="T26" fmla="*/ 0 w 42"/>
                <a:gd name="T27" fmla="*/ 1 h 68"/>
                <a:gd name="T28" fmla="*/ 0 w 42"/>
                <a:gd name="T29" fmla="*/ 0 h 68"/>
                <a:gd name="T30" fmla="*/ 0 w 42"/>
                <a:gd name="T31" fmla="*/ 0 h 68"/>
                <a:gd name="T32" fmla="*/ 0 w 42"/>
                <a:gd name="T33" fmla="*/ 0 h 68"/>
                <a:gd name="T34" fmla="*/ 0 w 42"/>
                <a:gd name="T35" fmla="*/ 0 h 68"/>
                <a:gd name="T36" fmla="*/ 0 w 42"/>
                <a:gd name="T37" fmla="*/ 0 h 68"/>
                <a:gd name="T38" fmla="*/ 0 w 42"/>
                <a:gd name="T39" fmla="*/ 0 h 68"/>
                <a:gd name="T40" fmla="*/ 0 w 42"/>
                <a:gd name="T41" fmla="*/ 0 h 68"/>
                <a:gd name="T42" fmla="*/ 1 w 42"/>
                <a:gd name="T43" fmla="*/ 0 h 68"/>
                <a:gd name="T44" fmla="*/ 1 w 42"/>
                <a:gd name="T45" fmla="*/ 0 h 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68"/>
                <a:gd name="T71" fmla="*/ 42 w 42"/>
                <a:gd name="T72" fmla="*/ 68 h 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68">
                  <a:moveTo>
                    <a:pt x="42" y="0"/>
                  </a:moveTo>
                  <a:lnTo>
                    <a:pt x="39" y="2"/>
                  </a:lnTo>
                  <a:lnTo>
                    <a:pt x="36" y="6"/>
                  </a:lnTo>
                  <a:lnTo>
                    <a:pt x="33" y="13"/>
                  </a:lnTo>
                  <a:lnTo>
                    <a:pt x="30" y="24"/>
                  </a:lnTo>
                  <a:lnTo>
                    <a:pt x="27" y="34"/>
                  </a:lnTo>
                  <a:lnTo>
                    <a:pt x="24" y="46"/>
                  </a:lnTo>
                  <a:lnTo>
                    <a:pt x="22" y="58"/>
                  </a:lnTo>
                  <a:lnTo>
                    <a:pt x="25" y="68"/>
                  </a:lnTo>
                  <a:lnTo>
                    <a:pt x="2" y="68"/>
                  </a:lnTo>
                  <a:lnTo>
                    <a:pt x="0" y="67"/>
                  </a:lnTo>
                  <a:lnTo>
                    <a:pt x="0" y="62"/>
                  </a:lnTo>
                  <a:lnTo>
                    <a:pt x="0" y="55"/>
                  </a:lnTo>
                  <a:lnTo>
                    <a:pt x="0" y="48"/>
                  </a:lnTo>
                  <a:lnTo>
                    <a:pt x="0" y="39"/>
                  </a:lnTo>
                  <a:lnTo>
                    <a:pt x="5" y="31"/>
                  </a:lnTo>
                  <a:lnTo>
                    <a:pt x="7" y="22"/>
                  </a:lnTo>
                  <a:lnTo>
                    <a:pt x="13" y="16"/>
                  </a:lnTo>
                  <a:lnTo>
                    <a:pt x="18" y="12"/>
                  </a:lnTo>
                  <a:lnTo>
                    <a:pt x="28" y="6"/>
                  </a:lnTo>
                  <a:lnTo>
                    <a:pt x="36" y="2"/>
                  </a:lnTo>
                  <a:lnTo>
                    <a:pt x="4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1" name="Freeform 44"/>
            <p:cNvSpPr>
              <a:spLocks/>
            </p:cNvSpPr>
            <p:nvPr/>
          </p:nvSpPr>
          <p:spPr bwMode="auto">
            <a:xfrm>
              <a:off x="4654" y="2225"/>
              <a:ext cx="91" cy="137"/>
            </a:xfrm>
            <a:custGeom>
              <a:avLst/>
              <a:gdLst>
                <a:gd name="T0" fmla="*/ 3 w 274"/>
                <a:gd name="T1" fmla="*/ 0 h 409"/>
                <a:gd name="T2" fmla="*/ 3 w 274"/>
                <a:gd name="T3" fmla="*/ 0 h 409"/>
                <a:gd name="T4" fmla="*/ 3 w 274"/>
                <a:gd name="T5" fmla="*/ 0 h 409"/>
                <a:gd name="T6" fmla="*/ 3 w 274"/>
                <a:gd name="T7" fmla="*/ 0 h 409"/>
                <a:gd name="T8" fmla="*/ 3 w 274"/>
                <a:gd name="T9" fmla="*/ 1 h 409"/>
                <a:gd name="T10" fmla="*/ 3 w 274"/>
                <a:gd name="T11" fmla="*/ 1 h 409"/>
                <a:gd name="T12" fmla="*/ 2 w 274"/>
                <a:gd name="T13" fmla="*/ 1 h 409"/>
                <a:gd name="T14" fmla="*/ 2 w 274"/>
                <a:gd name="T15" fmla="*/ 1 h 409"/>
                <a:gd name="T16" fmla="*/ 2 w 274"/>
                <a:gd name="T17" fmla="*/ 2 h 409"/>
                <a:gd name="T18" fmla="*/ 2 w 274"/>
                <a:gd name="T19" fmla="*/ 2 h 409"/>
                <a:gd name="T20" fmla="*/ 1 w 274"/>
                <a:gd name="T21" fmla="*/ 3 h 409"/>
                <a:gd name="T22" fmla="*/ 1 w 274"/>
                <a:gd name="T23" fmla="*/ 3 h 409"/>
                <a:gd name="T24" fmla="*/ 1 w 274"/>
                <a:gd name="T25" fmla="*/ 3 h 409"/>
                <a:gd name="T26" fmla="*/ 1 w 274"/>
                <a:gd name="T27" fmla="*/ 4 h 409"/>
                <a:gd name="T28" fmla="*/ 0 w 274"/>
                <a:gd name="T29" fmla="*/ 4 h 409"/>
                <a:gd name="T30" fmla="*/ 0 w 274"/>
                <a:gd name="T31" fmla="*/ 5 h 409"/>
                <a:gd name="T32" fmla="*/ 0 w 274"/>
                <a:gd name="T33" fmla="*/ 5 h 409"/>
                <a:gd name="T34" fmla="*/ 0 w 274"/>
                <a:gd name="T35" fmla="*/ 5 h 409"/>
                <a:gd name="T36" fmla="*/ 0 w 274"/>
                <a:gd name="T37" fmla="*/ 5 h 409"/>
                <a:gd name="T38" fmla="*/ 0 w 274"/>
                <a:gd name="T39" fmla="*/ 5 h 409"/>
                <a:gd name="T40" fmla="*/ 0 w 274"/>
                <a:gd name="T41" fmla="*/ 5 h 409"/>
                <a:gd name="T42" fmla="*/ 0 w 274"/>
                <a:gd name="T43" fmla="*/ 5 h 409"/>
                <a:gd name="T44" fmla="*/ 0 w 274"/>
                <a:gd name="T45" fmla="*/ 5 h 409"/>
                <a:gd name="T46" fmla="*/ 0 w 274"/>
                <a:gd name="T47" fmla="*/ 5 h 409"/>
                <a:gd name="T48" fmla="*/ 1 w 274"/>
                <a:gd name="T49" fmla="*/ 5 h 409"/>
                <a:gd name="T50" fmla="*/ 1 w 274"/>
                <a:gd name="T51" fmla="*/ 4 h 409"/>
                <a:gd name="T52" fmla="*/ 1 w 274"/>
                <a:gd name="T53" fmla="*/ 4 h 409"/>
                <a:gd name="T54" fmla="*/ 1 w 274"/>
                <a:gd name="T55" fmla="*/ 4 h 409"/>
                <a:gd name="T56" fmla="*/ 1 w 274"/>
                <a:gd name="T57" fmla="*/ 3 h 409"/>
                <a:gd name="T58" fmla="*/ 2 w 274"/>
                <a:gd name="T59" fmla="*/ 3 h 409"/>
                <a:gd name="T60" fmla="*/ 2 w 274"/>
                <a:gd name="T61" fmla="*/ 2 h 409"/>
                <a:gd name="T62" fmla="*/ 2 w 274"/>
                <a:gd name="T63" fmla="*/ 2 h 409"/>
                <a:gd name="T64" fmla="*/ 2 w 274"/>
                <a:gd name="T65" fmla="*/ 2 h 409"/>
                <a:gd name="T66" fmla="*/ 3 w 274"/>
                <a:gd name="T67" fmla="*/ 1 h 409"/>
                <a:gd name="T68" fmla="*/ 3 w 274"/>
                <a:gd name="T69" fmla="*/ 1 h 409"/>
                <a:gd name="T70" fmla="*/ 3 w 274"/>
                <a:gd name="T71" fmla="*/ 0 h 409"/>
                <a:gd name="T72" fmla="*/ 3 w 274"/>
                <a:gd name="T73" fmla="*/ 0 h 409"/>
                <a:gd name="T74" fmla="*/ 3 w 274"/>
                <a:gd name="T75" fmla="*/ 0 h 409"/>
                <a:gd name="T76" fmla="*/ 3 w 274"/>
                <a:gd name="T77" fmla="*/ 0 h 409"/>
                <a:gd name="T78" fmla="*/ 3 w 274"/>
                <a:gd name="T79" fmla="*/ 0 h 409"/>
                <a:gd name="T80" fmla="*/ 3 w 274"/>
                <a:gd name="T81" fmla="*/ 0 h 409"/>
                <a:gd name="T82" fmla="*/ 3 w 274"/>
                <a:gd name="T83" fmla="*/ 0 h 4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4"/>
                <a:gd name="T127" fmla="*/ 0 h 409"/>
                <a:gd name="T128" fmla="*/ 274 w 274"/>
                <a:gd name="T129" fmla="*/ 409 h 4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4" h="409">
                  <a:moveTo>
                    <a:pt x="259" y="0"/>
                  </a:moveTo>
                  <a:lnTo>
                    <a:pt x="258" y="3"/>
                  </a:lnTo>
                  <a:lnTo>
                    <a:pt x="252" y="12"/>
                  </a:lnTo>
                  <a:lnTo>
                    <a:pt x="241" y="23"/>
                  </a:lnTo>
                  <a:lnTo>
                    <a:pt x="231" y="41"/>
                  </a:lnTo>
                  <a:lnTo>
                    <a:pt x="215" y="62"/>
                  </a:lnTo>
                  <a:lnTo>
                    <a:pt x="198" y="87"/>
                  </a:lnTo>
                  <a:lnTo>
                    <a:pt x="181" y="114"/>
                  </a:lnTo>
                  <a:lnTo>
                    <a:pt x="161" y="145"/>
                  </a:lnTo>
                  <a:lnTo>
                    <a:pt x="139" y="175"/>
                  </a:lnTo>
                  <a:lnTo>
                    <a:pt x="118" y="206"/>
                  </a:lnTo>
                  <a:lnTo>
                    <a:pt x="98" y="237"/>
                  </a:lnTo>
                  <a:lnTo>
                    <a:pt x="77" y="271"/>
                  </a:lnTo>
                  <a:lnTo>
                    <a:pt x="56" y="302"/>
                  </a:lnTo>
                  <a:lnTo>
                    <a:pt x="37" y="333"/>
                  </a:lnTo>
                  <a:lnTo>
                    <a:pt x="19" y="361"/>
                  </a:lnTo>
                  <a:lnTo>
                    <a:pt x="3" y="388"/>
                  </a:lnTo>
                  <a:lnTo>
                    <a:pt x="0" y="397"/>
                  </a:lnTo>
                  <a:lnTo>
                    <a:pt x="7" y="404"/>
                  </a:lnTo>
                  <a:lnTo>
                    <a:pt x="13" y="407"/>
                  </a:lnTo>
                  <a:lnTo>
                    <a:pt x="18" y="409"/>
                  </a:lnTo>
                  <a:lnTo>
                    <a:pt x="19" y="406"/>
                  </a:lnTo>
                  <a:lnTo>
                    <a:pt x="23" y="397"/>
                  </a:lnTo>
                  <a:lnTo>
                    <a:pt x="32" y="384"/>
                  </a:lnTo>
                  <a:lnTo>
                    <a:pt x="44" y="366"/>
                  </a:lnTo>
                  <a:lnTo>
                    <a:pt x="58" y="345"/>
                  </a:lnTo>
                  <a:lnTo>
                    <a:pt x="72" y="320"/>
                  </a:lnTo>
                  <a:lnTo>
                    <a:pt x="89" y="295"/>
                  </a:lnTo>
                  <a:lnTo>
                    <a:pt x="109" y="265"/>
                  </a:lnTo>
                  <a:lnTo>
                    <a:pt x="130" y="232"/>
                  </a:lnTo>
                  <a:lnTo>
                    <a:pt x="149" y="201"/>
                  </a:lnTo>
                  <a:lnTo>
                    <a:pt x="172" y="167"/>
                  </a:lnTo>
                  <a:lnTo>
                    <a:pt x="194" y="135"/>
                  </a:lnTo>
                  <a:lnTo>
                    <a:pt x="215" y="100"/>
                  </a:lnTo>
                  <a:lnTo>
                    <a:pt x="235" y="69"/>
                  </a:lnTo>
                  <a:lnTo>
                    <a:pt x="255" y="38"/>
                  </a:lnTo>
                  <a:lnTo>
                    <a:pt x="274" y="12"/>
                  </a:lnTo>
                  <a:lnTo>
                    <a:pt x="274" y="3"/>
                  </a:lnTo>
                  <a:lnTo>
                    <a:pt x="270" y="0"/>
                  </a:lnTo>
                  <a:lnTo>
                    <a:pt x="262" y="0"/>
                  </a:lnTo>
                  <a:lnTo>
                    <a:pt x="2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2" name="Freeform 45"/>
            <p:cNvSpPr>
              <a:spLocks/>
            </p:cNvSpPr>
            <p:nvPr/>
          </p:nvSpPr>
          <p:spPr bwMode="auto">
            <a:xfrm>
              <a:off x="4680" y="2237"/>
              <a:ext cx="85" cy="140"/>
            </a:xfrm>
            <a:custGeom>
              <a:avLst/>
              <a:gdLst>
                <a:gd name="T0" fmla="*/ 3 w 257"/>
                <a:gd name="T1" fmla="*/ 0 h 420"/>
                <a:gd name="T2" fmla="*/ 3 w 257"/>
                <a:gd name="T3" fmla="*/ 0 h 420"/>
                <a:gd name="T4" fmla="*/ 3 w 257"/>
                <a:gd name="T5" fmla="*/ 0 h 420"/>
                <a:gd name="T6" fmla="*/ 3 w 257"/>
                <a:gd name="T7" fmla="*/ 0 h 420"/>
                <a:gd name="T8" fmla="*/ 3 w 257"/>
                <a:gd name="T9" fmla="*/ 1 h 420"/>
                <a:gd name="T10" fmla="*/ 3 w 257"/>
                <a:gd name="T11" fmla="*/ 1 h 420"/>
                <a:gd name="T12" fmla="*/ 2 w 257"/>
                <a:gd name="T13" fmla="*/ 1 h 420"/>
                <a:gd name="T14" fmla="*/ 2 w 257"/>
                <a:gd name="T15" fmla="*/ 2 h 420"/>
                <a:gd name="T16" fmla="*/ 2 w 257"/>
                <a:gd name="T17" fmla="*/ 2 h 420"/>
                <a:gd name="T18" fmla="*/ 2 w 257"/>
                <a:gd name="T19" fmla="*/ 2 h 420"/>
                <a:gd name="T20" fmla="*/ 2 w 257"/>
                <a:gd name="T21" fmla="*/ 3 h 420"/>
                <a:gd name="T22" fmla="*/ 1 w 257"/>
                <a:gd name="T23" fmla="*/ 3 h 420"/>
                <a:gd name="T24" fmla="*/ 1 w 257"/>
                <a:gd name="T25" fmla="*/ 4 h 420"/>
                <a:gd name="T26" fmla="*/ 1 w 257"/>
                <a:gd name="T27" fmla="*/ 4 h 420"/>
                <a:gd name="T28" fmla="*/ 1 w 257"/>
                <a:gd name="T29" fmla="*/ 4 h 420"/>
                <a:gd name="T30" fmla="*/ 1 w 257"/>
                <a:gd name="T31" fmla="*/ 5 h 420"/>
                <a:gd name="T32" fmla="*/ 0 w 257"/>
                <a:gd name="T33" fmla="*/ 5 h 420"/>
                <a:gd name="T34" fmla="*/ 0 w 257"/>
                <a:gd name="T35" fmla="*/ 5 h 420"/>
                <a:gd name="T36" fmla="*/ 0 w 257"/>
                <a:gd name="T37" fmla="*/ 5 h 420"/>
                <a:gd name="T38" fmla="*/ 0 w 257"/>
                <a:gd name="T39" fmla="*/ 5 h 420"/>
                <a:gd name="T40" fmla="*/ 0 w 257"/>
                <a:gd name="T41" fmla="*/ 5 h 420"/>
                <a:gd name="T42" fmla="*/ 0 w 257"/>
                <a:gd name="T43" fmla="*/ 5 h 420"/>
                <a:gd name="T44" fmla="*/ 0 w 257"/>
                <a:gd name="T45" fmla="*/ 5 h 420"/>
                <a:gd name="T46" fmla="*/ 0 w 257"/>
                <a:gd name="T47" fmla="*/ 5 h 420"/>
                <a:gd name="T48" fmla="*/ 0 w 257"/>
                <a:gd name="T49" fmla="*/ 5 h 420"/>
                <a:gd name="T50" fmla="*/ 0 w 257"/>
                <a:gd name="T51" fmla="*/ 4 h 420"/>
                <a:gd name="T52" fmla="*/ 1 w 257"/>
                <a:gd name="T53" fmla="*/ 4 h 420"/>
                <a:gd name="T54" fmla="*/ 1 w 257"/>
                <a:gd name="T55" fmla="*/ 4 h 420"/>
                <a:gd name="T56" fmla="*/ 1 w 257"/>
                <a:gd name="T57" fmla="*/ 3 h 420"/>
                <a:gd name="T58" fmla="*/ 1 w 257"/>
                <a:gd name="T59" fmla="*/ 3 h 420"/>
                <a:gd name="T60" fmla="*/ 2 w 257"/>
                <a:gd name="T61" fmla="*/ 2 h 420"/>
                <a:gd name="T62" fmla="*/ 2 w 257"/>
                <a:gd name="T63" fmla="*/ 2 h 420"/>
                <a:gd name="T64" fmla="*/ 2 w 257"/>
                <a:gd name="T65" fmla="*/ 2 h 420"/>
                <a:gd name="T66" fmla="*/ 2 w 257"/>
                <a:gd name="T67" fmla="*/ 1 h 420"/>
                <a:gd name="T68" fmla="*/ 2 w 257"/>
                <a:gd name="T69" fmla="*/ 1 h 420"/>
                <a:gd name="T70" fmla="*/ 3 w 257"/>
                <a:gd name="T71" fmla="*/ 0 h 420"/>
                <a:gd name="T72" fmla="*/ 3 w 257"/>
                <a:gd name="T73" fmla="*/ 0 h 420"/>
                <a:gd name="T74" fmla="*/ 3 w 257"/>
                <a:gd name="T75" fmla="*/ 0 h 420"/>
                <a:gd name="T76" fmla="*/ 3 w 257"/>
                <a:gd name="T77" fmla="*/ 0 h 420"/>
                <a:gd name="T78" fmla="*/ 3 w 257"/>
                <a:gd name="T79" fmla="*/ 0 h 420"/>
                <a:gd name="T80" fmla="*/ 3 w 257"/>
                <a:gd name="T81" fmla="*/ 0 h 420"/>
                <a:gd name="T82" fmla="*/ 3 w 257"/>
                <a:gd name="T83" fmla="*/ 0 h 4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7"/>
                <a:gd name="T127" fmla="*/ 0 h 420"/>
                <a:gd name="T128" fmla="*/ 257 w 257"/>
                <a:gd name="T129" fmla="*/ 420 h 4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7" h="420">
                  <a:moveTo>
                    <a:pt x="257" y="12"/>
                  </a:moveTo>
                  <a:lnTo>
                    <a:pt x="255" y="14"/>
                  </a:lnTo>
                  <a:lnTo>
                    <a:pt x="251" y="22"/>
                  </a:lnTo>
                  <a:lnTo>
                    <a:pt x="242" y="36"/>
                  </a:lnTo>
                  <a:lnTo>
                    <a:pt x="232" y="55"/>
                  </a:lnTo>
                  <a:lnTo>
                    <a:pt x="218" y="77"/>
                  </a:lnTo>
                  <a:lnTo>
                    <a:pt x="205" y="104"/>
                  </a:lnTo>
                  <a:lnTo>
                    <a:pt x="190" y="131"/>
                  </a:lnTo>
                  <a:lnTo>
                    <a:pt x="174" y="163"/>
                  </a:lnTo>
                  <a:lnTo>
                    <a:pt x="154" y="194"/>
                  </a:lnTo>
                  <a:lnTo>
                    <a:pt x="135" y="229"/>
                  </a:lnTo>
                  <a:lnTo>
                    <a:pt x="116" y="261"/>
                  </a:lnTo>
                  <a:lnTo>
                    <a:pt x="98" y="295"/>
                  </a:lnTo>
                  <a:lnTo>
                    <a:pt x="77" y="326"/>
                  </a:lnTo>
                  <a:lnTo>
                    <a:pt x="61" y="359"/>
                  </a:lnTo>
                  <a:lnTo>
                    <a:pt x="43" y="389"/>
                  </a:lnTo>
                  <a:lnTo>
                    <a:pt x="28" y="415"/>
                  </a:lnTo>
                  <a:lnTo>
                    <a:pt x="20" y="420"/>
                  </a:lnTo>
                  <a:lnTo>
                    <a:pt x="11" y="418"/>
                  </a:lnTo>
                  <a:lnTo>
                    <a:pt x="3" y="411"/>
                  </a:lnTo>
                  <a:lnTo>
                    <a:pt x="0" y="409"/>
                  </a:lnTo>
                  <a:lnTo>
                    <a:pt x="2" y="405"/>
                  </a:lnTo>
                  <a:lnTo>
                    <a:pt x="6" y="398"/>
                  </a:lnTo>
                  <a:lnTo>
                    <a:pt x="14" y="383"/>
                  </a:lnTo>
                  <a:lnTo>
                    <a:pt x="26" y="366"/>
                  </a:lnTo>
                  <a:lnTo>
                    <a:pt x="36" y="344"/>
                  </a:lnTo>
                  <a:lnTo>
                    <a:pt x="52" y="320"/>
                  </a:lnTo>
                  <a:lnTo>
                    <a:pt x="67" y="292"/>
                  </a:lnTo>
                  <a:lnTo>
                    <a:pt x="86" y="264"/>
                  </a:lnTo>
                  <a:lnTo>
                    <a:pt x="103" y="231"/>
                  </a:lnTo>
                  <a:lnTo>
                    <a:pt x="123" y="197"/>
                  </a:lnTo>
                  <a:lnTo>
                    <a:pt x="143" y="165"/>
                  </a:lnTo>
                  <a:lnTo>
                    <a:pt x="163" y="131"/>
                  </a:lnTo>
                  <a:lnTo>
                    <a:pt x="183" y="97"/>
                  </a:lnTo>
                  <a:lnTo>
                    <a:pt x="202" y="64"/>
                  </a:lnTo>
                  <a:lnTo>
                    <a:pt x="220" y="33"/>
                  </a:lnTo>
                  <a:lnTo>
                    <a:pt x="237" y="6"/>
                  </a:lnTo>
                  <a:lnTo>
                    <a:pt x="243" y="0"/>
                  </a:lnTo>
                  <a:lnTo>
                    <a:pt x="251" y="3"/>
                  </a:lnTo>
                  <a:lnTo>
                    <a:pt x="255" y="8"/>
                  </a:lnTo>
                  <a:lnTo>
                    <a:pt x="257" y="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3" name="Freeform 46"/>
            <p:cNvSpPr>
              <a:spLocks/>
            </p:cNvSpPr>
            <p:nvPr/>
          </p:nvSpPr>
          <p:spPr bwMode="auto">
            <a:xfrm>
              <a:off x="4738" y="2228"/>
              <a:ext cx="24" cy="20"/>
            </a:xfrm>
            <a:custGeom>
              <a:avLst/>
              <a:gdLst>
                <a:gd name="T0" fmla="*/ 1 w 72"/>
                <a:gd name="T1" fmla="*/ 1 h 61"/>
                <a:gd name="T2" fmla="*/ 1 w 72"/>
                <a:gd name="T3" fmla="*/ 1 h 61"/>
                <a:gd name="T4" fmla="*/ 1 w 72"/>
                <a:gd name="T5" fmla="*/ 1 h 61"/>
                <a:gd name="T6" fmla="*/ 1 w 72"/>
                <a:gd name="T7" fmla="*/ 1 h 61"/>
                <a:gd name="T8" fmla="*/ 1 w 72"/>
                <a:gd name="T9" fmla="*/ 1 h 61"/>
                <a:gd name="T10" fmla="*/ 0 w 72"/>
                <a:gd name="T11" fmla="*/ 0 h 61"/>
                <a:gd name="T12" fmla="*/ 0 w 72"/>
                <a:gd name="T13" fmla="*/ 0 h 61"/>
                <a:gd name="T14" fmla="*/ 0 w 72"/>
                <a:gd name="T15" fmla="*/ 0 h 61"/>
                <a:gd name="T16" fmla="*/ 0 w 72"/>
                <a:gd name="T17" fmla="*/ 0 h 61"/>
                <a:gd name="T18" fmla="*/ 0 w 72"/>
                <a:gd name="T19" fmla="*/ 0 h 61"/>
                <a:gd name="T20" fmla="*/ 0 w 72"/>
                <a:gd name="T21" fmla="*/ 0 h 61"/>
                <a:gd name="T22" fmla="*/ 0 w 72"/>
                <a:gd name="T23" fmla="*/ 0 h 61"/>
                <a:gd name="T24" fmla="*/ 0 w 72"/>
                <a:gd name="T25" fmla="*/ 0 h 61"/>
                <a:gd name="T26" fmla="*/ 0 w 72"/>
                <a:gd name="T27" fmla="*/ 0 h 61"/>
                <a:gd name="T28" fmla="*/ 0 w 72"/>
                <a:gd name="T29" fmla="*/ 0 h 61"/>
                <a:gd name="T30" fmla="*/ 0 w 72"/>
                <a:gd name="T31" fmla="*/ 0 h 61"/>
                <a:gd name="T32" fmla="*/ 0 w 72"/>
                <a:gd name="T33" fmla="*/ 0 h 61"/>
                <a:gd name="T34" fmla="*/ 1 w 72"/>
                <a:gd name="T35" fmla="*/ 0 h 61"/>
                <a:gd name="T36" fmla="*/ 1 w 72"/>
                <a:gd name="T37" fmla="*/ 0 h 61"/>
                <a:gd name="T38" fmla="*/ 1 w 72"/>
                <a:gd name="T39" fmla="*/ 0 h 61"/>
                <a:gd name="T40" fmla="*/ 1 w 72"/>
                <a:gd name="T41" fmla="*/ 0 h 61"/>
                <a:gd name="T42" fmla="*/ 1 w 72"/>
                <a:gd name="T43" fmla="*/ 1 h 61"/>
                <a:gd name="T44" fmla="*/ 1 w 72"/>
                <a:gd name="T45" fmla="*/ 1 h 61"/>
                <a:gd name="T46" fmla="*/ 1 w 72"/>
                <a:gd name="T47" fmla="*/ 1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61"/>
                <a:gd name="T74" fmla="*/ 72 w 72"/>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61">
                  <a:moveTo>
                    <a:pt x="62" y="61"/>
                  </a:moveTo>
                  <a:lnTo>
                    <a:pt x="61" y="59"/>
                  </a:lnTo>
                  <a:lnTo>
                    <a:pt x="56" y="55"/>
                  </a:lnTo>
                  <a:lnTo>
                    <a:pt x="49" y="50"/>
                  </a:lnTo>
                  <a:lnTo>
                    <a:pt x="41" y="45"/>
                  </a:lnTo>
                  <a:lnTo>
                    <a:pt x="31" y="36"/>
                  </a:lnTo>
                  <a:lnTo>
                    <a:pt x="22" y="30"/>
                  </a:lnTo>
                  <a:lnTo>
                    <a:pt x="12" y="24"/>
                  </a:lnTo>
                  <a:lnTo>
                    <a:pt x="3" y="19"/>
                  </a:lnTo>
                  <a:lnTo>
                    <a:pt x="0" y="15"/>
                  </a:lnTo>
                  <a:lnTo>
                    <a:pt x="1" y="9"/>
                  </a:lnTo>
                  <a:lnTo>
                    <a:pt x="4" y="3"/>
                  </a:lnTo>
                  <a:lnTo>
                    <a:pt x="6" y="0"/>
                  </a:lnTo>
                  <a:lnTo>
                    <a:pt x="10" y="2"/>
                  </a:lnTo>
                  <a:lnTo>
                    <a:pt x="16" y="5"/>
                  </a:lnTo>
                  <a:lnTo>
                    <a:pt x="26" y="9"/>
                  </a:lnTo>
                  <a:lnTo>
                    <a:pt x="35" y="13"/>
                  </a:lnTo>
                  <a:lnTo>
                    <a:pt x="47" y="24"/>
                  </a:lnTo>
                  <a:lnTo>
                    <a:pt x="52" y="27"/>
                  </a:lnTo>
                  <a:lnTo>
                    <a:pt x="58" y="34"/>
                  </a:lnTo>
                  <a:lnTo>
                    <a:pt x="65" y="40"/>
                  </a:lnTo>
                  <a:lnTo>
                    <a:pt x="72" y="49"/>
                  </a:lnTo>
                  <a:lnTo>
                    <a:pt x="62"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4" name="Freeform 47"/>
            <p:cNvSpPr>
              <a:spLocks/>
            </p:cNvSpPr>
            <p:nvPr/>
          </p:nvSpPr>
          <p:spPr bwMode="auto">
            <a:xfrm>
              <a:off x="4730" y="2208"/>
              <a:ext cx="15" cy="24"/>
            </a:xfrm>
            <a:custGeom>
              <a:avLst/>
              <a:gdLst>
                <a:gd name="T0" fmla="*/ 0 w 46"/>
                <a:gd name="T1" fmla="*/ 0 h 71"/>
                <a:gd name="T2" fmla="*/ 0 w 46"/>
                <a:gd name="T3" fmla="*/ 0 h 71"/>
                <a:gd name="T4" fmla="*/ 0 w 46"/>
                <a:gd name="T5" fmla="*/ 0 h 71"/>
                <a:gd name="T6" fmla="*/ 0 w 46"/>
                <a:gd name="T7" fmla="*/ 0 h 71"/>
                <a:gd name="T8" fmla="*/ 0 w 46"/>
                <a:gd name="T9" fmla="*/ 0 h 71"/>
                <a:gd name="T10" fmla="*/ 0 w 46"/>
                <a:gd name="T11" fmla="*/ 0 h 71"/>
                <a:gd name="T12" fmla="*/ 0 w 46"/>
                <a:gd name="T13" fmla="*/ 1 h 71"/>
                <a:gd name="T14" fmla="*/ 0 w 46"/>
                <a:gd name="T15" fmla="*/ 1 h 71"/>
                <a:gd name="T16" fmla="*/ 0 w 46"/>
                <a:gd name="T17" fmla="*/ 1 h 71"/>
                <a:gd name="T18" fmla="*/ 1 w 46"/>
                <a:gd name="T19" fmla="*/ 1 h 71"/>
                <a:gd name="T20" fmla="*/ 1 w 46"/>
                <a:gd name="T21" fmla="*/ 1 h 71"/>
                <a:gd name="T22" fmla="*/ 1 w 46"/>
                <a:gd name="T23" fmla="*/ 1 h 71"/>
                <a:gd name="T24" fmla="*/ 1 w 46"/>
                <a:gd name="T25" fmla="*/ 1 h 71"/>
                <a:gd name="T26" fmla="*/ 1 w 46"/>
                <a:gd name="T27" fmla="*/ 1 h 71"/>
                <a:gd name="T28" fmla="*/ 0 w 46"/>
                <a:gd name="T29" fmla="*/ 0 h 71"/>
                <a:gd name="T30" fmla="*/ 0 w 46"/>
                <a:gd name="T31" fmla="*/ 0 h 71"/>
                <a:gd name="T32" fmla="*/ 0 w 46"/>
                <a:gd name="T33" fmla="*/ 0 h 71"/>
                <a:gd name="T34" fmla="*/ 0 w 46"/>
                <a:gd name="T35" fmla="*/ 0 h 71"/>
                <a:gd name="T36" fmla="*/ 0 w 46"/>
                <a:gd name="T37" fmla="*/ 0 h 71"/>
                <a:gd name="T38" fmla="*/ 0 w 46"/>
                <a:gd name="T39" fmla="*/ 0 h 71"/>
                <a:gd name="T40" fmla="*/ 0 w 46"/>
                <a:gd name="T41" fmla="*/ 0 h 71"/>
                <a:gd name="T42" fmla="*/ 0 w 46"/>
                <a:gd name="T43" fmla="*/ 0 h 71"/>
                <a:gd name="T44" fmla="*/ 0 w 46"/>
                <a:gd name="T45" fmla="*/ 0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71"/>
                <a:gd name="T71" fmla="*/ 46 w 46"/>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71">
                  <a:moveTo>
                    <a:pt x="0" y="0"/>
                  </a:moveTo>
                  <a:lnTo>
                    <a:pt x="0" y="0"/>
                  </a:lnTo>
                  <a:lnTo>
                    <a:pt x="4" y="6"/>
                  </a:lnTo>
                  <a:lnTo>
                    <a:pt x="7" y="14"/>
                  </a:lnTo>
                  <a:lnTo>
                    <a:pt x="13" y="25"/>
                  </a:lnTo>
                  <a:lnTo>
                    <a:pt x="16" y="36"/>
                  </a:lnTo>
                  <a:lnTo>
                    <a:pt x="19" y="48"/>
                  </a:lnTo>
                  <a:lnTo>
                    <a:pt x="19" y="60"/>
                  </a:lnTo>
                  <a:lnTo>
                    <a:pt x="19" y="71"/>
                  </a:lnTo>
                  <a:lnTo>
                    <a:pt x="46" y="71"/>
                  </a:lnTo>
                  <a:lnTo>
                    <a:pt x="45" y="68"/>
                  </a:lnTo>
                  <a:lnTo>
                    <a:pt x="45" y="64"/>
                  </a:lnTo>
                  <a:lnTo>
                    <a:pt x="43" y="57"/>
                  </a:lnTo>
                  <a:lnTo>
                    <a:pt x="43" y="48"/>
                  </a:lnTo>
                  <a:lnTo>
                    <a:pt x="40" y="37"/>
                  </a:lnTo>
                  <a:lnTo>
                    <a:pt x="39" y="28"/>
                  </a:lnTo>
                  <a:lnTo>
                    <a:pt x="34" y="21"/>
                  </a:lnTo>
                  <a:lnTo>
                    <a:pt x="30" y="15"/>
                  </a:lnTo>
                  <a:lnTo>
                    <a:pt x="24" y="11"/>
                  </a:lnTo>
                  <a:lnTo>
                    <a:pt x="13" y="6"/>
                  </a:lnTo>
                  <a:lnTo>
                    <a:pt x="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5" name="Freeform 48"/>
            <p:cNvSpPr>
              <a:spLocks/>
            </p:cNvSpPr>
            <p:nvPr/>
          </p:nvSpPr>
          <p:spPr bwMode="auto">
            <a:xfrm>
              <a:off x="4754" y="2234"/>
              <a:ext cx="27" cy="14"/>
            </a:xfrm>
            <a:custGeom>
              <a:avLst/>
              <a:gdLst>
                <a:gd name="T0" fmla="*/ 1 w 80"/>
                <a:gd name="T1" fmla="*/ 0 h 42"/>
                <a:gd name="T2" fmla="*/ 1 w 80"/>
                <a:gd name="T3" fmla="*/ 0 h 42"/>
                <a:gd name="T4" fmla="*/ 1 w 80"/>
                <a:gd name="T5" fmla="*/ 0 h 42"/>
                <a:gd name="T6" fmla="*/ 1 w 80"/>
                <a:gd name="T7" fmla="*/ 0 h 42"/>
                <a:gd name="T8" fmla="*/ 1 w 80"/>
                <a:gd name="T9" fmla="*/ 0 h 42"/>
                <a:gd name="T10" fmla="*/ 1 w 80"/>
                <a:gd name="T11" fmla="*/ 0 h 42"/>
                <a:gd name="T12" fmla="*/ 0 w 80"/>
                <a:gd name="T13" fmla="*/ 0 h 42"/>
                <a:gd name="T14" fmla="*/ 0 w 80"/>
                <a:gd name="T15" fmla="*/ 0 h 42"/>
                <a:gd name="T16" fmla="*/ 0 w 80"/>
                <a:gd name="T17" fmla="*/ 1 h 42"/>
                <a:gd name="T18" fmla="*/ 0 w 80"/>
                <a:gd name="T19" fmla="*/ 0 h 42"/>
                <a:gd name="T20" fmla="*/ 0 w 80"/>
                <a:gd name="T21" fmla="*/ 0 h 42"/>
                <a:gd name="T22" fmla="*/ 0 w 80"/>
                <a:gd name="T23" fmla="*/ 0 h 42"/>
                <a:gd name="T24" fmla="*/ 0 w 80"/>
                <a:gd name="T25" fmla="*/ 0 h 42"/>
                <a:gd name="T26" fmla="*/ 0 w 80"/>
                <a:gd name="T27" fmla="*/ 0 h 42"/>
                <a:gd name="T28" fmla="*/ 0 w 80"/>
                <a:gd name="T29" fmla="*/ 0 h 42"/>
                <a:gd name="T30" fmla="*/ 0 w 80"/>
                <a:gd name="T31" fmla="*/ 0 h 42"/>
                <a:gd name="T32" fmla="*/ 1 w 80"/>
                <a:gd name="T33" fmla="*/ 0 h 42"/>
                <a:gd name="T34" fmla="*/ 1 w 80"/>
                <a:gd name="T35" fmla="*/ 0 h 42"/>
                <a:gd name="T36" fmla="*/ 1 w 80"/>
                <a:gd name="T37" fmla="*/ 0 h 42"/>
                <a:gd name="T38" fmla="*/ 1 w 80"/>
                <a:gd name="T39" fmla="*/ 0 h 42"/>
                <a:gd name="T40" fmla="*/ 1 w 80"/>
                <a:gd name="T41" fmla="*/ 0 h 42"/>
                <a:gd name="T42" fmla="*/ 1 w 80"/>
                <a:gd name="T43" fmla="*/ 0 h 42"/>
                <a:gd name="T44" fmla="*/ 1 w 80"/>
                <a:gd name="T45" fmla="*/ 0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42"/>
                <a:gd name="T71" fmla="*/ 80 w 80"/>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42">
                  <a:moveTo>
                    <a:pt x="80" y="21"/>
                  </a:moveTo>
                  <a:lnTo>
                    <a:pt x="79" y="20"/>
                  </a:lnTo>
                  <a:lnTo>
                    <a:pt x="73" y="20"/>
                  </a:lnTo>
                  <a:lnTo>
                    <a:pt x="64" y="20"/>
                  </a:lnTo>
                  <a:lnTo>
                    <a:pt x="54" y="21"/>
                  </a:lnTo>
                  <a:lnTo>
                    <a:pt x="42" y="24"/>
                  </a:lnTo>
                  <a:lnTo>
                    <a:pt x="31" y="27"/>
                  </a:lnTo>
                  <a:lnTo>
                    <a:pt x="21" y="33"/>
                  </a:lnTo>
                  <a:lnTo>
                    <a:pt x="13" y="42"/>
                  </a:lnTo>
                  <a:lnTo>
                    <a:pt x="0" y="20"/>
                  </a:lnTo>
                  <a:lnTo>
                    <a:pt x="0" y="17"/>
                  </a:lnTo>
                  <a:lnTo>
                    <a:pt x="5" y="15"/>
                  </a:lnTo>
                  <a:lnTo>
                    <a:pt x="11" y="11"/>
                  </a:lnTo>
                  <a:lnTo>
                    <a:pt x="18" y="8"/>
                  </a:lnTo>
                  <a:lnTo>
                    <a:pt x="25" y="3"/>
                  </a:lnTo>
                  <a:lnTo>
                    <a:pt x="34" y="0"/>
                  </a:lnTo>
                  <a:lnTo>
                    <a:pt x="43" y="0"/>
                  </a:lnTo>
                  <a:lnTo>
                    <a:pt x="52" y="3"/>
                  </a:lnTo>
                  <a:lnTo>
                    <a:pt x="58" y="5"/>
                  </a:lnTo>
                  <a:lnTo>
                    <a:pt x="68" y="11"/>
                  </a:lnTo>
                  <a:lnTo>
                    <a:pt x="76" y="17"/>
                  </a:lnTo>
                  <a:lnTo>
                    <a:pt x="80"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6" name="Freeform 49"/>
            <p:cNvSpPr>
              <a:spLocks/>
            </p:cNvSpPr>
            <p:nvPr/>
          </p:nvSpPr>
          <p:spPr bwMode="auto">
            <a:xfrm>
              <a:off x="4695" y="2384"/>
              <a:ext cx="149" cy="13"/>
            </a:xfrm>
            <a:custGeom>
              <a:avLst/>
              <a:gdLst>
                <a:gd name="T0" fmla="*/ 5 w 448"/>
                <a:gd name="T1" fmla="*/ 0 h 40"/>
                <a:gd name="T2" fmla="*/ 5 w 448"/>
                <a:gd name="T3" fmla="*/ 0 h 40"/>
                <a:gd name="T4" fmla="*/ 5 w 448"/>
                <a:gd name="T5" fmla="*/ 0 h 40"/>
                <a:gd name="T6" fmla="*/ 5 w 448"/>
                <a:gd name="T7" fmla="*/ 0 h 40"/>
                <a:gd name="T8" fmla="*/ 5 w 448"/>
                <a:gd name="T9" fmla="*/ 0 h 40"/>
                <a:gd name="T10" fmla="*/ 5 w 448"/>
                <a:gd name="T11" fmla="*/ 0 h 40"/>
                <a:gd name="T12" fmla="*/ 4 w 448"/>
                <a:gd name="T13" fmla="*/ 0 h 40"/>
                <a:gd name="T14" fmla="*/ 4 w 448"/>
                <a:gd name="T15" fmla="*/ 0 h 40"/>
                <a:gd name="T16" fmla="*/ 3 w 448"/>
                <a:gd name="T17" fmla="*/ 0 h 40"/>
                <a:gd name="T18" fmla="*/ 3 w 448"/>
                <a:gd name="T19" fmla="*/ 0 h 40"/>
                <a:gd name="T20" fmla="*/ 3 w 448"/>
                <a:gd name="T21" fmla="*/ 0 h 40"/>
                <a:gd name="T22" fmla="*/ 2 w 448"/>
                <a:gd name="T23" fmla="*/ 0 h 40"/>
                <a:gd name="T24" fmla="*/ 2 w 448"/>
                <a:gd name="T25" fmla="*/ 0 h 40"/>
                <a:gd name="T26" fmla="*/ 1 w 448"/>
                <a:gd name="T27" fmla="*/ 0 h 40"/>
                <a:gd name="T28" fmla="*/ 1 w 448"/>
                <a:gd name="T29" fmla="*/ 0 h 40"/>
                <a:gd name="T30" fmla="*/ 0 w 448"/>
                <a:gd name="T31" fmla="*/ 0 h 40"/>
                <a:gd name="T32" fmla="*/ 0 w 448"/>
                <a:gd name="T33" fmla="*/ 0 h 40"/>
                <a:gd name="T34" fmla="*/ 0 w 448"/>
                <a:gd name="T35" fmla="*/ 0 h 40"/>
                <a:gd name="T36" fmla="*/ 0 w 448"/>
                <a:gd name="T37" fmla="*/ 0 h 40"/>
                <a:gd name="T38" fmla="*/ 0 w 448"/>
                <a:gd name="T39" fmla="*/ 0 h 40"/>
                <a:gd name="T40" fmla="*/ 0 w 448"/>
                <a:gd name="T41" fmla="*/ 0 h 40"/>
                <a:gd name="T42" fmla="*/ 0 w 448"/>
                <a:gd name="T43" fmla="*/ 0 h 40"/>
                <a:gd name="T44" fmla="*/ 0 w 448"/>
                <a:gd name="T45" fmla="*/ 0 h 40"/>
                <a:gd name="T46" fmla="*/ 0 w 448"/>
                <a:gd name="T47" fmla="*/ 0 h 40"/>
                <a:gd name="T48" fmla="*/ 0 w 448"/>
                <a:gd name="T49" fmla="*/ 0 h 40"/>
                <a:gd name="T50" fmla="*/ 0 w 448"/>
                <a:gd name="T51" fmla="*/ 0 h 40"/>
                <a:gd name="T52" fmla="*/ 1 w 448"/>
                <a:gd name="T53" fmla="*/ 0 h 40"/>
                <a:gd name="T54" fmla="*/ 1 w 448"/>
                <a:gd name="T55" fmla="*/ 0 h 40"/>
                <a:gd name="T56" fmla="*/ 1 w 448"/>
                <a:gd name="T57" fmla="*/ 0 h 40"/>
                <a:gd name="T58" fmla="*/ 2 w 448"/>
                <a:gd name="T59" fmla="*/ 0 h 40"/>
                <a:gd name="T60" fmla="*/ 2 w 448"/>
                <a:gd name="T61" fmla="*/ 0 h 40"/>
                <a:gd name="T62" fmla="*/ 2 w 448"/>
                <a:gd name="T63" fmla="*/ 0 h 40"/>
                <a:gd name="T64" fmla="*/ 3 w 448"/>
                <a:gd name="T65" fmla="*/ 0 h 40"/>
                <a:gd name="T66" fmla="*/ 3 w 448"/>
                <a:gd name="T67" fmla="*/ 0 h 40"/>
                <a:gd name="T68" fmla="*/ 4 w 448"/>
                <a:gd name="T69" fmla="*/ 0 h 40"/>
                <a:gd name="T70" fmla="*/ 4 w 448"/>
                <a:gd name="T71" fmla="*/ 0 h 40"/>
                <a:gd name="T72" fmla="*/ 5 w 448"/>
                <a:gd name="T73" fmla="*/ 0 h 40"/>
                <a:gd name="T74" fmla="*/ 5 w 448"/>
                <a:gd name="T75" fmla="*/ 0 h 40"/>
                <a:gd name="T76" fmla="*/ 5 w 448"/>
                <a:gd name="T77" fmla="*/ 0 h 40"/>
                <a:gd name="T78" fmla="*/ 5 w 448"/>
                <a:gd name="T79" fmla="*/ 0 h 40"/>
                <a:gd name="T80" fmla="*/ 6 w 448"/>
                <a:gd name="T81" fmla="*/ 0 h 40"/>
                <a:gd name="T82" fmla="*/ 5 w 448"/>
                <a:gd name="T83" fmla="*/ 0 h 40"/>
                <a:gd name="T84" fmla="*/ 5 w 448"/>
                <a:gd name="T85" fmla="*/ 0 h 40"/>
                <a:gd name="T86" fmla="*/ 5 w 448"/>
                <a:gd name="T87" fmla="*/ 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8"/>
                <a:gd name="T133" fmla="*/ 0 h 40"/>
                <a:gd name="T134" fmla="*/ 448 w 448"/>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8" h="40">
                  <a:moveTo>
                    <a:pt x="446" y="23"/>
                  </a:moveTo>
                  <a:lnTo>
                    <a:pt x="442" y="22"/>
                  </a:lnTo>
                  <a:lnTo>
                    <a:pt x="432" y="22"/>
                  </a:lnTo>
                  <a:lnTo>
                    <a:pt x="417" y="20"/>
                  </a:lnTo>
                  <a:lnTo>
                    <a:pt x="398" y="19"/>
                  </a:lnTo>
                  <a:lnTo>
                    <a:pt x="374" y="17"/>
                  </a:lnTo>
                  <a:lnTo>
                    <a:pt x="346" y="16"/>
                  </a:lnTo>
                  <a:lnTo>
                    <a:pt x="315" y="14"/>
                  </a:lnTo>
                  <a:lnTo>
                    <a:pt x="282" y="13"/>
                  </a:lnTo>
                  <a:lnTo>
                    <a:pt x="246" y="10"/>
                  </a:lnTo>
                  <a:lnTo>
                    <a:pt x="212" y="8"/>
                  </a:lnTo>
                  <a:lnTo>
                    <a:pt x="175" y="5"/>
                  </a:lnTo>
                  <a:lnTo>
                    <a:pt x="140" y="4"/>
                  </a:lnTo>
                  <a:lnTo>
                    <a:pt x="104" y="2"/>
                  </a:lnTo>
                  <a:lnTo>
                    <a:pt x="71" y="2"/>
                  </a:lnTo>
                  <a:lnTo>
                    <a:pt x="40" y="1"/>
                  </a:lnTo>
                  <a:lnTo>
                    <a:pt x="12" y="1"/>
                  </a:lnTo>
                  <a:lnTo>
                    <a:pt x="6" y="0"/>
                  </a:lnTo>
                  <a:lnTo>
                    <a:pt x="3" y="4"/>
                  </a:lnTo>
                  <a:lnTo>
                    <a:pt x="0" y="7"/>
                  </a:lnTo>
                  <a:lnTo>
                    <a:pt x="0" y="11"/>
                  </a:lnTo>
                  <a:lnTo>
                    <a:pt x="2" y="20"/>
                  </a:lnTo>
                  <a:lnTo>
                    <a:pt x="5" y="25"/>
                  </a:lnTo>
                  <a:lnTo>
                    <a:pt x="6" y="25"/>
                  </a:lnTo>
                  <a:lnTo>
                    <a:pt x="15" y="25"/>
                  </a:lnTo>
                  <a:lnTo>
                    <a:pt x="28" y="25"/>
                  </a:lnTo>
                  <a:lnTo>
                    <a:pt x="49" y="26"/>
                  </a:lnTo>
                  <a:lnTo>
                    <a:pt x="71" y="26"/>
                  </a:lnTo>
                  <a:lnTo>
                    <a:pt x="98" y="28"/>
                  </a:lnTo>
                  <a:lnTo>
                    <a:pt x="129" y="29"/>
                  </a:lnTo>
                  <a:lnTo>
                    <a:pt x="162" y="29"/>
                  </a:lnTo>
                  <a:lnTo>
                    <a:pt x="196" y="29"/>
                  </a:lnTo>
                  <a:lnTo>
                    <a:pt x="232" y="32"/>
                  </a:lnTo>
                  <a:lnTo>
                    <a:pt x="267" y="32"/>
                  </a:lnTo>
                  <a:lnTo>
                    <a:pt x="304" y="35"/>
                  </a:lnTo>
                  <a:lnTo>
                    <a:pt x="340" y="35"/>
                  </a:lnTo>
                  <a:lnTo>
                    <a:pt x="375" y="37"/>
                  </a:lnTo>
                  <a:lnTo>
                    <a:pt x="409" y="38"/>
                  </a:lnTo>
                  <a:lnTo>
                    <a:pt x="442" y="40"/>
                  </a:lnTo>
                  <a:lnTo>
                    <a:pt x="446" y="37"/>
                  </a:lnTo>
                  <a:lnTo>
                    <a:pt x="448" y="31"/>
                  </a:lnTo>
                  <a:lnTo>
                    <a:pt x="446" y="25"/>
                  </a:lnTo>
                  <a:lnTo>
                    <a:pt x="446"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7" name="Freeform 50"/>
            <p:cNvSpPr>
              <a:spLocks/>
            </p:cNvSpPr>
            <p:nvPr/>
          </p:nvSpPr>
          <p:spPr bwMode="auto">
            <a:xfrm>
              <a:off x="4689" y="2412"/>
              <a:ext cx="153" cy="10"/>
            </a:xfrm>
            <a:custGeom>
              <a:avLst/>
              <a:gdLst>
                <a:gd name="T0" fmla="*/ 6 w 460"/>
                <a:gd name="T1" fmla="*/ 0 h 30"/>
                <a:gd name="T2" fmla="*/ 6 w 460"/>
                <a:gd name="T3" fmla="*/ 0 h 30"/>
                <a:gd name="T4" fmla="*/ 5 w 460"/>
                <a:gd name="T5" fmla="*/ 0 h 30"/>
                <a:gd name="T6" fmla="*/ 5 w 460"/>
                <a:gd name="T7" fmla="*/ 0 h 30"/>
                <a:gd name="T8" fmla="*/ 5 w 460"/>
                <a:gd name="T9" fmla="*/ 0 h 30"/>
                <a:gd name="T10" fmla="*/ 5 w 460"/>
                <a:gd name="T11" fmla="*/ 0 h 30"/>
                <a:gd name="T12" fmla="*/ 4 w 460"/>
                <a:gd name="T13" fmla="*/ 0 h 30"/>
                <a:gd name="T14" fmla="*/ 4 w 460"/>
                <a:gd name="T15" fmla="*/ 0 h 30"/>
                <a:gd name="T16" fmla="*/ 4 w 460"/>
                <a:gd name="T17" fmla="*/ 0 h 30"/>
                <a:gd name="T18" fmla="*/ 3 w 460"/>
                <a:gd name="T19" fmla="*/ 0 h 30"/>
                <a:gd name="T20" fmla="*/ 3 w 460"/>
                <a:gd name="T21" fmla="*/ 0 h 30"/>
                <a:gd name="T22" fmla="*/ 2 w 460"/>
                <a:gd name="T23" fmla="*/ 0 h 30"/>
                <a:gd name="T24" fmla="*/ 2 w 460"/>
                <a:gd name="T25" fmla="*/ 0 h 30"/>
                <a:gd name="T26" fmla="*/ 1 w 460"/>
                <a:gd name="T27" fmla="*/ 0 h 30"/>
                <a:gd name="T28" fmla="*/ 1 w 460"/>
                <a:gd name="T29" fmla="*/ 0 h 30"/>
                <a:gd name="T30" fmla="*/ 0 w 460"/>
                <a:gd name="T31" fmla="*/ 0 h 30"/>
                <a:gd name="T32" fmla="*/ 0 w 460"/>
                <a:gd name="T33" fmla="*/ 0 h 30"/>
                <a:gd name="T34" fmla="*/ 0 w 460"/>
                <a:gd name="T35" fmla="*/ 0 h 30"/>
                <a:gd name="T36" fmla="*/ 0 w 460"/>
                <a:gd name="T37" fmla="*/ 0 h 30"/>
                <a:gd name="T38" fmla="*/ 0 w 460"/>
                <a:gd name="T39" fmla="*/ 0 h 30"/>
                <a:gd name="T40" fmla="*/ 0 w 460"/>
                <a:gd name="T41" fmla="*/ 0 h 30"/>
                <a:gd name="T42" fmla="*/ 0 w 460"/>
                <a:gd name="T43" fmla="*/ 0 h 30"/>
                <a:gd name="T44" fmla="*/ 0 w 460"/>
                <a:gd name="T45" fmla="*/ 0 h 30"/>
                <a:gd name="T46" fmla="*/ 0 w 460"/>
                <a:gd name="T47" fmla="*/ 0 h 30"/>
                <a:gd name="T48" fmla="*/ 0 w 460"/>
                <a:gd name="T49" fmla="*/ 0 h 30"/>
                <a:gd name="T50" fmla="*/ 0 w 460"/>
                <a:gd name="T51" fmla="*/ 0 h 30"/>
                <a:gd name="T52" fmla="*/ 1 w 460"/>
                <a:gd name="T53" fmla="*/ 0 h 30"/>
                <a:gd name="T54" fmla="*/ 1 w 460"/>
                <a:gd name="T55" fmla="*/ 0 h 30"/>
                <a:gd name="T56" fmla="*/ 1 w 460"/>
                <a:gd name="T57" fmla="*/ 0 h 30"/>
                <a:gd name="T58" fmla="*/ 2 w 460"/>
                <a:gd name="T59" fmla="*/ 0 h 30"/>
                <a:gd name="T60" fmla="*/ 2 w 460"/>
                <a:gd name="T61" fmla="*/ 0 h 30"/>
                <a:gd name="T62" fmla="*/ 2 w 460"/>
                <a:gd name="T63" fmla="*/ 0 h 30"/>
                <a:gd name="T64" fmla="*/ 3 w 460"/>
                <a:gd name="T65" fmla="*/ 0 h 30"/>
                <a:gd name="T66" fmla="*/ 3 w 460"/>
                <a:gd name="T67" fmla="*/ 0 h 30"/>
                <a:gd name="T68" fmla="*/ 4 w 460"/>
                <a:gd name="T69" fmla="*/ 0 h 30"/>
                <a:gd name="T70" fmla="*/ 4 w 460"/>
                <a:gd name="T71" fmla="*/ 0 h 30"/>
                <a:gd name="T72" fmla="*/ 5 w 460"/>
                <a:gd name="T73" fmla="*/ 0 h 30"/>
                <a:gd name="T74" fmla="*/ 5 w 460"/>
                <a:gd name="T75" fmla="*/ 0 h 30"/>
                <a:gd name="T76" fmla="*/ 6 w 460"/>
                <a:gd name="T77" fmla="*/ 0 h 30"/>
                <a:gd name="T78" fmla="*/ 6 w 460"/>
                <a:gd name="T79" fmla="*/ 0 h 30"/>
                <a:gd name="T80" fmla="*/ 6 w 460"/>
                <a:gd name="T81" fmla="*/ 0 h 30"/>
                <a:gd name="T82" fmla="*/ 6 w 460"/>
                <a:gd name="T83" fmla="*/ 0 h 30"/>
                <a:gd name="T84" fmla="*/ 6 w 460"/>
                <a:gd name="T85" fmla="*/ 0 h 30"/>
                <a:gd name="T86" fmla="*/ 6 w 460"/>
                <a:gd name="T87" fmla="*/ 0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0"/>
                <a:gd name="T133" fmla="*/ 0 h 30"/>
                <a:gd name="T134" fmla="*/ 460 w 460"/>
                <a:gd name="T135" fmla="*/ 30 h 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0" h="30">
                  <a:moveTo>
                    <a:pt x="457" y="15"/>
                  </a:moveTo>
                  <a:lnTo>
                    <a:pt x="453" y="15"/>
                  </a:lnTo>
                  <a:lnTo>
                    <a:pt x="444" y="15"/>
                  </a:lnTo>
                  <a:lnTo>
                    <a:pt x="427" y="15"/>
                  </a:lnTo>
                  <a:lnTo>
                    <a:pt x="408" y="16"/>
                  </a:lnTo>
                  <a:lnTo>
                    <a:pt x="383" y="18"/>
                  </a:lnTo>
                  <a:lnTo>
                    <a:pt x="353" y="18"/>
                  </a:lnTo>
                  <a:lnTo>
                    <a:pt x="322" y="19"/>
                  </a:lnTo>
                  <a:lnTo>
                    <a:pt x="290" y="22"/>
                  </a:lnTo>
                  <a:lnTo>
                    <a:pt x="252" y="22"/>
                  </a:lnTo>
                  <a:lnTo>
                    <a:pt x="215" y="24"/>
                  </a:lnTo>
                  <a:lnTo>
                    <a:pt x="178" y="24"/>
                  </a:lnTo>
                  <a:lnTo>
                    <a:pt x="141" y="27"/>
                  </a:lnTo>
                  <a:lnTo>
                    <a:pt x="106" y="28"/>
                  </a:lnTo>
                  <a:lnTo>
                    <a:pt x="72" y="28"/>
                  </a:lnTo>
                  <a:lnTo>
                    <a:pt x="39" y="28"/>
                  </a:lnTo>
                  <a:lnTo>
                    <a:pt x="12" y="30"/>
                  </a:lnTo>
                  <a:lnTo>
                    <a:pt x="5" y="28"/>
                  </a:lnTo>
                  <a:lnTo>
                    <a:pt x="3" y="25"/>
                  </a:lnTo>
                  <a:lnTo>
                    <a:pt x="0" y="22"/>
                  </a:lnTo>
                  <a:lnTo>
                    <a:pt x="0" y="18"/>
                  </a:lnTo>
                  <a:lnTo>
                    <a:pt x="2" y="12"/>
                  </a:lnTo>
                  <a:lnTo>
                    <a:pt x="3" y="7"/>
                  </a:lnTo>
                  <a:lnTo>
                    <a:pt x="6" y="7"/>
                  </a:lnTo>
                  <a:lnTo>
                    <a:pt x="15" y="7"/>
                  </a:lnTo>
                  <a:lnTo>
                    <a:pt x="30" y="6"/>
                  </a:lnTo>
                  <a:lnTo>
                    <a:pt x="51" y="6"/>
                  </a:lnTo>
                  <a:lnTo>
                    <a:pt x="75" y="4"/>
                  </a:lnTo>
                  <a:lnTo>
                    <a:pt x="101" y="4"/>
                  </a:lnTo>
                  <a:lnTo>
                    <a:pt x="132" y="3"/>
                  </a:lnTo>
                  <a:lnTo>
                    <a:pt x="168" y="3"/>
                  </a:lnTo>
                  <a:lnTo>
                    <a:pt x="202" y="1"/>
                  </a:lnTo>
                  <a:lnTo>
                    <a:pt x="239" y="1"/>
                  </a:lnTo>
                  <a:lnTo>
                    <a:pt x="275" y="1"/>
                  </a:lnTo>
                  <a:lnTo>
                    <a:pt x="313" y="1"/>
                  </a:lnTo>
                  <a:lnTo>
                    <a:pt x="350" y="0"/>
                  </a:lnTo>
                  <a:lnTo>
                    <a:pt x="387" y="0"/>
                  </a:lnTo>
                  <a:lnTo>
                    <a:pt x="420" y="0"/>
                  </a:lnTo>
                  <a:lnTo>
                    <a:pt x="454" y="0"/>
                  </a:lnTo>
                  <a:lnTo>
                    <a:pt x="460" y="1"/>
                  </a:lnTo>
                  <a:lnTo>
                    <a:pt x="460" y="6"/>
                  </a:lnTo>
                  <a:lnTo>
                    <a:pt x="459" y="12"/>
                  </a:lnTo>
                  <a:lnTo>
                    <a:pt x="457"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8" name="Freeform 51"/>
            <p:cNvSpPr>
              <a:spLocks/>
            </p:cNvSpPr>
            <p:nvPr/>
          </p:nvSpPr>
          <p:spPr bwMode="auto">
            <a:xfrm>
              <a:off x="4832" y="2392"/>
              <a:ext cx="10" cy="25"/>
            </a:xfrm>
            <a:custGeom>
              <a:avLst/>
              <a:gdLst>
                <a:gd name="T0" fmla="*/ 0 w 30"/>
                <a:gd name="T1" fmla="*/ 1 h 77"/>
                <a:gd name="T2" fmla="*/ 0 w 30"/>
                <a:gd name="T3" fmla="*/ 1 h 77"/>
                <a:gd name="T4" fmla="*/ 0 w 30"/>
                <a:gd name="T5" fmla="*/ 1 h 77"/>
                <a:gd name="T6" fmla="*/ 0 w 30"/>
                <a:gd name="T7" fmla="*/ 1 h 77"/>
                <a:gd name="T8" fmla="*/ 0 w 30"/>
                <a:gd name="T9" fmla="*/ 1 h 77"/>
                <a:gd name="T10" fmla="*/ 0 w 30"/>
                <a:gd name="T11" fmla="*/ 0 h 77"/>
                <a:gd name="T12" fmla="*/ 0 w 30"/>
                <a:gd name="T13" fmla="*/ 0 h 77"/>
                <a:gd name="T14" fmla="*/ 0 w 30"/>
                <a:gd name="T15" fmla="*/ 0 h 77"/>
                <a:gd name="T16" fmla="*/ 0 w 30"/>
                <a:gd name="T17" fmla="*/ 0 h 77"/>
                <a:gd name="T18" fmla="*/ 0 w 30"/>
                <a:gd name="T19" fmla="*/ 0 h 77"/>
                <a:gd name="T20" fmla="*/ 0 w 30"/>
                <a:gd name="T21" fmla="*/ 0 h 77"/>
                <a:gd name="T22" fmla="*/ 0 w 30"/>
                <a:gd name="T23" fmla="*/ 0 h 77"/>
                <a:gd name="T24" fmla="*/ 0 w 30"/>
                <a:gd name="T25" fmla="*/ 0 h 77"/>
                <a:gd name="T26" fmla="*/ 0 w 30"/>
                <a:gd name="T27" fmla="*/ 0 h 77"/>
                <a:gd name="T28" fmla="*/ 0 w 30"/>
                <a:gd name="T29" fmla="*/ 0 h 77"/>
                <a:gd name="T30" fmla="*/ 0 w 30"/>
                <a:gd name="T31" fmla="*/ 0 h 77"/>
                <a:gd name="T32" fmla="*/ 0 w 30"/>
                <a:gd name="T33" fmla="*/ 0 h 77"/>
                <a:gd name="T34" fmla="*/ 0 w 30"/>
                <a:gd name="T35" fmla="*/ 0 h 77"/>
                <a:gd name="T36" fmla="*/ 0 w 30"/>
                <a:gd name="T37" fmla="*/ 0 h 77"/>
                <a:gd name="T38" fmla="*/ 0 w 30"/>
                <a:gd name="T39" fmla="*/ 1 h 77"/>
                <a:gd name="T40" fmla="*/ 0 w 30"/>
                <a:gd name="T41" fmla="*/ 1 h 77"/>
                <a:gd name="T42" fmla="*/ 0 w 30"/>
                <a:gd name="T43" fmla="*/ 1 h 77"/>
                <a:gd name="T44" fmla="*/ 0 w 30"/>
                <a:gd name="T45" fmla="*/ 1 h 77"/>
                <a:gd name="T46" fmla="*/ 0 w 30"/>
                <a:gd name="T47" fmla="*/ 1 h 77"/>
                <a:gd name="T48" fmla="*/ 0 w 30"/>
                <a:gd name="T49" fmla="*/ 1 h 77"/>
                <a:gd name="T50" fmla="*/ 0 w 30"/>
                <a:gd name="T51" fmla="*/ 1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
                <a:gd name="T79" fmla="*/ 0 h 77"/>
                <a:gd name="T80" fmla="*/ 30 w 30"/>
                <a:gd name="T81" fmla="*/ 77 h 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 h="77">
                  <a:moveTo>
                    <a:pt x="0" y="73"/>
                  </a:moveTo>
                  <a:lnTo>
                    <a:pt x="0" y="70"/>
                  </a:lnTo>
                  <a:lnTo>
                    <a:pt x="2" y="65"/>
                  </a:lnTo>
                  <a:lnTo>
                    <a:pt x="2" y="58"/>
                  </a:lnTo>
                  <a:lnTo>
                    <a:pt x="3" y="48"/>
                  </a:lnTo>
                  <a:lnTo>
                    <a:pt x="3" y="37"/>
                  </a:lnTo>
                  <a:lnTo>
                    <a:pt x="5" y="27"/>
                  </a:lnTo>
                  <a:lnTo>
                    <a:pt x="3" y="15"/>
                  </a:lnTo>
                  <a:lnTo>
                    <a:pt x="3" y="6"/>
                  </a:lnTo>
                  <a:lnTo>
                    <a:pt x="6" y="2"/>
                  </a:lnTo>
                  <a:lnTo>
                    <a:pt x="14" y="2"/>
                  </a:lnTo>
                  <a:lnTo>
                    <a:pt x="23" y="0"/>
                  </a:lnTo>
                  <a:lnTo>
                    <a:pt x="27" y="0"/>
                  </a:lnTo>
                  <a:lnTo>
                    <a:pt x="29" y="5"/>
                  </a:lnTo>
                  <a:lnTo>
                    <a:pt x="29" y="11"/>
                  </a:lnTo>
                  <a:lnTo>
                    <a:pt x="30" y="21"/>
                  </a:lnTo>
                  <a:lnTo>
                    <a:pt x="30" y="25"/>
                  </a:lnTo>
                  <a:lnTo>
                    <a:pt x="30" y="31"/>
                  </a:lnTo>
                  <a:lnTo>
                    <a:pt x="29" y="37"/>
                  </a:lnTo>
                  <a:lnTo>
                    <a:pt x="29" y="45"/>
                  </a:lnTo>
                  <a:lnTo>
                    <a:pt x="26" y="52"/>
                  </a:lnTo>
                  <a:lnTo>
                    <a:pt x="24" y="60"/>
                  </a:lnTo>
                  <a:lnTo>
                    <a:pt x="21" y="68"/>
                  </a:lnTo>
                  <a:lnTo>
                    <a:pt x="18" y="77"/>
                  </a:lnTo>
                  <a:lnTo>
                    <a:pt x="0" y="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 name="Freeform 52"/>
            <p:cNvSpPr>
              <a:spLocks/>
            </p:cNvSpPr>
            <p:nvPr/>
          </p:nvSpPr>
          <p:spPr bwMode="auto">
            <a:xfrm>
              <a:off x="4835" y="2375"/>
              <a:ext cx="20" cy="23"/>
            </a:xfrm>
            <a:custGeom>
              <a:avLst/>
              <a:gdLst>
                <a:gd name="T0" fmla="*/ 1 w 60"/>
                <a:gd name="T1" fmla="*/ 0 h 68"/>
                <a:gd name="T2" fmla="*/ 1 w 60"/>
                <a:gd name="T3" fmla="*/ 0 h 68"/>
                <a:gd name="T4" fmla="*/ 1 w 60"/>
                <a:gd name="T5" fmla="*/ 0 h 68"/>
                <a:gd name="T6" fmla="*/ 1 w 60"/>
                <a:gd name="T7" fmla="*/ 0 h 68"/>
                <a:gd name="T8" fmla="*/ 0 w 60"/>
                <a:gd name="T9" fmla="*/ 0 h 68"/>
                <a:gd name="T10" fmla="*/ 0 w 60"/>
                <a:gd name="T11" fmla="*/ 0 h 68"/>
                <a:gd name="T12" fmla="*/ 0 w 60"/>
                <a:gd name="T13" fmla="*/ 0 h 68"/>
                <a:gd name="T14" fmla="*/ 0 w 60"/>
                <a:gd name="T15" fmla="*/ 1 h 68"/>
                <a:gd name="T16" fmla="*/ 0 w 60"/>
                <a:gd name="T17" fmla="*/ 1 h 68"/>
                <a:gd name="T18" fmla="*/ 0 w 60"/>
                <a:gd name="T19" fmla="*/ 1 h 68"/>
                <a:gd name="T20" fmla="*/ 0 w 60"/>
                <a:gd name="T21" fmla="*/ 1 h 68"/>
                <a:gd name="T22" fmla="*/ 0 w 60"/>
                <a:gd name="T23" fmla="*/ 1 h 68"/>
                <a:gd name="T24" fmla="*/ 0 w 60"/>
                <a:gd name="T25" fmla="*/ 1 h 68"/>
                <a:gd name="T26" fmla="*/ 0 w 60"/>
                <a:gd name="T27" fmla="*/ 1 h 68"/>
                <a:gd name="T28" fmla="*/ 1 w 60"/>
                <a:gd name="T29" fmla="*/ 1 h 68"/>
                <a:gd name="T30" fmla="*/ 1 w 60"/>
                <a:gd name="T31" fmla="*/ 1 h 68"/>
                <a:gd name="T32" fmla="*/ 1 w 60"/>
                <a:gd name="T33" fmla="*/ 0 h 68"/>
                <a:gd name="T34" fmla="*/ 1 w 60"/>
                <a:gd name="T35" fmla="*/ 0 h 68"/>
                <a:gd name="T36" fmla="*/ 1 w 60"/>
                <a:gd name="T37" fmla="*/ 0 h 68"/>
                <a:gd name="T38" fmla="*/ 1 w 60"/>
                <a:gd name="T39" fmla="*/ 0 h 68"/>
                <a:gd name="T40" fmla="*/ 1 w 60"/>
                <a:gd name="T41" fmla="*/ 0 h 68"/>
                <a:gd name="T42" fmla="*/ 1 w 60"/>
                <a:gd name="T43" fmla="*/ 0 h 68"/>
                <a:gd name="T44" fmla="*/ 1 w 60"/>
                <a:gd name="T45" fmla="*/ 0 h 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68"/>
                <a:gd name="T71" fmla="*/ 60 w 60"/>
                <a:gd name="T72" fmla="*/ 68 h 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68">
                  <a:moveTo>
                    <a:pt x="57" y="0"/>
                  </a:moveTo>
                  <a:lnTo>
                    <a:pt x="55" y="2"/>
                  </a:lnTo>
                  <a:lnTo>
                    <a:pt x="51" y="6"/>
                  </a:lnTo>
                  <a:lnTo>
                    <a:pt x="46" y="12"/>
                  </a:lnTo>
                  <a:lnTo>
                    <a:pt x="40" y="21"/>
                  </a:lnTo>
                  <a:lnTo>
                    <a:pt x="30" y="28"/>
                  </a:lnTo>
                  <a:lnTo>
                    <a:pt x="21" y="36"/>
                  </a:lnTo>
                  <a:lnTo>
                    <a:pt x="9" y="43"/>
                  </a:lnTo>
                  <a:lnTo>
                    <a:pt x="0" y="49"/>
                  </a:lnTo>
                  <a:lnTo>
                    <a:pt x="15" y="68"/>
                  </a:lnTo>
                  <a:lnTo>
                    <a:pt x="15" y="67"/>
                  </a:lnTo>
                  <a:lnTo>
                    <a:pt x="21" y="66"/>
                  </a:lnTo>
                  <a:lnTo>
                    <a:pt x="27" y="61"/>
                  </a:lnTo>
                  <a:lnTo>
                    <a:pt x="36" y="57"/>
                  </a:lnTo>
                  <a:lnTo>
                    <a:pt x="42" y="51"/>
                  </a:lnTo>
                  <a:lnTo>
                    <a:pt x="51" y="45"/>
                  </a:lnTo>
                  <a:lnTo>
                    <a:pt x="57" y="37"/>
                  </a:lnTo>
                  <a:lnTo>
                    <a:pt x="60" y="31"/>
                  </a:lnTo>
                  <a:lnTo>
                    <a:pt x="58" y="26"/>
                  </a:lnTo>
                  <a:lnTo>
                    <a:pt x="58" y="14"/>
                  </a:lnTo>
                  <a:lnTo>
                    <a:pt x="57" y="5"/>
                  </a:lnTo>
                  <a:lnTo>
                    <a:pt x="5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0" name="Freeform 53"/>
            <p:cNvSpPr>
              <a:spLocks/>
            </p:cNvSpPr>
            <p:nvPr/>
          </p:nvSpPr>
          <p:spPr bwMode="auto">
            <a:xfrm>
              <a:off x="4833" y="2410"/>
              <a:ext cx="20" cy="22"/>
            </a:xfrm>
            <a:custGeom>
              <a:avLst/>
              <a:gdLst>
                <a:gd name="T0" fmla="*/ 1 w 61"/>
                <a:gd name="T1" fmla="*/ 1 h 66"/>
                <a:gd name="T2" fmla="*/ 1 w 61"/>
                <a:gd name="T3" fmla="*/ 1 h 66"/>
                <a:gd name="T4" fmla="*/ 1 w 61"/>
                <a:gd name="T5" fmla="*/ 1 h 66"/>
                <a:gd name="T6" fmla="*/ 1 w 61"/>
                <a:gd name="T7" fmla="*/ 1 h 66"/>
                <a:gd name="T8" fmla="*/ 1 w 61"/>
                <a:gd name="T9" fmla="*/ 1 h 66"/>
                <a:gd name="T10" fmla="*/ 0 w 61"/>
                <a:gd name="T11" fmla="*/ 0 h 66"/>
                <a:gd name="T12" fmla="*/ 0 w 61"/>
                <a:gd name="T13" fmla="*/ 0 h 66"/>
                <a:gd name="T14" fmla="*/ 0 w 61"/>
                <a:gd name="T15" fmla="*/ 0 h 66"/>
                <a:gd name="T16" fmla="*/ 0 w 61"/>
                <a:gd name="T17" fmla="*/ 0 h 66"/>
                <a:gd name="T18" fmla="*/ 0 w 61"/>
                <a:gd name="T19" fmla="*/ 0 h 66"/>
                <a:gd name="T20" fmla="*/ 0 w 61"/>
                <a:gd name="T21" fmla="*/ 0 h 66"/>
                <a:gd name="T22" fmla="*/ 0 w 61"/>
                <a:gd name="T23" fmla="*/ 0 h 66"/>
                <a:gd name="T24" fmla="*/ 0 w 61"/>
                <a:gd name="T25" fmla="*/ 0 h 66"/>
                <a:gd name="T26" fmla="*/ 0 w 61"/>
                <a:gd name="T27" fmla="*/ 0 h 66"/>
                <a:gd name="T28" fmla="*/ 1 w 61"/>
                <a:gd name="T29" fmla="*/ 0 h 66"/>
                <a:gd name="T30" fmla="*/ 1 w 61"/>
                <a:gd name="T31" fmla="*/ 0 h 66"/>
                <a:gd name="T32" fmla="*/ 1 w 61"/>
                <a:gd name="T33" fmla="*/ 0 h 66"/>
                <a:gd name="T34" fmla="*/ 1 w 61"/>
                <a:gd name="T35" fmla="*/ 0 h 66"/>
                <a:gd name="T36" fmla="*/ 1 w 61"/>
                <a:gd name="T37" fmla="*/ 1 h 66"/>
                <a:gd name="T38" fmla="*/ 1 w 61"/>
                <a:gd name="T39" fmla="*/ 1 h 66"/>
                <a:gd name="T40" fmla="*/ 1 w 61"/>
                <a:gd name="T41" fmla="*/ 1 h 66"/>
                <a:gd name="T42" fmla="*/ 1 w 61"/>
                <a:gd name="T43" fmla="*/ 1 h 66"/>
                <a:gd name="T44" fmla="*/ 1 w 61"/>
                <a:gd name="T45" fmla="*/ 1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
                <a:gd name="T70" fmla="*/ 0 h 66"/>
                <a:gd name="T71" fmla="*/ 61 w 61"/>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 h="66">
                  <a:moveTo>
                    <a:pt x="61" y="66"/>
                  </a:moveTo>
                  <a:lnTo>
                    <a:pt x="58" y="65"/>
                  </a:lnTo>
                  <a:lnTo>
                    <a:pt x="55" y="60"/>
                  </a:lnTo>
                  <a:lnTo>
                    <a:pt x="49" y="51"/>
                  </a:lnTo>
                  <a:lnTo>
                    <a:pt x="43" y="46"/>
                  </a:lnTo>
                  <a:lnTo>
                    <a:pt x="32" y="35"/>
                  </a:lnTo>
                  <a:lnTo>
                    <a:pt x="22" y="29"/>
                  </a:lnTo>
                  <a:lnTo>
                    <a:pt x="12" y="22"/>
                  </a:lnTo>
                  <a:lnTo>
                    <a:pt x="0" y="20"/>
                  </a:lnTo>
                  <a:lnTo>
                    <a:pt x="15" y="0"/>
                  </a:lnTo>
                  <a:lnTo>
                    <a:pt x="16" y="0"/>
                  </a:lnTo>
                  <a:lnTo>
                    <a:pt x="21" y="3"/>
                  </a:lnTo>
                  <a:lnTo>
                    <a:pt x="28" y="4"/>
                  </a:lnTo>
                  <a:lnTo>
                    <a:pt x="35" y="8"/>
                  </a:lnTo>
                  <a:lnTo>
                    <a:pt x="43" y="14"/>
                  </a:lnTo>
                  <a:lnTo>
                    <a:pt x="52" y="20"/>
                  </a:lnTo>
                  <a:lnTo>
                    <a:pt x="58" y="26"/>
                  </a:lnTo>
                  <a:lnTo>
                    <a:pt x="61" y="35"/>
                  </a:lnTo>
                  <a:lnTo>
                    <a:pt x="61" y="41"/>
                  </a:lnTo>
                  <a:lnTo>
                    <a:pt x="61" y="51"/>
                  </a:lnTo>
                  <a:lnTo>
                    <a:pt x="61" y="62"/>
                  </a:lnTo>
                  <a:lnTo>
                    <a:pt x="61" y="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1" name="Freeform 54"/>
            <p:cNvSpPr>
              <a:spLocks/>
            </p:cNvSpPr>
            <p:nvPr/>
          </p:nvSpPr>
          <p:spPr bwMode="auto">
            <a:xfrm>
              <a:off x="4067" y="2358"/>
              <a:ext cx="70" cy="70"/>
            </a:xfrm>
            <a:custGeom>
              <a:avLst/>
              <a:gdLst>
                <a:gd name="T0" fmla="*/ 3 w 211"/>
                <a:gd name="T1" fmla="*/ 0 h 212"/>
                <a:gd name="T2" fmla="*/ 2 w 211"/>
                <a:gd name="T3" fmla="*/ 0 h 212"/>
                <a:gd name="T4" fmla="*/ 2 w 211"/>
                <a:gd name="T5" fmla="*/ 0 h 212"/>
                <a:gd name="T6" fmla="*/ 2 w 211"/>
                <a:gd name="T7" fmla="*/ 0 h 212"/>
                <a:gd name="T8" fmla="*/ 2 w 211"/>
                <a:gd name="T9" fmla="*/ 0 h 212"/>
                <a:gd name="T10" fmla="*/ 1 w 211"/>
                <a:gd name="T11" fmla="*/ 0 h 212"/>
                <a:gd name="T12" fmla="*/ 1 w 211"/>
                <a:gd name="T13" fmla="*/ 0 h 212"/>
                <a:gd name="T14" fmla="*/ 1 w 211"/>
                <a:gd name="T15" fmla="*/ 0 h 212"/>
                <a:gd name="T16" fmla="*/ 1 w 211"/>
                <a:gd name="T17" fmla="*/ 0 h 212"/>
                <a:gd name="T18" fmla="*/ 0 w 211"/>
                <a:gd name="T19" fmla="*/ 0 h 212"/>
                <a:gd name="T20" fmla="*/ 0 w 211"/>
                <a:gd name="T21" fmla="*/ 1 h 212"/>
                <a:gd name="T22" fmla="*/ 0 w 211"/>
                <a:gd name="T23" fmla="*/ 1 h 212"/>
                <a:gd name="T24" fmla="*/ 0 w 211"/>
                <a:gd name="T25" fmla="*/ 1 h 212"/>
                <a:gd name="T26" fmla="*/ 0 w 211"/>
                <a:gd name="T27" fmla="*/ 1 h 212"/>
                <a:gd name="T28" fmla="*/ 0 w 211"/>
                <a:gd name="T29" fmla="*/ 2 h 212"/>
                <a:gd name="T30" fmla="*/ 0 w 211"/>
                <a:gd name="T31" fmla="*/ 2 h 212"/>
                <a:gd name="T32" fmla="*/ 0 w 211"/>
                <a:gd name="T33" fmla="*/ 2 h 212"/>
                <a:gd name="T34" fmla="*/ 0 w 211"/>
                <a:gd name="T35" fmla="*/ 2 h 212"/>
                <a:gd name="T36" fmla="*/ 0 w 211"/>
                <a:gd name="T37" fmla="*/ 3 h 212"/>
                <a:gd name="T38" fmla="*/ 0 w 211"/>
                <a:gd name="T39" fmla="*/ 3 h 212"/>
                <a:gd name="T40" fmla="*/ 0 w 211"/>
                <a:gd name="T41" fmla="*/ 2 h 212"/>
                <a:gd name="T42" fmla="*/ 0 w 211"/>
                <a:gd name="T43" fmla="*/ 2 h 212"/>
                <a:gd name="T44" fmla="*/ 0 w 211"/>
                <a:gd name="T45" fmla="*/ 2 h 212"/>
                <a:gd name="T46" fmla="*/ 0 w 211"/>
                <a:gd name="T47" fmla="*/ 2 h 212"/>
                <a:gd name="T48" fmla="*/ 0 w 211"/>
                <a:gd name="T49" fmla="*/ 2 h 212"/>
                <a:gd name="T50" fmla="*/ 0 w 211"/>
                <a:gd name="T51" fmla="*/ 1 h 212"/>
                <a:gd name="T52" fmla="*/ 0 w 211"/>
                <a:gd name="T53" fmla="*/ 1 h 212"/>
                <a:gd name="T54" fmla="*/ 0 w 211"/>
                <a:gd name="T55" fmla="*/ 1 h 212"/>
                <a:gd name="T56" fmla="*/ 0 w 211"/>
                <a:gd name="T57" fmla="*/ 1 h 212"/>
                <a:gd name="T58" fmla="*/ 1 w 211"/>
                <a:gd name="T59" fmla="*/ 1 h 212"/>
                <a:gd name="T60" fmla="*/ 1 w 211"/>
                <a:gd name="T61" fmla="*/ 1 h 212"/>
                <a:gd name="T62" fmla="*/ 1 w 211"/>
                <a:gd name="T63" fmla="*/ 0 h 212"/>
                <a:gd name="T64" fmla="*/ 1 w 211"/>
                <a:gd name="T65" fmla="*/ 0 h 212"/>
                <a:gd name="T66" fmla="*/ 1 w 211"/>
                <a:gd name="T67" fmla="*/ 0 h 212"/>
                <a:gd name="T68" fmla="*/ 2 w 211"/>
                <a:gd name="T69" fmla="*/ 0 h 212"/>
                <a:gd name="T70" fmla="*/ 2 w 211"/>
                <a:gd name="T71" fmla="*/ 0 h 212"/>
                <a:gd name="T72" fmla="*/ 2 w 211"/>
                <a:gd name="T73" fmla="*/ 0 h 212"/>
                <a:gd name="T74" fmla="*/ 3 w 211"/>
                <a:gd name="T75" fmla="*/ 0 h 212"/>
                <a:gd name="T76" fmla="*/ 3 w 211"/>
                <a:gd name="T77" fmla="*/ 0 h 212"/>
                <a:gd name="T78" fmla="*/ 3 w 211"/>
                <a:gd name="T79" fmla="*/ 0 h 2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1"/>
                <a:gd name="T121" fmla="*/ 0 h 212"/>
                <a:gd name="T122" fmla="*/ 211 w 211"/>
                <a:gd name="T123" fmla="*/ 212 h 2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1" h="212">
                  <a:moveTo>
                    <a:pt x="211" y="0"/>
                  </a:moveTo>
                  <a:lnTo>
                    <a:pt x="208" y="0"/>
                  </a:lnTo>
                  <a:lnTo>
                    <a:pt x="205" y="0"/>
                  </a:lnTo>
                  <a:lnTo>
                    <a:pt x="197" y="0"/>
                  </a:lnTo>
                  <a:lnTo>
                    <a:pt x="190" y="0"/>
                  </a:lnTo>
                  <a:lnTo>
                    <a:pt x="180" y="0"/>
                  </a:lnTo>
                  <a:lnTo>
                    <a:pt x="169" y="0"/>
                  </a:lnTo>
                  <a:lnTo>
                    <a:pt x="157" y="0"/>
                  </a:lnTo>
                  <a:lnTo>
                    <a:pt x="146" y="0"/>
                  </a:lnTo>
                  <a:lnTo>
                    <a:pt x="131" y="0"/>
                  </a:lnTo>
                  <a:lnTo>
                    <a:pt x="117" y="0"/>
                  </a:lnTo>
                  <a:lnTo>
                    <a:pt x="104" y="1"/>
                  </a:lnTo>
                  <a:lnTo>
                    <a:pt x="92" y="4"/>
                  </a:lnTo>
                  <a:lnTo>
                    <a:pt x="79" y="6"/>
                  </a:lnTo>
                  <a:lnTo>
                    <a:pt x="70" y="7"/>
                  </a:lnTo>
                  <a:lnTo>
                    <a:pt x="60" y="10"/>
                  </a:lnTo>
                  <a:lnTo>
                    <a:pt x="54" y="13"/>
                  </a:lnTo>
                  <a:lnTo>
                    <a:pt x="43" y="16"/>
                  </a:lnTo>
                  <a:lnTo>
                    <a:pt x="33" y="24"/>
                  </a:lnTo>
                  <a:lnTo>
                    <a:pt x="25" y="30"/>
                  </a:lnTo>
                  <a:lnTo>
                    <a:pt x="18" y="37"/>
                  </a:lnTo>
                  <a:lnTo>
                    <a:pt x="12" y="44"/>
                  </a:lnTo>
                  <a:lnTo>
                    <a:pt x="8" y="53"/>
                  </a:lnTo>
                  <a:lnTo>
                    <a:pt x="6" y="62"/>
                  </a:lnTo>
                  <a:lnTo>
                    <a:pt x="6" y="73"/>
                  </a:lnTo>
                  <a:lnTo>
                    <a:pt x="5" y="87"/>
                  </a:lnTo>
                  <a:lnTo>
                    <a:pt x="3" y="101"/>
                  </a:lnTo>
                  <a:lnTo>
                    <a:pt x="3" y="114"/>
                  </a:lnTo>
                  <a:lnTo>
                    <a:pt x="3" y="129"/>
                  </a:lnTo>
                  <a:lnTo>
                    <a:pt x="3" y="139"/>
                  </a:lnTo>
                  <a:lnTo>
                    <a:pt x="2" y="153"/>
                  </a:lnTo>
                  <a:lnTo>
                    <a:pt x="2" y="163"/>
                  </a:lnTo>
                  <a:lnTo>
                    <a:pt x="2" y="173"/>
                  </a:lnTo>
                  <a:lnTo>
                    <a:pt x="0" y="181"/>
                  </a:lnTo>
                  <a:lnTo>
                    <a:pt x="0" y="188"/>
                  </a:lnTo>
                  <a:lnTo>
                    <a:pt x="0" y="196"/>
                  </a:lnTo>
                  <a:lnTo>
                    <a:pt x="0" y="202"/>
                  </a:lnTo>
                  <a:lnTo>
                    <a:pt x="0" y="209"/>
                  </a:lnTo>
                  <a:lnTo>
                    <a:pt x="0" y="212"/>
                  </a:lnTo>
                  <a:lnTo>
                    <a:pt x="33" y="212"/>
                  </a:lnTo>
                  <a:lnTo>
                    <a:pt x="33" y="210"/>
                  </a:lnTo>
                  <a:lnTo>
                    <a:pt x="33" y="206"/>
                  </a:lnTo>
                  <a:lnTo>
                    <a:pt x="33" y="202"/>
                  </a:lnTo>
                  <a:lnTo>
                    <a:pt x="33" y="196"/>
                  </a:lnTo>
                  <a:lnTo>
                    <a:pt x="33" y="185"/>
                  </a:lnTo>
                  <a:lnTo>
                    <a:pt x="33" y="176"/>
                  </a:lnTo>
                  <a:lnTo>
                    <a:pt x="33" y="166"/>
                  </a:lnTo>
                  <a:lnTo>
                    <a:pt x="33" y="156"/>
                  </a:lnTo>
                  <a:lnTo>
                    <a:pt x="33" y="144"/>
                  </a:lnTo>
                  <a:lnTo>
                    <a:pt x="33" y="133"/>
                  </a:lnTo>
                  <a:lnTo>
                    <a:pt x="33" y="123"/>
                  </a:lnTo>
                  <a:lnTo>
                    <a:pt x="33" y="113"/>
                  </a:lnTo>
                  <a:lnTo>
                    <a:pt x="33" y="102"/>
                  </a:lnTo>
                  <a:lnTo>
                    <a:pt x="33" y="95"/>
                  </a:lnTo>
                  <a:lnTo>
                    <a:pt x="34" y="87"/>
                  </a:lnTo>
                  <a:lnTo>
                    <a:pt x="36" y="83"/>
                  </a:lnTo>
                  <a:lnTo>
                    <a:pt x="36" y="73"/>
                  </a:lnTo>
                  <a:lnTo>
                    <a:pt x="40" y="62"/>
                  </a:lnTo>
                  <a:lnTo>
                    <a:pt x="43" y="55"/>
                  </a:lnTo>
                  <a:lnTo>
                    <a:pt x="49" y="50"/>
                  </a:lnTo>
                  <a:lnTo>
                    <a:pt x="55" y="44"/>
                  </a:lnTo>
                  <a:lnTo>
                    <a:pt x="64" y="41"/>
                  </a:lnTo>
                  <a:lnTo>
                    <a:pt x="70" y="38"/>
                  </a:lnTo>
                  <a:lnTo>
                    <a:pt x="82" y="36"/>
                  </a:lnTo>
                  <a:lnTo>
                    <a:pt x="88" y="33"/>
                  </a:lnTo>
                  <a:lnTo>
                    <a:pt x="95" y="31"/>
                  </a:lnTo>
                  <a:lnTo>
                    <a:pt x="103" y="30"/>
                  </a:lnTo>
                  <a:lnTo>
                    <a:pt x="111" y="30"/>
                  </a:lnTo>
                  <a:lnTo>
                    <a:pt x="120" y="28"/>
                  </a:lnTo>
                  <a:lnTo>
                    <a:pt x="131" y="27"/>
                  </a:lnTo>
                  <a:lnTo>
                    <a:pt x="141" y="27"/>
                  </a:lnTo>
                  <a:lnTo>
                    <a:pt x="153" y="27"/>
                  </a:lnTo>
                  <a:lnTo>
                    <a:pt x="165" y="27"/>
                  </a:lnTo>
                  <a:lnTo>
                    <a:pt x="178" y="27"/>
                  </a:lnTo>
                  <a:lnTo>
                    <a:pt x="193" y="27"/>
                  </a:lnTo>
                  <a:lnTo>
                    <a:pt x="208" y="27"/>
                  </a:lnTo>
                  <a:lnTo>
                    <a:pt x="211" y="22"/>
                  </a:lnTo>
                  <a:lnTo>
                    <a:pt x="211" y="13"/>
                  </a:lnTo>
                  <a:lnTo>
                    <a:pt x="211" y="4"/>
                  </a:lnTo>
                  <a:lnTo>
                    <a:pt x="21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2" name="Freeform 55"/>
            <p:cNvSpPr>
              <a:spLocks/>
            </p:cNvSpPr>
            <p:nvPr/>
          </p:nvSpPr>
          <p:spPr bwMode="auto">
            <a:xfrm>
              <a:off x="4142" y="2333"/>
              <a:ext cx="171" cy="11"/>
            </a:xfrm>
            <a:custGeom>
              <a:avLst/>
              <a:gdLst>
                <a:gd name="T0" fmla="*/ 0 w 514"/>
                <a:gd name="T1" fmla="*/ 0 h 33"/>
                <a:gd name="T2" fmla="*/ 6 w 514"/>
                <a:gd name="T3" fmla="*/ 0 h 33"/>
                <a:gd name="T4" fmla="*/ 6 w 514"/>
                <a:gd name="T5" fmla="*/ 0 h 33"/>
                <a:gd name="T6" fmla="*/ 0 w 514"/>
                <a:gd name="T7" fmla="*/ 0 h 33"/>
                <a:gd name="T8" fmla="*/ 0 w 514"/>
                <a:gd name="T9" fmla="*/ 0 h 33"/>
                <a:gd name="T10" fmla="*/ 0 w 514"/>
                <a:gd name="T11" fmla="*/ 0 h 33"/>
                <a:gd name="T12" fmla="*/ 0 60000 65536"/>
                <a:gd name="T13" fmla="*/ 0 60000 65536"/>
                <a:gd name="T14" fmla="*/ 0 60000 65536"/>
                <a:gd name="T15" fmla="*/ 0 60000 65536"/>
                <a:gd name="T16" fmla="*/ 0 60000 65536"/>
                <a:gd name="T17" fmla="*/ 0 60000 65536"/>
                <a:gd name="T18" fmla="*/ 0 w 514"/>
                <a:gd name="T19" fmla="*/ 0 h 33"/>
                <a:gd name="T20" fmla="*/ 514 w 51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514" h="33">
                  <a:moveTo>
                    <a:pt x="5" y="0"/>
                  </a:moveTo>
                  <a:lnTo>
                    <a:pt x="514" y="3"/>
                  </a:lnTo>
                  <a:lnTo>
                    <a:pt x="514" y="31"/>
                  </a:lnTo>
                  <a:lnTo>
                    <a:pt x="0" y="33"/>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3" name="Freeform 56"/>
            <p:cNvSpPr>
              <a:spLocks/>
            </p:cNvSpPr>
            <p:nvPr/>
          </p:nvSpPr>
          <p:spPr bwMode="auto">
            <a:xfrm>
              <a:off x="4142" y="2401"/>
              <a:ext cx="171" cy="8"/>
            </a:xfrm>
            <a:custGeom>
              <a:avLst/>
              <a:gdLst>
                <a:gd name="T0" fmla="*/ 0 w 512"/>
                <a:gd name="T1" fmla="*/ 0 h 24"/>
                <a:gd name="T2" fmla="*/ 6 w 512"/>
                <a:gd name="T3" fmla="*/ 0 h 24"/>
                <a:gd name="T4" fmla="*/ 6 w 512"/>
                <a:gd name="T5" fmla="*/ 0 h 24"/>
                <a:gd name="T6" fmla="*/ 0 w 512"/>
                <a:gd name="T7" fmla="*/ 0 h 24"/>
                <a:gd name="T8" fmla="*/ 0 w 512"/>
                <a:gd name="T9" fmla="*/ 0 h 24"/>
                <a:gd name="T10" fmla="*/ 0 w 512"/>
                <a:gd name="T11" fmla="*/ 0 h 24"/>
                <a:gd name="T12" fmla="*/ 0 60000 65536"/>
                <a:gd name="T13" fmla="*/ 0 60000 65536"/>
                <a:gd name="T14" fmla="*/ 0 60000 65536"/>
                <a:gd name="T15" fmla="*/ 0 60000 65536"/>
                <a:gd name="T16" fmla="*/ 0 60000 65536"/>
                <a:gd name="T17" fmla="*/ 0 60000 65536"/>
                <a:gd name="T18" fmla="*/ 0 w 512"/>
                <a:gd name="T19" fmla="*/ 0 h 24"/>
                <a:gd name="T20" fmla="*/ 512 w 5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512" h="24">
                  <a:moveTo>
                    <a:pt x="3" y="22"/>
                  </a:moveTo>
                  <a:lnTo>
                    <a:pt x="512" y="24"/>
                  </a:lnTo>
                  <a:lnTo>
                    <a:pt x="509" y="0"/>
                  </a:lnTo>
                  <a:lnTo>
                    <a:pt x="0" y="0"/>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4" name="Freeform 57"/>
            <p:cNvSpPr>
              <a:spLocks/>
            </p:cNvSpPr>
            <p:nvPr/>
          </p:nvSpPr>
          <p:spPr bwMode="auto">
            <a:xfrm>
              <a:off x="4232" y="2360"/>
              <a:ext cx="30" cy="17"/>
            </a:xfrm>
            <a:custGeom>
              <a:avLst/>
              <a:gdLst>
                <a:gd name="T0" fmla="*/ 0 w 89"/>
                <a:gd name="T1" fmla="*/ 0 h 52"/>
                <a:gd name="T2" fmla="*/ 0 w 89"/>
                <a:gd name="T3" fmla="*/ 1 h 52"/>
                <a:gd name="T4" fmla="*/ 1 w 89"/>
                <a:gd name="T5" fmla="*/ 1 h 52"/>
                <a:gd name="T6" fmla="*/ 1 w 89"/>
                <a:gd name="T7" fmla="*/ 0 h 52"/>
                <a:gd name="T8" fmla="*/ 0 w 89"/>
                <a:gd name="T9" fmla="*/ 0 h 52"/>
                <a:gd name="T10" fmla="*/ 1 w 89"/>
                <a:gd name="T11" fmla="*/ 0 h 52"/>
                <a:gd name="T12" fmla="*/ 1 w 89"/>
                <a:gd name="T13" fmla="*/ 0 h 52"/>
                <a:gd name="T14" fmla="*/ 0 w 89"/>
                <a:gd name="T15" fmla="*/ 0 h 52"/>
                <a:gd name="T16" fmla="*/ 0 w 89"/>
                <a:gd name="T17" fmla="*/ 0 h 52"/>
                <a:gd name="T18" fmla="*/ 0 w 89"/>
                <a:gd name="T19" fmla="*/ 0 h 52"/>
                <a:gd name="T20" fmla="*/ 0 w 89"/>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52"/>
                <a:gd name="T35" fmla="*/ 89 w 89"/>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52">
                  <a:moveTo>
                    <a:pt x="0" y="0"/>
                  </a:moveTo>
                  <a:lnTo>
                    <a:pt x="5" y="52"/>
                  </a:lnTo>
                  <a:lnTo>
                    <a:pt x="89" y="52"/>
                  </a:lnTo>
                  <a:lnTo>
                    <a:pt x="86" y="0"/>
                  </a:lnTo>
                  <a:lnTo>
                    <a:pt x="26" y="15"/>
                  </a:lnTo>
                  <a:lnTo>
                    <a:pt x="72" y="15"/>
                  </a:lnTo>
                  <a:lnTo>
                    <a:pt x="72" y="34"/>
                  </a:lnTo>
                  <a:lnTo>
                    <a:pt x="26" y="32"/>
                  </a:lnTo>
                  <a:lnTo>
                    <a:pt x="26" y="15"/>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5" name="Freeform 58"/>
            <p:cNvSpPr>
              <a:spLocks/>
            </p:cNvSpPr>
            <p:nvPr/>
          </p:nvSpPr>
          <p:spPr bwMode="auto">
            <a:xfrm>
              <a:off x="4177" y="2358"/>
              <a:ext cx="27" cy="29"/>
            </a:xfrm>
            <a:custGeom>
              <a:avLst/>
              <a:gdLst>
                <a:gd name="T0" fmla="*/ 0 w 83"/>
                <a:gd name="T1" fmla="*/ 0 h 87"/>
                <a:gd name="T2" fmla="*/ 0 w 83"/>
                <a:gd name="T3" fmla="*/ 0 h 87"/>
                <a:gd name="T4" fmla="*/ 0 w 83"/>
                <a:gd name="T5" fmla="*/ 0 h 87"/>
                <a:gd name="T6" fmla="*/ 0 w 83"/>
                <a:gd name="T7" fmla="*/ 1 h 87"/>
                <a:gd name="T8" fmla="*/ 0 w 83"/>
                <a:gd name="T9" fmla="*/ 1 h 87"/>
                <a:gd name="T10" fmla="*/ 1 w 83"/>
                <a:gd name="T11" fmla="*/ 1 h 87"/>
                <a:gd name="T12" fmla="*/ 1 w 83"/>
                <a:gd name="T13" fmla="*/ 1 h 87"/>
                <a:gd name="T14" fmla="*/ 1 w 83"/>
                <a:gd name="T15" fmla="*/ 1 h 87"/>
                <a:gd name="T16" fmla="*/ 1 w 83"/>
                <a:gd name="T17" fmla="*/ 0 h 87"/>
                <a:gd name="T18" fmla="*/ 1 w 83"/>
                <a:gd name="T19" fmla="*/ 0 h 87"/>
                <a:gd name="T20" fmla="*/ 1 w 83"/>
                <a:gd name="T21" fmla="*/ 0 h 87"/>
                <a:gd name="T22" fmla="*/ 1 w 83"/>
                <a:gd name="T23" fmla="*/ 0 h 87"/>
                <a:gd name="T24" fmla="*/ 1 w 83"/>
                <a:gd name="T25" fmla="*/ 0 h 87"/>
                <a:gd name="T26" fmla="*/ 1 w 83"/>
                <a:gd name="T27" fmla="*/ 0 h 87"/>
                <a:gd name="T28" fmla="*/ 1 w 83"/>
                <a:gd name="T29" fmla="*/ 0 h 87"/>
                <a:gd name="T30" fmla="*/ 1 w 83"/>
                <a:gd name="T31" fmla="*/ 0 h 87"/>
                <a:gd name="T32" fmla="*/ 1 w 83"/>
                <a:gd name="T33" fmla="*/ 1 h 87"/>
                <a:gd name="T34" fmla="*/ 1 w 83"/>
                <a:gd name="T35" fmla="*/ 1 h 87"/>
                <a:gd name="T36" fmla="*/ 1 w 83"/>
                <a:gd name="T37" fmla="*/ 1 h 87"/>
                <a:gd name="T38" fmla="*/ 1 w 83"/>
                <a:gd name="T39" fmla="*/ 1 h 87"/>
                <a:gd name="T40" fmla="*/ 1 w 83"/>
                <a:gd name="T41" fmla="*/ 1 h 87"/>
                <a:gd name="T42" fmla="*/ 1 w 83"/>
                <a:gd name="T43" fmla="*/ 1 h 87"/>
                <a:gd name="T44" fmla="*/ 0 w 83"/>
                <a:gd name="T45" fmla="*/ 1 h 87"/>
                <a:gd name="T46" fmla="*/ 0 w 83"/>
                <a:gd name="T47" fmla="*/ 1 h 87"/>
                <a:gd name="T48" fmla="*/ 0 w 83"/>
                <a:gd name="T49" fmla="*/ 1 h 87"/>
                <a:gd name="T50" fmla="*/ 0 w 83"/>
                <a:gd name="T51" fmla="*/ 1 h 87"/>
                <a:gd name="T52" fmla="*/ 0 w 83"/>
                <a:gd name="T53" fmla="*/ 1 h 87"/>
                <a:gd name="T54" fmla="*/ 0 w 83"/>
                <a:gd name="T55" fmla="*/ 0 h 87"/>
                <a:gd name="T56" fmla="*/ 0 w 83"/>
                <a:gd name="T57" fmla="*/ 0 h 87"/>
                <a:gd name="T58" fmla="*/ 0 w 83"/>
                <a:gd name="T59" fmla="*/ 0 h 87"/>
                <a:gd name="T60" fmla="*/ 0 w 83"/>
                <a:gd name="T61" fmla="*/ 0 h 87"/>
                <a:gd name="T62" fmla="*/ 1 w 83"/>
                <a:gd name="T63" fmla="*/ 0 h 87"/>
                <a:gd name="T64" fmla="*/ 1 w 83"/>
                <a:gd name="T65" fmla="*/ 0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87"/>
                <a:gd name="T101" fmla="*/ 83 w 83"/>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87">
                  <a:moveTo>
                    <a:pt x="42" y="21"/>
                  </a:moveTo>
                  <a:lnTo>
                    <a:pt x="37" y="21"/>
                  </a:lnTo>
                  <a:lnTo>
                    <a:pt x="30" y="25"/>
                  </a:lnTo>
                  <a:lnTo>
                    <a:pt x="26" y="27"/>
                  </a:lnTo>
                  <a:lnTo>
                    <a:pt x="23" y="31"/>
                  </a:lnTo>
                  <a:lnTo>
                    <a:pt x="20" y="36"/>
                  </a:lnTo>
                  <a:lnTo>
                    <a:pt x="20" y="41"/>
                  </a:lnTo>
                  <a:lnTo>
                    <a:pt x="21" y="52"/>
                  </a:lnTo>
                  <a:lnTo>
                    <a:pt x="27" y="59"/>
                  </a:lnTo>
                  <a:lnTo>
                    <a:pt x="33" y="62"/>
                  </a:lnTo>
                  <a:lnTo>
                    <a:pt x="43" y="65"/>
                  </a:lnTo>
                  <a:lnTo>
                    <a:pt x="51" y="64"/>
                  </a:lnTo>
                  <a:lnTo>
                    <a:pt x="58" y="61"/>
                  </a:lnTo>
                  <a:lnTo>
                    <a:pt x="60" y="56"/>
                  </a:lnTo>
                  <a:lnTo>
                    <a:pt x="63" y="52"/>
                  </a:lnTo>
                  <a:lnTo>
                    <a:pt x="63" y="47"/>
                  </a:lnTo>
                  <a:lnTo>
                    <a:pt x="64" y="41"/>
                  </a:lnTo>
                  <a:lnTo>
                    <a:pt x="63" y="36"/>
                  </a:lnTo>
                  <a:lnTo>
                    <a:pt x="61" y="31"/>
                  </a:lnTo>
                  <a:lnTo>
                    <a:pt x="58" y="27"/>
                  </a:lnTo>
                  <a:lnTo>
                    <a:pt x="54" y="25"/>
                  </a:lnTo>
                  <a:lnTo>
                    <a:pt x="46" y="22"/>
                  </a:lnTo>
                  <a:lnTo>
                    <a:pt x="42" y="24"/>
                  </a:lnTo>
                  <a:lnTo>
                    <a:pt x="42" y="0"/>
                  </a:lnTo>
                  <a:lnTo>
                    <a:pt x="43" y="0"/>
                  </a:lnTo>
                  <a:lnTo>
                    <a:pt x="48" y="1"/>
                  </a:lnTo>
                  <a:lnTo>
                    <a:pt x="54" y="3"/>
                  </a:lnTo>
                  <a:lnTo>
                    <a:pt x="63" y="7"/>
                  </a:lnTo>
                  <a:lnTo>
                    <a:pt x="69" y="12"/>
                  </a:lnTo>
                  <a:lnTo>
                    <a:pt x="76" y="21"/>
                  </a:lnTo>
                  <a:lnTo>
                    <a:pt x="79" y="24"/>
                  </a:lnTo>
                  <a:lnTo>
                    <a:pt x="80" y="30"/>
                  </a:lnTo>
                  <a:lnTo>
                    <a:pt x="82" y="36"/>
                  </a:lnTo>
                  <a:lnTo>
                    <a:pt x="83" y="43"/>
                  </a:lnTo>
                  <a:lnTo>
                    <a:pt x="82" y="49"/>
                  </a:lnTo>
                  <a:lnTo>
                    <a:pt x="80" y="56"/>
                  </a:lnTo>
                  <a:lnTo>
                    <a:pt x="79" y="61"/>
                  </a:lnTo>
                  <a:lnTo>
                    <a:pt x="77" y="67"/>
                  </a:lnTo>
                  <a:lnTo>
                    <a:pt x="70" y="73"/>
                  </a:lnTo>
                  <a:lnTo>
                    <a:pt x="64" y="80"/>
                  </a:lnTo>
                  <a:lnTo>
                    <a:pt x="57" y="83"/>
                  </a:lnTo>
                  <a:lnTo>
                    <a:pt x="51" y="84"/>
                  </a:lnTo>
                  <a:lnTo>
                    <a:pt x="45" y="86"/>
                  </a:lnTo>
                  <a:lnTo>
                    <a:pt x="43" y="87"/>
                  </a:lnTo>
                  <a:lnTo>
                    <a:pt x="39" y="86"/>
                  </a:lnTo>
                  <a:lnTo>
                    <a:pt x="33" y="86"/>
                  </a:lnTo>
                  <a:lnTo>
                    <a:pt x="27" y="83"/>
                  </a:lnTo>
                  <a:lnTo>
                    <a:pt x="20" y="81"/>
                  </a:lnTo>
                  <a:lnTo>
                    <a:pt x="12" y="76"/>
                  </a:lnTo>
                  <a:lnTo>
                    <a:pt x="6" y="67"/>
                  </a:lnTo>
                  <a:lnTo>
                    <a:pt x="2" y="62"/>
                  </a:lnTo>
                  <a:lnTo>
                    <a:pt x="2" y="58"/>
                  </a:lnTo>
                  <a:lnTo>
                    <a:pt x="0" y="50"/>
                  </a:lnTo>
                  <a:lnTo>
                    <a:pt x="0" y="43"/>
                  </a:lnTo>
                  <a:lnTo>
                    <a:pt x="0" y="34"/>
                  </a:lnTo>
                  <a:lnTo>
                    <a:pt x="2" y="28"/>
                  </a:lnTo>
                  <a:lnTo>
                    <a:pt x="2" y="21"/>
                  </a:lnTo>
                  <a:lnTo>
                    <a:pt x="6" y="18"/>
                  </a:lnTo>
                  <a:lnTo>
                    <a:pt x="12" y="10"/>
                  </a:lnTo>
                  <a:lnTo>
                    <a:pt x="21" y="6"/>
                  </a:lnTo>
                  <a:lnTo>
                    <a:pt x="27" y="1"/>
                  </a:lnTo>
                  <a:lnTo>
                    <a:pt x="34" y="0"/>
                  </a:lnTo>
                  <a:lnTo>
                    <a:pt x="39" y="0"/>
                  </a:lnTo>
                  <a:lnTo>
                    <a:pt x="42" y="0"/>
                  </a:lnTo>
                  <a:lnTo>
                    <a:pt x="4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6" name="Freeform 59"/>
            <p:cNvSpPr>
              <a:spLocks/>
            </p:cNvSpPr>
            <p:nvPr/>
          </p:nvSpPr>
          <p:spPr bwMode="auto">
            <a:xfrm>
              <a:off x="4599" y="2422"/>
              <a:ext cx="29" cy="74"/>
            </a:xfrm>
            <a:custGeom>
              <a:avLst/>
              <a:gdLst>
                <a:gd name="T0" fmla="*/ 1 w 86"/>
                <a:gd name="T1" fmla="*/ 0 h 220"/>
                <a:gd name="T2" fmla="*/ 1 w 86"/>
                <a:gd name="T3" fmla="*/ 0 h 220"/>
                <a:gd name="T4" fmla="*/ 1 w 86"/>
                <a:gd name="T5" fmla="*/ 0 h 220"/>
                <a:gd name="T6" fmla="*/ 1 w 86"/>
                <a:gd name="T7" fmla="*/ 0 h 220"/>
                <a:gd name="T8" fmla="*/ 1 w 86"/>
                <a:gd name="T9" fmla="*/ 0 h 220"/>
                <a:gd name="T10" fmla="*/ 1 w 86"/>
                <a:gd name="T11" fmla="*/ 0 h 220"/>
                <a:gd name="T12" fmla="*/ 1 w 86"/>
                <a:gd name="T13" fmla="*/ 1 h 220"/>
                <a:gd name="T14" fmla="*/ 1 w 86"/>
                <a:gd name="T15" fmla="*/ 1 h 220"/>
                <a:gd name="T16" fmla="*/ 1 w 86"/>
                <a:gd name="T17" fmla="*/ 1 h 220"/>
                <a:gd name="T18" fmla="*/ 1 w 86"/>
                <a:gd name="T19" fmla="*/ 1 h 220"/>
                <a:gd name="T20" fmla="*/ 1 w 86"/>
                <a:gd name="T21" fmla="*/ 1 h 220"/>
                <a:gd name="T22" fmla="*/ 1 w 86"/>
                <a:gd name="T23" fmla="*/ 1 h 220"/>
                <a:gd name="T24" fmla="*/ 1 w 86"/>
                <a:gd name="T25" fmla="*/ 1 h 220"/>
                <a:gd name="T26" fmla="*/ 1 w 86"/>
                <a:gd name="T27" fmla="*/ 2 h 220"/>
                <a:gd name="T28" fmla="*/ 1 w 86"/>
                <a:gd name="T29" fmla="*/ 2 h 220"/>
                <a:gd name="T30" fmla="*/ 1 w 86"/>
                <a:gd name="T31" fmla="*/ 2 h 220"/>
                <a:gd name="T32" fmla="*/ 1 w 86"/>
                <a:gd name="T33" fmla="*/ 2 h 220"/>
                <a:gd name="T34" fmla="*/ 1 w 86"/>
                <a:gd name="T35" fmla="*/ 2 h 220"/>
                <a:gd name="T36" fmla="*/ 0 w 86"/>
                <a:gd name="T37" fmla="*/ 2 h 220"/>
                <a:gd name="T38" fmla="*/ 0 w 86"/>
                <a:gd name="T39" fmla="*/ 2 h 220"/>
                <a:gd name="T40" fmla="*/ 0 w 86"/>
                <a:gd name="T41" fmla="*/ 2 h 220"/>
                <a:gd name="T42" fmla="*/ 0 w 86"/>
                <a:gd name="T43" fmla="*/ 2 h 220"/>
                <a:gd name="T44" fmla="*/ 0 w 86"/>
                <a:gd name="T45" fmla="*/ 2 h 220"/>
                <a:gd name="T46" fmla="*/ 0 w 86"/>
                <a:gd name="T47" fmla="*/ 2 h 220"/>
                <a:gd name="T48" fmla="*/ 0 w 86"/>
                <a:gd name="T49" fmla="*/ 2 h 220"/>
                <a:gd name="T50" fmla="*/ 0 w 86"/>
                <a:gd name="T51" fmla="*/ 3 h 220"/>
                <a:gd name="T52" fmla="*/ 0 w 86"/>
                <a:gd name="T53" fmla="*/ 3 h 220"/>
                <a:gd name="T54" fmla="*/ 0 w 86"/>
                <a:gd name="T55" fmla="*/ 3 h 220"/>
                <a:gd name="T56" fmla="*/ 0 w 86"/>
                <a:gd name="T57" fmla="*/ 3 h 220"/>
                <a:gd name="T58" fmla="*/ 0 w 86"/>
                <a:gd name="T59" fmla="*/ 3 h 220"/>
                <a:gd name="T60" fmla="*/ 0 w 86"/>
                <a:gd name="T61" fmla="*/ 3 h 220"/>
                <a:gd name="T62" fmla="*/ 0 w 86"/>
                <a:gd name="T63" fmla="*/ 3 h 220"/>
                <a:gd name="T64" fmla="*/ 1 w 86"/>
                <a:gd name="T65" fmla="*/ 2 h 220"/>
                <a:gd name="T66" fmla="*/ 1 w 86"/>
                <a:gd name="T67" fmla="*/ 2 h 220"/>
                <a:gd name="T68" fmla="*/ 1 w 86"/>
                <a:gd name="T69" fmla="*/ 2 h 220"/>
                <a:gd name="T70" fmla="*/ 1 w 86"/>
                <a:gd name="T71" fmla="*/ 2 h 220"/>
                <a:gd name="T72" fmla="*/ 1 w 86"/>
                <a:gd name="T73" fmla="*/ 2 h 220"/>
                <a:gd name="T74" fmla="*/ 1 w 86"/>
                <a:gd name="T75" fmla="*/ 2 h 220"/>
                <a:gd name="T76" fmla="*/ 1 w 86"/>
                <a:gd name="T77" fmla="*/ 2 h 220"/>
                <a:gd name="T78" fmla="*/ 1 w 86"/>
                <a:gd name="T79" fmla="*/ 2 h 220"/>
                <a:gd name="T80" fmla="*/ 1 w 86"/>
                <a:gd name="T81" fmla="*/ 2 h 220"/>
                <a:gd name="T82" fmla="*/ 1 w 86"/>
                <a:gd name="T83" fmla="*/ 2 h 220"/>
                <a:gd name="T84" fmla="*/ 1 w 86"/>
                <a:gd name="T85" fmla="*/ 1 h 220"/>
                <a:gd name="T86" fmla="*/ 1 w 86"/>
                <a:gd name="T87" fmla="*/ 1 h 220"/>
                <a:gd name="T88" fmla="*/ 1 w 86"/>
                <a:gd name="T89" fmla="*/ 1 h 220"/>
                <a:gd name="T90" fmla="*/ 1 w 86"/>
                <a:gd name="T91" fmla="*/ 1 h 220"/>
                <a:gd name="T92" fmla="*/ 1 w 86"/>
                <a:gd name="T93" fmla="*/ 1 h 220"/>
                <a:gd name="T94" fmla="*/ 1 w 86"/>
                <a:gd name="T95" fmla="*/ 1 h 220"/>
                <a:gd name="T96" fmla="*/ 1 w 86"/>
                <a:gd name="T97" fmla="*/ 1 h 220"/>
                <a:gd name="T98" fmla="*/ 1 w 86"/>
                <a:gd name="T99" fmla="*/ 0 h 220"/>
                <a:gd name="T100" fmla="*/ 1 w 86"/>
                <a:gd name="T101" fmla="*/ 0 h 220"/>
                <a:gd name="T102" fmla="*/ 1 w 86"/>
                <a:gd name="T103" fmla="*/ 0 h 220"/>
                <a:gd name="T104" fmla="*/ 1 w 86"/>
                <a:gd name="T105" fmla="*/ 0 h 220"/>
                <a:gd name="T106" fmla="*/ 1 w 86"/>
                <a:gd name="T107" fmla="*/ 0 h 220"/>
                <a:gd name="T108" fmla="*/ 1 w 86"/>
                <a:gd name="T109" fmla="*/ 0 h 220"/>
                <a:gd name="T110" fmla="*/ 1 w 86"/>
                <a:gd name="T111" fmla="*/ 0 h 220"/>
                <a:gd name="T112" fmla="*/ 1 w 86"/>
                <a:gd name="T113" fmla="*/ 0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
                <a:gd name="T172" fmla="*/ 0 h 220"/>
                <a:gd name="T173" fmla="*/ 86 w 86"/>
                <a:gd name="T174" fmla="*/ 220 h 2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 h="220">
                  <a:moveTo>
                    <a:pt x="55" y="0"/>
                  </a:moveTo>
                  <a:lnTo>
                    <a:pt x="55" y="5"/>
                  </a:lnTo>
                  <a:lnTo>
                    <a:pt x="55" y="11"/>
                  </a:lnTo>
                  <a:lnTo>
                    <a:pt x="55" y="19"/>
                  </a:lnTo>
                  <a:lnTo>
                    <a:pt x="55" y="28"/>
                  </a:lnTo>
                  <a:lnTo>
                    <a:pt x="55" y="39"/>
                  </a:lnTo>
                  <a:lnTo>
                    <a:pt x="55" y="51"/>
                  </a:lnTo>
                  <a:lnTo>
                    <a:pt x="56" y="64"/>
                  </a:lnTo>
                  <a:lnTo>
                    <a:pt x="55" y="76"/>
                  </a:lnTo>
                  <a:lnTo>
                    <a:pt x="55" y="89"/>
                  </a:lnTo>
                  <a:lnTo>
                    <a:pt x="55" y="99"/>
                  </a:lnTo>
                  <a:lnTo>
                    <a:pt x="55" y="111"/>
                  </a:lnTo>
                  <a:lnTo>
                    <a:pt x="53" y="120"/>
                  </a:lnTo>
                  <a:lnTo>
                    <a:pt x="53" y="131"/>
                  </a:lnTo>
                  <a:lnTo>
                    <a:pt x="53" y="137"/>
                  </a:lnTo>
                  <a:lnTo>
                    <a:pt x="53" y="141"/>
                  </a:lnTo>
                  <a:lnTo>
                    <a:pt x="49" y="147"/>
                  </a:lnTo>
                  <a:lnTo>
                    <a:pt x="46" y="154"/>
                  </a:lnTo>
                  <a:lnTo>
                    <a:pt x="40" y="162"/>
                  </a:lnTo>
                  <a:lnTo>
                    <a:pt x="34" y="169"/>
                  </a:lnTo>
                  <a:lnTo>
                    <a:pt x="26" y="175"/>
                  </a:lnTo>
                  <a:lnTo>
                    <a:pt x="19" y="182"/>
                  </a:lnTo>
                  <a:lnTo>
                    <a:pt x="12" y="187"/>
                  </a:lnTo>
                  <a:lnTo>
                    <a:pt x="6" y="190"/>
                  </a:lnTo>
                  <a:lnTo>
                    <a:pt x="0" y="194"/>
                  </a:lnTo>
                  <a:lnTo>
                    <a:pt x="3" y="205"/>
                  </a:lnTo>
                  <a:lnTo>
                    <a:pt x="6" y="214"/>
                  </a:lnTo>
                  <a:lnTo>
                    <a:pt x="9" y="220"/>
                  </a:lnTo>
                  <a:lnTo>
                    <a:pt x="10" y="218"/>
                  </a:lnTo>
                  <a:lnTo>
                    <a:pt x="17" y="214"/>
                  </a:lnTo>
                  <a:lnTo>
                    <a:pt x="26" y="208"/>
                  </a:lnTo>
                  <a:lnTo>
                    <a:pt x="40" y="202"/>
                  </a:lnTo>
                  <a:lnTo>
                    <a:pt x="46" y="196"/>
                  </a:lnTo>
                  <a:lnTo>
                    <a:pt x="52" y="191"/>
                  </a:lnTo>
                  <a:lnTo>
                    <a:pt x="56" y="185"/>
                  </a:lnTo>
                  <a:lnTo>
                    <a:pt x="63" y="179"/>
                  </a:lnTo>
                  <a:lnTo>
                    <a:pt x="68" y="172"/>
                  </a:lnTo>
                  <a:lnTo>
                    <a:pt x="72" y="166"/>
                  </a:lnTo>
                  <a:lnTo>
                    <a:pt x="77" y="157"/>
                  </a:lnTo>
                  <a:lnTo>
                    <a:pt x="80" y="151"/>
                  </a:lnTo>
                  <a:lnTo>
                    <a:pt x="80" y="141"/>
                  </a:lnTo>
                  <a:lnTo>
                    <a:pt x="81" y="131"/>
                  </a:lnTo>
                  <a:lnTo>
                    <a:pt x="83" y="120"/>
                  </a:lnTo>
                  <a:lnTo>
                    <a:pt x="83" y="110"/>
                  </a:lnTo>
                  <a:lnTo>
                    <a:pt x="83" y="96"/>
                  </a:lnTo>
                  <a:lnTo>
                    <a:pt x="84" y="85"/>
                  </a:lnTo>
                  <a:lnTo>
                    <a:pt x="84" y="73"/>
                  </a:lnTo>
                  <a:lnTo>
                    <a:pt x="86" y="62"/>
                  </a:lnTo>
                  <a:lnTo>
                    <a:pt x="86" y="51"/>
                  </a:lnTo>
                  <a:lnTo>
                    <a:pt x="86" y="40"/>
                  </a:lnTo>
                  <a:lnTo>
                    <a:pt x="86" y="30"/>
                  </a:lnTo>
                  <a:lnTo>
                    <a:pt x="86" y="22"/>
                  </a:lnTo>
                  <a:lnTo>
                    <a:pt x="86" y="16"/>
                  </a:lnTo>
                  <a:lnTo>
                    <a:pt x="86" y="12"/>
                  </a:lnTo>
                  <a:lnTo>
                    <a:pt x="86" y="8"/>
                  </a:lnTo>
                  <a:lnTo>
                    <a:pt x="5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7" name="Freeform 60"/>
            <p:cNvSpPr>
              <a:spLocks/>
            </p:cNvSpPr>
            <p:nvPr/>
          </p:nvSpPr>
          <p:spPr bwMode="auto">
            <a:xfrm>
              <a:off x="4669" y="2421"/>
              <a:ext cx="43" cy="80"/>
            </a:xfrm>
            <a:custGeom>
              <a:avLst/>
              <a:gdLst>
                <a:gd name="T0" fmla="*/ 0 w 130"/>
                <a:gd name="T1" fmla="*/ 0 h 240"/>
                <a:gd name="T2" fmla="*/ 0 w 130"/>
                <a:gd name="T3" fmla="*/ 0 h 240"/>
                <a:gd name="T4" fmla="*/ 0 w 130"/>
                <a:gd name="T5" fmla="*/ 1 h 240"/>
                <a:gd name="T6" fmla="*/ 0 w 130"/>
                <a:gd name="T7" fmla="*/ 1 h 240"/>
                <a:gd name="T8" fmla="*/ 0 w 130"/>
                <a:gd name="T9" fmla="*/ 1 h 240"/>
                <a:gd name="T10" fmla="*/ 0 w 130"/>
                <a:gd name="T11" fmla="*/ 2 h 240"/>
                <a:gd name="T12" fmla="*/ 0 w 130"/>
                <a:gd name="T13" fmla="*/ 2 h 240"/>
                <a:gd name="T14" fmla="*/ 0 w 130"/>
                <a:gd name="T15" fmla="*/ 2 h 240"/>
                <a:gd name="T16" fmla="*/ 0 w 130"/>
                <a:gd name="T17" fmla="*/ 2 h 240"/>
                <a:gd name="T18" fmla="*/ 0 w 130"/>
                <a:gd name="T19" fmla="*/ 2 h 240"/>
                <a:gd name="T20" fmla="*/ 0 w 130"/>
                <a:gd name="T21" fmla="*/ 2 h 240"/>
                <a:gd name="T22" fmla="*/ 0 w 130"/>
                <a:gd name="T23" fmla="*/ 2 h 240"/>
                <a:gd name="T24" fmla="*/ 1 w 130"/>
                <a:gd name="T25" fmla="*/ 3 h 240"/>
                <a:gd name="T26" fmla="*/ 1 w 130"/>
                <a:gd name="T27" fmla="*/ 3 h 240"/>
                <a:gd name="T28" fmla="*/ 1 w 130"/>
                <a:gd name="T29" fmla="*/ 3 h 240"/>
                <a:gd name="T30" fmla="*/ 2 w 130"/>
                <a:gd name="T31" fmla="*/ 3 h 240"/>
                <a:gd name="T32" fmla="*/ 2 w 130"/>
                <a:gd name="T33" fmla="*/ 3 h 240"/>
                <a:gd name="T34" fmla="*/ 2 w 130"/>
                <a:gd name="T35" fmla="*/ 3 h 240"/>
                <a:gd name="T36" fmla="*/ 1 w 130"/>
                <a:gd name="T37" fmla="*/ 3 h 240"/>
                <a:gd name="T38" fmla="*/ 1 w 130"/>
                <a:gd name="T39" fmla="*/ 3 h 240"/>
                <a:gd name="T40" fmla="*/ 1 w 130"/>
                <a:gd name="T41" fmla="*/ 2 h 240"/>
                <a:gd name="T42" fmla="*/ 1 w 130"/>
                <a:gd name="T43" fmla="*/ 2 h 240"/>
                <a:gd name="T44" fmla="*/ 1 w 130"/>
                <a:gd name="T45" fmla="*/ 2 h 240"/>
                <a:gd name="T46" fmla="*/ 1 w 130"/>
                <a:gd name="T47" fmla="*/ 2 h 240"/>
                <a:gd name="T48" fmla="*/ 0 w 130"/>
                <a:gd name="T49" fmla="*/ 2 h 240"/>
                <a:gd name="T50" fmla="*/ 0 w 130"/>
                <a:gd name="T51" fmla="*/ 2 h 240"/>
                <a:gd name="T52" fmla="*/ 0 w 130"/>
                <a:gd name="T53" fmla="*/ 1 h 240"/>
                <a:gd name="T54" fmla="*/ 0 w 130"/>
                <a:gd name="T55" fmla="*/ 1 h 240"/>
                <a:gd name="T56" fmla="*/ 0 w 130"/>
                <a:gd name="T57" fmla="*/ 1 h 240"/>
                <a:gd name="T58" fmla="*/ 0 w 130"/>
                <a:gd name="T59" fmla="*/ 0 h 240"/>
                <a:gd name="T60" fmla="*/ 0 w 130"/>
                <a:gd name="T61" fmla="*/ 0 h 240"/>
                <a:gd name="T62" fmla="*/ 0 w 130"/>
                <a:gd name="T63" fmla="*/ 0 h 240"/>
                <a:gd name="T64" fmla="*/ 0 w 130"/>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240"/>
                <a:gd name="T101" fmla="*/ 130 w 130"/>
                <a:gd name="T102" fmla="*/ 240 h 2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240">
                  <a:moveTo>
                    <a:pt x="0" y="12"/>
                  </a:moveTo>
                  <a:lnTo>
                    <a:pt x="0" y="16"/>
                  </a:lnTo>
                  <a:lnTo>
                    <a:pt x="0" y="22"/>
                  </a:lnTo>
                  <a:lnTo>
                    <a:pt x="0" y="31"/>
                  </a:lnTo>
                  <a:lnTo>
                    <a:pt x="0" y="40"/>
                  </a:lnTo>
                  <a:lnTo>
                    <a:pt x="0" y="50"/>
                  </a:lnTo>
                  <a:lnTo>
                    <a:pt x="0" y="62"/>
                  </a:lnTo>
                  <a:lnTo>
                    <a:pt x="0" y="75"/>
                  </a:lnTo>
                  <a:lnTo>
                    <a:pt x="0" y="87"/>
                  </a:lnTo>
                  <a:lnTo>
                    <a:pt x="0" y="99"/>
                  </a:lnTo>
                  <a:lnTo>
                    <a:pt x="0" y="109"/>
                  </a:lnTo>
                  <a:lnTo>
                    <a:pt x="0" y="123"/>
                  </a:lnTo>
                  <a:lnTo>
                    <a:pt x="0" y="132"/>
                  </a:lnTo>
                  <a:lnTo>
                    <a:pt x="1" y="141"/>
                  </a:lnTo>
                  <a:lnTo>
                    <a:pt x="1" y="146"/>
                  </a:lnTo>
                  <a:lnTo>
                    <a:pt x="3" y="152"/>
                  </a:lnTo>
                  <a:lnTo>
                    <a:pt x="3" y="155"/>
                  </a:lnTo>
                  <a:lnTo>
                    <a:pt x="4" y="160"/>
                  </a:lnTo>
                  <a:lnTo>
                    <a:pt x="6" y="166"/>
                  </a:lnTo>
                  <a:lnTo>
                    <a:pt x="9" y="172"/>
                  </a:lnTo>
                  <a:lnTo>
                    <a:pt x="12" y="178"/>
                  </a:lnTo>
                  <a:lnTo>
                    <a:pt x="18" y="185"/>
                  </a:lnTo>
                  <a:lnTo>
                    <a:pt x="22" y="192"/>
                  </a:lnTo>
                  <a:lnTo>
                    <a:pt x="29" y="200"/>
                  </a:lnTo>
                  <a:lnTo>
                    <a:pt x="37" y="206"/>
                  </a:lnTo>
                  <a:lnTo>
                    <a:pt x="44" y="212"/>
                  </a:lnTo>
                  <a:lnTo>
                    <a:pt x="55" y="218"/>
                  </a:lnTo>
                  <a:lnTo>
                    <a:pt x="66" y="225"/>
                  </a:lnTo>
                  <a:lnTo>
                    <a:pt x="78" y="229"/>
                  </a:lnTo>
                  <a:lnTo>
                    <a:pt x="93" y="234"/>
                  </a:lnTo>
                  <a:lnTo>
                    <a:pt x="109" y="237"/>
                  </a:lnTo>
                  <a:lnTo>
                    <a:pt x="127" y="240"/>
                  </a:lnTo>
                  <a:lnTo>
                    <a:pt x="130" y="235"/>
                  </a:lnTo>
                  <a:lnTo>
                    <a:pt x="129" y="226"/>
                  </a:lnTo>
                  <a:lnTo>
                    <a:pt x="126" y="218"/>
                  </a:lnTo>
                  <a:lnTo>
                    <a:pt x="126" y="213"/>
                  </a:lnTo>
                  <a:lnTo>
                    <a:pt x="121" y="212"/>
                  </a:lnTo>
                  <a:lnTo>
                    <a:pt x="114" y="210"/>
                  </a:lnTo>
                  <a:lnTo>
                    <a:pt x="106" y="207"/>
                  </a:lnTo>
                  <a:lnTo>
                    <a:pt x="99" y="206"/>
                  </a:lnTo>
                  <a:lnTo>
                    <a:pt x="93" y="203"/>
                  </a:lnTo>
                  <a:lnTo>
                    <a:pt x="86" y="201"/>
                  </a:lnTo>
                  <a:lnTo>
                    <a:pt x="77" y="197"/>
                  </a:lnTo>
                  <a:lnTo>
                    <a:pt x="69" y="192"/>
                  </a:lnTo>
                  <a:lnTo>
                    <a:pt x="62" y="186"/>
                  </a:lnTo>
                  <a:lnTo>
                    <a:pt x="55" y="182"/>
                  </a:lnTo>
                  <a:lnTo>
                    <a:pt x="47" y="176"/>
                  </a:lnTo>
                  <a:lnTo>
                    <a:pt x="43" y="169"/>
                  </a:lnTo>
                  <a:lnTo>
                    <a:pt x="38" y="161"/>
                  </a:lnTo>
                  <a:lnTo>
                    <a:pt x="37" y="154"/>
                  </a:lnTo>
                  <a:lnTo>
                    <a:pt x="32" y="143"/>
                  </a:lnTo>
                  <a:lnTo>
                    <a:pt x="32" y="133"/>
                  </a:lnTo>
                  <a:lnTo>
                    <a:pt x="29" y="121"/>
                  </a:lnTo>
                  <a:lnTo>
                    <a:pt x="28" y="109"/>
                  </a:lnTo>
                  <a:lnTo>
                    <a:pt x="26" y="96"/>
                  </a:lnTo>
                  <a:lnTo>
                    <a:pt x="26" y="83"/>
                  </a:lnTo>
                  <a:lnTo>
                    <a:pt x="26" y="71"/>
                  </a:lnTo>
                  <a:lnTo>
                    <a:pt x="26" y="59"/>
                  </a:lnTo>
                  <a:lnTo>
                    <a:pt x="26" y="46"/>
                  </a:lnTo>
                  <a:lnTo>
                    <a:pt x="26" y="35"/>
                  </a:lnTo>
                  <a:lnTo>
                    <a:pt x="26" y="25"/>
                  </a:lnTo>
                  <a:lnTo>
                    <a:pt x="28" y="16"/>
                  </a:lnTo>
                  <a:lnTo>
                    <a:pt x="28" y="9"/>
                  </a:lnTo>
                  <a:lnTo>
                    <a:pt x="28" y="3"/>
                  </a:lnTo>
                  <a:lnTo>
                    <a:pt x="29" y="0"/>
                  </a:lnTo>
                  <a:lnTo>
                    <a:pt x="0" y="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8" name="Freeform 61"/>
            <p:cNvSpPr>
              <a:spLocks/>
            </p:cNvSpPr>
            <p:nvPr/>
          </p:nvSpPr>
          <p:spPr bwMode="auto">
            <a:xfrm>
              <a:off x="4335" y="2504"/>
              <a:ext cx="387" cy="18"/>
            </a:xfrm>
            <a:custGeom>
              <a:avLst/>
              <a:gdLst>
                <a:gd name="T0" fmla="*/ 0 w 1162"/>
                <a:gd name="T1" fmla="*/ 0 h 55"/>
                <a:gd name="T2" fmla="*/ 0 w 1162"/>
                <a:gd name="T3" fmla="*/ 0 h 55"/>
                <a:gd name="T4" fmla="*/ 0 w 1162"/>
                <a:gd name="T5" fmla="*/ 0 h 55"/>
                <a:gd name="T6" fmla="*/ 1 w 1162"/>
                <a:gd name="T7" fmla="*/ 0 h 55"/>
                <a:gd name="T8" fmla="*/ 1 w 1162"/>
                <a:gd name="T9" fmla="*/ 0 h 55"/>
                <a:gd name="T10" fmla="*/ 2 w 1162"/>
                <a:gd name="T11" fmla="*/ 0 h 55"/>
                <a:gd name="T12" fmla="*/ 2 w 1162"/>
                <a:gd name="T13" fmla="*/ 0 h 55"/>
                <a:gd name="T14" fmla="*/ 3 w 1162"/>
                <a:gd name="T15" fmla="*/ 0 h 55"/>
                <a:gd name="T16" fmla="*/ 4 w 1162"/>
                <a:gd name="T17" fmla="*/ 0 h 55"/>
                <a:gd name="T18" fmla="*/ 5 w 1162"/>
                <a:gd name="T19" fmla="*/ 0 h 55"/>
                <a:gd name="T20" fmla="*/ 6 w 1162"/>
                <a:gd name="T21" fmla="*/ 0 h 55"/>
                <a:gd name="T22" fmla="*/ 7 w 1162"/>
                <a:gd name="T23" fmla="*/ 0 h 55"/>
                <a:gd name="T24" fmla="*/ 8 w 1162"/>
                <a:gd name="T25" fmla="*/ 0 h 55"/>
                <a:gd name="T26" fmla="*/ 10 w 1162"/>
                <a:gd name="T27" fmla="*/ 0 h 55"/>
                <a:gd name="T28" fmla="*/ 11 w 1162"/>
                <a:gd name="T29" fmla="*/ 0 h 55"/>
                <a:gd name="T30" fmla="*/ 13 w 1162"/>
                <a:gd name="T31" fmla="*/ 0 h 55"/>
                <a:gd name="T32" fmla="*/ 14 w 1162"/>
                <a:gd name="T33" fmla="*/ 0 h 55"/>
                <a:gd name="T34" fmla="*/ 14 w 1162"/>
                <a:gd name="T35" fmla="*/ 1 h 55"/>
                <a:gd name="T36" fmla="*/ 14 w 1162"/>
                <a:gd name="T37" fmla="*/ 1 h 55"/>
                <a:gd name="T38" fmla="*/ 14 w 1162"/>
                <a:gd name="T39" fmla="*/ 1 h 55"/>
                <a:gd name="T40" fmla="*/ 14 w 1162"/>
                <a:gd name="T41" fmla="*/ 1 h 55"/>
                <a:gd name="T42" fmla="*/ 13 w 1162"/>
                <a:gd name="T43" fmla="*/ 1 h 55"/>
                <a:gd name="T44" fmla="*/ 12 w 1162"/>
                <a:gd name="T45" fmla="*/ 1 h 55"/>
                <a:gd name="T46" fmla="*/ 12 w 1162"/>
                <a:gd name="T47" fmla="*/ 1 h 55"/>
                <a:gd name="T48" fmla="*/ 11 w 1162"/>
                <a:gd name="T49" fmla="*/ 1 h 55"/>
                <a:gd name="T50" fmla="*/ 10 w 1162"/>
                <a:gd name="T51" fmla="*/ 1 h 55"/>
                <a:gd name="T52" fmla="*/ 9 w 1162"/>
                <a:gd name="T53" fmla="*/ 1 h 55"/>
                <a:gd name="T54" fmla="*/ 7 w 1162"/>
                <a:gd name="T55" fmla="*/ 1 h 55"/>
                <a:gd name="T56" fmla="*/ 6 w 1162"/>
                <a:gd name="T57" fmla="*/ 1 h 55"/>
                <a:gd name="T58" fmla="*/ 5 w 1162"/>
                <a:gd name="T59" fmla="*/ 1 h 55"/>
                <a:gd name="T60" fmla="*/ 4 w 1162"/>
                <a:gd name="T61" fmla="*/ 0 h 55"/>
                <a:gd name="T62" fmla="*/ 3 w 1162"/>
                <a:gd name="T63" fmla="*/ 0 h 55"/>
                <a:gd name="T64" fmla="*/ 1 w 1162"/>
                <a:gd name="T65" fmla="*/ 0 h 55"/>
                <a:gd name="T66" fmla="*/ 0 w 1162"/>
                <a:gd name="T67" fmla="*/ 1 h 55"/>
                <a:gd name="T68" fmla="*/ 0 w 1162"/>
                <a:gd name="T69" fmla="*/ 0 h 55"/>
                <a:gd name="T70" fmla="*/ 0 w 1162"/>
                <a:gd name="T71" fmla="*/ 0 h 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2"/>
                <a:gd name="T109" fmla="*/ 0 h 55"/>
                <a:gd name="T110" fmla="*/ 1162 w 1162"/>
                <a:gd name="T111" fmla="*/ 55 h 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2" h="55">
                  <a:moveTo>
                    <a:pt x="17" y="10"/>
                  </a:moveTo>
                  <a:lnTo>
                    <a:pt x="20" y="9"/>
                  </a:lnTo>
                  <a:lnTo>
                    <a:pt x="35" y="7"/>
                  </a:lnTo>
                  <a:lnTo>
                    <a:pt x="59" y="6"/>
                  </a:lnTo>
                  <a:lnTo>
                    <a:pt x="93" y="6"/>
                  </a:lnTo>
                  <a:lnTo>
                    <a:pt x="133" y="4"/>
                  </a:lnTo>
                  <a:lnTo>
                    <a:pt x="185" y="3"/>
                  </a:lnTo>
                  <a:lnTo>
                    <a:pt x="244" y="1"/>
                  </a:lnTo>
                  <a:lnTo>
                    <a:pt x="315" y="1"/>
                  </a:lnTo>
                  <a:lnTo>
                    <a:pt x="391" y="0"/>
                  </a:lnTo>
                  <a:lnTo>
                    <a:pt x="475" y="0"/>
                  </a:lnTo>
                  <a:lnTo>
                    <a:pt x="569" y="0"/>
                  </a:lnTo>
                  <a:lnTo>
                    <a:pt x="671" y="3"/>
                  </a:lnTo>
                  <a:lnTo>
                    <a:pt x="779" y="4"/>
                  </a:lnTo>
                  <a:lnTo>
                    <a:pt x="896" y="9"/>
                  </a:lnTo>
                  <a:lnTo>
                    <a:pt x="1021" y="12"/>
                  </a:lnTo>
                  <a:lnTo>
                    <a:pt x="1151" y="19"/>
                  </a:lnTo>
                  <a:lnTo>
                    <a:pt x="1162" y="55"/>
                  </a:lnTo>
                  <a:lnTo>
                    <a:pt x="1154" y="53"/>
                  </a:lnTo>
                  <a:lnTo>
                    <a:pt x="1134" y="53"/>
                  </a:lnTo>
                  <a:lnTo>
                    <a:pt x="1101" y="52"/>
                  </a:lnTo>
                  <a:lnTo>
                    <a:pt x="1057" y="52"/>
                  </a:lnTo>
                  <a:lnTo>
                    <a:pt x="1002" y="49"/>
                  </a:lnTo>
                  <a:lnTo>
                    <a:pt x="938" y="49"/>
                  </a:lnTo>
                  <a:lnTo>
                    <a:pt x="865" y="46"/>
                  </a:lnTo>
                  <a:lnTo>
                    <a:pt x="787" y="46"/>
                  </a:lnTo>
                  <a:lnTo>
                    <a:pt x="699" y="44"/>
                  </a:lnTo>
                  <a:lnTo>
                    <a:pt x="607" y="44"/>
                  </a:lnTo>
                  <a:lnTo>
                    <a:pt x="511" y="43"/>
                  </a:lnTo>
                  <a:lnTo>
                    <a:pt x="412" y="43"/>
                  </a:lnTo>
                  <a:lnTo>
                    <a:pt x="308" y="41"/>
                  </a:lnTo>
                  <a:lnTo>
                    <a:pt x="206" y="41"/>
                  </a:lnTo>
                  <a:lnTo>
                    <a:pt x="102" y="41"/>
                  </a:lnTo>
                  <a:lnTo>
                    <a:pt x="0" y="43"/>
                  </a:lnTo>
                  <a:lnTo>
                    <a:pt x="17"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9" name="Freeform 62"/>
            <p:cNvSpPr>
              <a:spLocks/>
            </p:cNvSpPr>
            <p:nvPr/>
          </p:nvSpPr>
          <p:spPr bwMode="auto">
            <a:xfrm>
              <a:off x="4337" y="2602"/>
              <a:ext cx="383" cy="20"/>
            </a:xfrm>
            <a:custGeom>
              <a:avLst/>
              <a:gdLst>
                <a:gd name="T0" fmla="*/ 0 w 1149"/>
                <a:gd name="T1" fmla="*/ 1 h 59"/>
                <a:gd name="T2" fmla="*/ 0 w 1149"/>
                <a:gd name="T3" fmla="*/ 1 h 59"/>
                <a:gd name="T4" fmla="*/ 0 w 1149"/>
                <a:gd name="T5" fmla="*/ 1 h 59"/>
                <a:gd name="T6" fmla="*/ 1 w 1149"/>
                <a:gd name="T7" fmla="*/ 1 h 59"/>
                <a:gd name="T8" fmla="*/ 1 w 1149"/>
                <a:gd name="T9" fmla="*/ 1 h 59"/>
                <a:gd name="T10" fmla="*/ 2 w 1149"/>
                <a:gd name="T11" fmla="*/ 1 h 59"/>
                <a:gd name="T12" fmla="*/ 2 w 1149"/>
                <a:gd name="T13" fmla="*/ 1 h 59"/>
                <a:gd name="T14" fmla="*/ 3 w 1149"/>
                <a:gd name="T15" fmla="*/ 1 h 59"/>
                <a:gd name="T16" fmla="*/ 4 w 1149"/>
                <a:gd name="T17" fmla="*/ 1 h 59"/>
                <a:gd name="T18" fmla="*/ 5 w 1149"/>
                <a:gd name="T19" fmla="*/ 1 h 59"/>
                <a:gd name="T20" fmla="*/ 6 w 1149"/>
                <a:gd name="T21" fmla="*/ 1 h 59"/>
                <a:gd name="T22" fmla="*/ 7 w 1149"/>
                <a:gd name="T23" fmla="*/ 1 h 59"/>
                <a:gd name="T24" fmla="*/ 8 w 1149"/>
                <a:gd name="T25" fmla="*/ 1 h 59"/>
                <a:gd name="T26" fmla="*/ 9 w 1149"/>
                <a:gd name="T27" fmla="*/ 1 h 59"/>
                <a:gd name="T28" fmla="*/ 11 w 1149"/>
                <a:gd name="T29" fmla="*/ 1 h 59"/>
                <a:gd name="T30" fmla="*/ 13 w 1149"/>
                <a:gd name="T31" fmla="*/ 1 h 59"/>
                <a:gd name="T32" fmla="*/ 14 w 1149"/>
                <a:gd name="T33" fmla="*/ 1 h 59"/>
                <a:gd name="T34" fmla="*/ 14 w 1149"/>
                <a:gd name="T35" fmla="*/ 0 h 59"/>
                <a:gd name="T36" fmla="*/ 14 w 1149"/>
                <a:gd name="T37" fmla="*/ 0 h 59"/>
                <a:gd name="T38" fmla="*/ 14 w 1149"/>
                <a:gd name="T39" fmla="*/ 0 h 59"/>
                <a:gd name="T40" fmla="*/ 13 w 1149"/>
                <a:gd name="T41" fmla="*/ 0 h 59"/>
                <a:gd name="T42" fmla="*/ 13 w 1149"/>
                <a:gd name="T43" fmla="*/ 0 h 59"/>
                <a:gd name="T44" fmla="*/ 12 w 1149"/>
                <a:gd name="T45" fmla="*/ 0 h 59"/>
                <a:gd name="T46" fmla="*/ 12 w 1149"/>
                <a:gd name="T47" fmla="*/ 0 h 59"/>
                <a:gd name="T48" fmla="*/ 11 w 1149"/>
                <a:gd name="T49" fmla="*/ 0 h 59"/>
                <a:gd name="T50" fmla="*/ 10 w 1149"/>
                <a:gd name="T51" fmla="*/ 0 h 59"/>
                <a:gd name="T52" fmla="*/ 9 w 1149"/>
                <a:gd name="T53" fmla="*/ 0 h 59"/>
                <a:gd name="T54" fmla="*/ 8 w 1149"/>
                <a:gd name="T55" fmla="*/ 0 h 59"/>
                <a:gd name="T56" fmla="*/ 6 w 1149"/>
                <a:gd name="T57" fmla="*/ 0 h 59"/>
                <a:gd name="T58" fmla="*/ 5 w 1149"/>
                <a:gd name="T59" fmla="*/ 0 h 59"/>
                <a:gd name="T60" fmla="*/ 4 w 1149"/>
                <a:gd name="T61" fmla="*/ 0 h 59"/>
                <a:gd name="T62" fmla="*/ 3 w 1149"/>
                <a:gd name="T63" fmla="*/ 0 h 59"/>
                <a:gd name="T64" fmla="*/ 1 w 1149"/>
                <a:gd name="T65" fmla="*/ 0 h 59"/>
                <a:gd name="T66" fmla="*/ 0 w 1149"/>
                <a:gd name="T67" fmla="*/ 0 h 59"/>
                <a:gd name="T68" fmla="*/ 0 w 1149"/>
                <a:gd name="T69" fmla="*/ 1 h 59"/>
                <a:gd name="T70" fmla="*/ 0 w 1149"/>
                <a:gd name="T71" fmla="*/ 1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9"/>
                <a:gd name="T109" fmla="*/ 0 h 59"/>
                <a:gd name="T110" fmla="*/ 1149 w 1149"/>
                <a:gd name="T111" fmla="*/ 59 h 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9" h="59">
                  <a:moveTo>
                    <a:pt x="6" y="50"/>
                  </a:moveTo>
                  <a:lnTo>
                    <a:pt x="9" y="50"/>
                  </a:lnTo>
                  <a:lnTo>
                    <a:pt x="24" y="50"/>
                  </a:lnTo>
                  <a:lnTo>
                    <a:pt x="48" y="52"/>
                  </a:lnTo>
                  <a:lnTo>
                    <a:pt x="82" y="53"/>
                  </a:lnTo>
                  <a:lnTo>
                    <a:pt x="122" y="55"/>
                  </a:lnTo>
                  <a:lnTo>
                    <a:pt x="174" y="55"/>
                  </a:lnTo>
                  <a:lnTo>
                    <a:pt x="233" y="56"/>
                  </a:lnTo>
                  <a:lnTo>
                    <a:pt x="304" y="59"/>
                  </a:lnTo>
                  <a:lnTo>
                    <a:pt x="380" y="59"/>
                  </a:lnTo>
                  <a:lnTo>
                    <a:pt x="466" y="59"/>
                  </a:lnTo>
                  <a:lnTo>
                    <a:pt x="559" y="58"/>
                  </a:lnTo>
                  <a:lnTo>
                    <a:pt x="661" y="56"/>
                  </a:lnTo>
                  <a:lnTo>
                    <a:pt x="769" y="53"/>
                  </a:lnTo>
                  <a:lnTo>
                    <a:pt x="887" y="50"/>
                  </a:lnTo>
                  <a:lnTo>
                    <a:pt x="1013" y="46"/>
                  </a:lnTo>
                  <a:lnTo>
                    <a:pt x="1144" y="41"/>
                  </a:lnTo>
                  <a:lnTo>
                    <a:pt x="1149" y="0"/>
                  </a:lnTo>
                  <a:lnTo>
                    <a:pt x="1141" y="0"/>
                  </a:lnTo>
                  <a:lnTo>
                    <a:pt x="1122" y="0"/>
                  </a:lnTo>
                  <a:lnTo>
                    <a:pt x="1091" y="1"/>
                  </a:lnTo>
                  <a:lnTo>
                    <a:pt x="1050" y="4"/>
                  </a:lnTo>
                  <a:lnTo>
                    <a:pt x="998" y="6"/>
                  </a:lnTo>
                  <a:lnTo>
                    <a:pt x="937" y="9"/>
                  </a:lnTo>
                  <a:lnTo>
                    <a:pt x="869" y="10"/>
                  </a:lnTo>
                  <a:lnTo>
                    <a:pt x="792" y="15"/>
                  </a:lnTo>
                  <a:lnTo>
                    <a:pt x="707" y="15"/>
                  </a:lnTo>
                  <a:lnTo>
                    <a:pt x="617" y="16"/>
                  </a:lnTo>
                  <a:lnTo>
                    <a:pt x="522" y="18"/>
                  </a:lnTo>
                  <a:lnTo>
                    <a:pt x="424" y="19"/>
                  </a:lnTo>
                  <a:lnTo>
                    <a:pt x="320" y="18"/>
                  </a:lnTo>
                  <a:lnTo>
                    <a:pt x="215" y="18"/>
                  </a:lnTo>
                  <a:lnTo>
                    <a:pt x="108" y="15"/>
                  </a:lnTo>
                  <a:lnTo>
                    <a:pt x="0" y="13"/>
                  </a:lnTo>
                  <a:lnTo>
                    <a:pt x="6" y="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0" name="Freeform 63"/>
            <p:cNvSpPr>
              <a:spLocks/>
            </p:cNvSpPr>
            <p:nvPr/>
          </p:nvSpPr>
          <p:spPr bwMode="auto">
            <a:xfrm>
              <a:off x="4388" y="2378"/>
              <a:ext cx="54" cy="38"/>
            </a:xfrm>
            <a:custGeom>
              <a:avLst/>
              <a:gdLst>
                <a:gd name="T0" fmla="*/ 2 w 161"/>
                <a:gd name="T1" fmla="*/ 0 h 114"/>
                <a:gd name="T2" fmla="*/ 2 w 161"/>
                <a:gd name="T3" fmla="*/ 0 h 114"/>
                <a:gd name="T4" fmla="*/ 1 w 161"/>
                <a:gd name="T5" fmla="*/ 0 h 114"/>
                <a:gd name="T6" fmla="*/ 1 w 161"/>
                <a:gd name="T7" fmla="*/ 0 h 114"/>
                <a:gd name="T8" fmla="*/ 1 w 161"/>
                <a:gd name="T9" fmla="*/ 0 h 114"/>
                <a:gd name="T10" fmla="*/ 1 w 161"/>
                <a:gd name="T11" fmla="*/ 0 h 114"/>
                <a:gd name="T12" fmla="*/ 1 w 161"/>
                <a:gd name="T13" fmla="*/ 0 h 114"/>
                <a:gd name="T14" fmla="*/ 0 w 161"/>
                <a:gd name="T15" fmla="*/ 0 h 114"/>
                <a:gd name="T16" fmla="*/ 0 w 161"/>
                <a:gd name="T17" fmla="*/ 0 h 114"/>
                <a:gd name="T18" fmla="*/ 0 w 161"/>
                <a:gd name="T19" fmla="*/ 0 h 114"/>
                <a:gd name="T20" fmla="*/ 0 w 161"/>
                <a:gd name="T21" fmla="*/ 1 h 114"/>
                <a:gd name="T22" fmla="*/ 0 w 161"/>
                <a:gd name="T23" fmla="*/ 1 h 114"/>
                <a:gd name="T24" fmla="*/ 0 w 161"/>
                <a:gd name="T25" fmla="*/ 1 h 114"/>
                <a:gd name="T26" fmla="*/ 0 w 161"/>
                <a:gd name="T27" fmla="*/ 1 h 114"/>
                <a:gd name="T28" fmla="*/ 0 w 161"/>
                <a:gd name="T29" fmla="*/ 1 h 114"/>
                <a:gd name="T30" fmla="*/ 1 w 161"/>
                <a:gd name="T31" fmla="*/ 1 h 114"/>
                <a:gd name="T32" fmla="*/ 1 w 161"/>
                <a:gd name="T33" fmla="*/ 1 h 114"/>
                <a:gd name="T34" fmla="*/ 1 w 161"/>
                <a:gd name="T35" fmla="*/ 1 h 114"/>
                <a:gd name="T36" fmla="*/ 1 w 161"/>
                <a:gd name="T37" fmla="*/ 1 h 114"/>
                <a:gd name="T38" fmla="*/ 1 w 161"/>
                <a:gd name="T39" fmla="*/ 1 h 114"/>
                <a:gd name="T40" fmla="*/ 1 w 161"/>
                <a:gd name="T41" fmla="*/ 1 h 114"/>
                <a:gd name="T42" fmla="*/ 2 w 161"/>
                <a:gd name="T43" fmla="*/ 1 h 114"/>
                <a:gd name="T44" fmla="*/ 2 w 161"/>
                <a:gd name="T45" fmla="*/ 1 h 114"/>
                <a:gd name="T46" fmla="*/ 2 w 161"/>
                <a:gd name="T47" fmla="*/ 1 h 114"/>
                <a:gd name="T48" fmla="*/ 2 w 161"/>
                <a:gd name="T49" fmla="*/ 1 h 114"/>
                <a:gd name="T50" fmla="*/ 2 w 161"/>
                <a:gd name="T51" fmla="*/ 1 h 114"/>
                <a:gd name="T52" fmla="*/ 1 w 161"/>
                <a:gd name="T53" fmla="*/ 1 h 114"/>
                <a:gd name="T54" fmla="*/ 1 w 161"/>
                <a:gd name="T55" fmla="*/ 1 h 114"/>
                <a:gd name="T56" fmla="*/ 1 w 161"/>
                <a:gd name="T57" fmla="*/ 1 h 114"/>
                <a:gd name="T58" fmla="*/ 1 w 161"/>
                <a:gd name="T59" fmla="*/ 1 h 114"/>
                <a:gd name="T60" fmla="*/ 1 w 161"/>
                <a:gd name="T61" fmla="*/ 1 h 114"/>
                <a:gd name="T62" fmla="*/ 0 w 161"/>
                <a:gd name="T63" fmla="*/ 1 h 114"/>
                <a:gd name="T64" fmla="*/ 0 w 161"/>
                <a:gd name="T65" fmla="*/ 1 h 114"/>
                <a:gd name="T66" fmla="*/ 0 w 161"/>
                <a:gd name="T67" fmla="*/ 1 h 114"/>
                <a:gd name="T68" fmla="*/ 0 w 161"/>
                <a:gd name="T69" fmla="*/ 1 h 114"/>
                <a:gd name="T70" fmla="*/ 1 w 161"/>
                <a:gd name="T71" fmla="*/ 0 h 114"/>
                <a:gd name="T72" fmla="*/ 1 w 161"/>
                <a:gd name="T73" fmla="*/ 0 h 114"/>
                <a:gd name="T74" fmla="*/ 1 w 161"/>
                <a:gd name="T75" fmla="*/ 0 h 114"/>
                <a:gd name="T76" fmla="*/ 1 w 161"/>
                <a:gd name="T77" fmla="*/ 0 h 114"/>
                <a:gd name="T78" fmla="*/ 1 w 161"/>
                <a:gd name="T79" fmla="*/ 0 h 114"/>
                <a:gd name="T80" fmla="*/ 1 w 161"/>
                <a:gd name="T81" fmla="*/ 0 h 114"/>
                <a:gd name="T82" fmla="*/ 2 w 161"/>
                <a:gd name="T83" fmla="*/ 0 h 114"/>
                <a:gd name="T84" fmla="*/ 2 w 161"/>
                <a:gd name="T85" fmla="*/ 0 h 114"/>
                <a:gd name="T86" fmla="*/ 2 w 161"/>
                <a:gd name="T87" fmla="*/ 0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1"/>
                <a:gd name="T133" fmla="*/ 0 h 114"/>
                <a:gd name="T134" fmla="*/ 161 w 161"/>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1" h="114">
                  <a:moveTo>
                    <a:pt x="132" y="0"/>
                  </a:moveTo>
                  <a:lnTo>
                    <a:pt x="129" y="0"/>
                  </a:lnTo>
                  <a:lnTo>
                    <a:pt x="126" y="0"/>
                  </a:lnTo>
                  <a:lnTo>
                    <a:pt x="121" y="0"/>
                  </a:lnTo>
                  <a:lnTo>
                    <a:pt x="115" y="2"/>
                  </a:lnTo>
                  <a:lnTo>
                    <a:pt x="108" y="2"/>
                  </a:lnTo>
                  <a:lnTo>
                    <a:pt x="101" y="5"/>
                  </a:lnTo>
                  <a:lnTo>
                    <a:pt x="93" y="5"/>
                  </a:lnTo>
                  <a:lnTo>
                    <a:pt x="84" y="8"/>
                  </a:lnTo>
                  <a:lnTo>
                    <a:pt x="74" y="8"/>
                  </a:lnTo>
                  <a:lnTo>
                    <a:pt x="65" y="11"/>
                  </a:lnTo>
                  <a:lnTo>
                    <a:pt x="58" y="11"/>
                  </a:lnTo>
                  <a:lnTo>
                    <a:pt x="50" y="14"/>
                  </a:lnTo>
                  <a:lnTo>
                    <a:pt x="43" y="15"/>
                  </a:lnTo>
                  <a:lnTo>
                    <a:pt x="37" y="17"/>
                  </a:lnTo>
                  <a:lnTo>
                    <a:pt x="32" y="17"/>
                  </a:lnTo>
                  <a:lnTo>
                    <a:pt x="29" y="19"/>
                  </a:lnTo>
                  <a:lnTo>
                    <a:pt x="23" y="21"/>
                  </a:lnTo>
                  <a:lnTo>
                    <a:pt x="18" y="25"/>
                  </a:lnTo>
                  <a:lnTo>
                    <a:pt x="12" y="31"/>
                  </a:lnTo>
                  <a:lnTo>
                    <a:pt x="7" y="40"/>
                  </a:lnTo>
                  <a:lnTo>
                    <a:pt x="3" y="48"/>
                  </a:lnTo>
                  <a:lnTo>
                    <a:pt x="0" y="59"/>
                  </a:lnTo>
                  <a:lnTo>
                    <a:pt x="0" y="64"/>
                  </a:lnTo>
                  <a:lnTo>
                    <a:pt x="0" y="70"/>
                  </a:lnTo>
                  <a:lnTo>
                    <a:pt x="1" y="77"/>
                  </a:lnTo>
                  <a:lnTo>
                    <a:pt x="4" y="83"/>
                  </a:lnTo>
                  <a:lnTo>
                    <a:pt x="10" y="94"/>
                  </a:lnTo>
                  <a:lnTo>
                    <a:pt x="18" y="102"/>
                  </a:lnTo>
                  <a:lnTo>
                    <a:pt x="28" y="107"/>
                  </a:lnTo>
                  <a:lnTo>
                    <a:pt x="38" y="111"/>
                  </a:lnTo>
                  <a:lnTo>
                    <a:pt x="47" y="113"/>
                  </a:lnTo>
                  <a:lnTo>
                    <a:pt x="55" y="114"/>
                  </a:lnTo>
                  <a:lnTo>
                    <a:pt x="62" y="114"/>
                  </a:lnTo>
                  <a:lnTo>
                    <a:pt x="65" y="114"/>
                  </a:lnTo>
                  <a:lnTo>
                    <a:pt x="69" y="111"/>
                  </a:lnTo>
                  <a:lnTo>
                    <a:pt x="80" y="108"/>
                  </a:lnTo>
                  <a:lnTo>
                    <a:pt x="87" y="107"/>
                  </a:lnTo>
                  <a:lnTo>
                    <a:pt x="95" y="105"/>
                  </a:lnTo>
                  <a:lnTo>
                    <a:pt x="104" y="102"/>
                  </a:lnTo>
                  <a:lnTo>
                    <a:pt x="112" y="102"/>
                  </a:lnTo>
                  <a:lnTo>
                    <a:pt x="120" y="100"/>
                  </a:lnTo>
                  <a:lnTo>
                    <a:pt x="127" y="98"/>
                  </a:lnTo>
                  <a:lnTo>
                    <a:pt x="136" y="95"/>
                  </a:lnTo>
                  <a:lnTo>
                    <a:pt x="144" y="94"/>
                  </a:lnTo>
                  <a:lnTo>
                    <a:pt x="154" y="92"/>
                  </a:lnTo>
                  <a:lnTo>
                    <a:pt x="161" y="91"/>
                  </a:lnTo>
                  <a:lnTo>
                    <a:pt x="155" y="74"/>
                  </a:lnTo>
                  <a:lnTo>
                    <a:pt x="151" y="74"/>
                  </a:lnTo>
                  <a:lnTo>
                    <a:pt x="142" y="77"/>
                  </a:lnTo>
                  <a:lnTo>
                    <a:pt x="136" y="77"/>
                  </a:lnTo>
                  <a:lnTo>
                    <a:pt x="130" y="79"/>
                  </a:lnTo>
                  <a:lnTo>
                    <a:pt x="123" y="80"/>
                  </a:lnTo>
                  <a:lnTo>
                    <a:pt x="117" y="82"/>
                  </a:lnTo>
                  <a:lnTo>
                    <a:pt x="109" y="83"/>
                  </a:lnTo>
                  <a:lnTo>
                    <a:pt x="101" y="85"/>
                  </a:lnTo>
                  <a:lnTo>
                    <a:pt x="95" y="86"/>
                  </a:lnTo>
                  <a:lnTo>
                    <a:pt x="87" y="88"/>
                  </a:lnTo>
                  <a:lnTo>
                    <a:pt x="75" y="91"/>
                  </a:lnTo>
                  <a:lnTo>
                    <a:pt x="69" y="94"/>
                  </a:lnTo>
                  <a:lnTo>
                    <a:pt x="56" y="94"/>
                  </a:lnTo>
                  <a:lnTo>
                    <a:pt x="46" y="91"/>
                  </a:lnTo>
                  <a:lnTo>
                    <a:pt x="38" y="86"/>
                  </a:lnTo>
                  <a:lnTo>
                    <a:pt x="34" y="82"/>
                  </a:lnTo>
                  <a:lnTo>
                    <a:pt x="31" y="77"/>
                  </a:lnTo>
                  <a:lnTo>
                    <a:pt x="28" y="71"/>
                  </a:lnTo>
                  <a:lnTo>
                    <a:pt x="23" y="62"/>
                  </a:lnTo>
                  <a:lnTo>
                    <a:pt x="23" y="57"/>
                  </a:lnTo>
                  <a:lnTo>
                    <a:pt x="25" y="49"/>
                  </a:lnTo>
                  <a:lnTo>
                    <a:pt x="28" y="46"/>
                  </a:lnTo>
                  <a:lnTo>
                    <a:pt x="35" y="39"/>
                  </a:lnTo>
                  <a:lnTo>
                    <a:pt x="41" y="37"/>
                  </a:lnTo>
                  <a:lnTo>
                    <a:pt x="43" y="36"/>
                  </a:lnTo>
                  <a:lnTo>
                    <a:pt x="46" y="36"/>
                  </a:lnTo>
                  <a:lnTo>
                    <a:pt x="50" y="34"/>
                  </a:lnTo>
                  <a:lnTo>
                    <a:pt x="58" y="33"/>
                  </a:lnTo>
                  <a:lnTo>
                    <a:pt x="64" y="31"/>
                  </a:lnTo>
                  <a:lnTo>
                    <a:pt x="74" y="30"/>
                  </a:lnTo>
                  <a:lnTo>
                    <a:pt x="81" y="28"/>
                  </a:lnTo>
                  <a:lnTo>
                    <a:pt x="92" y="27"/>
                  </a:lnTo>
                  <a:lnTo>
                    <a:pt x="99" y="25"/>
                  </a:lnTo>
                  <a:lnTo>
                    <a:pt x="108" y="24"/>
                  </a:lnTo>
                  <a:lnTo>
                    <a:pt x="115" y="21"/>
                  </a:lnTo>
                  <a:lnTo>
                    <a:pt x="124" y="21"/>
                  </a:lnTo>
                  <a:lnTo>
                    <a:pt x="135" y="18"/>
                  </a:lnTo>
                  <a:lnTo>
                    <a:pt x="139" y="18"/>
                  </a:lnTo>
                  <a:lnTo>
                    <a:pt x="13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1" name="Freeform 64"/>
            <p:cNvSpPr>
              <a:spLocks/>
            </p:cNvSpPr>
            <p:nvPr/>
          </p:nvSpPr>
          <p:spPr bwMode="auto">
            <a:xfrm>
              <a:off x="4165" y="2482"/>
              <a:ext cx="14" cy="62"/>
            </a:xfrm>
            <a:custGeom>
              <a:avLst/>
              <a:gdLst>
                <a:gd name="T0" fmla="*/ 0 w 40"/>
                <a:gd name="T1" fmla="*/ 0 h 187"/>
                <a:gd name="T2" fmla="*/ 0 w 40"/>
                <a:gd name="T3" fmla="*/ 0 h 187"/>
                <a:gd name="T4" fmla="*/ 0 w 40"/>
                <a:gd name="T5" fmla="*/ 0 h 187"/>
                <a:gd name="T6" fmla="*/ 0 w 40"/>
                <a:gd name="T7" fmla="*/ 0 h 187"/>
                <a:gd name="T8" fmla="*/ 0 w 40"/>
                <a:gd name="T9" fmla="*/ 0 h 187"/>
                <a:gd name="T10" fmla="*/ 0 w 40"/>
                <a:gd name="T11" fmla="*/ 0 h 187"/>
                <a:gd name="T12" fmla="*/ 0 w 40"/>
                <a:gd name="T13" fmla="*/ 1 h 187"/>
                <a:gd name="T14" fmla="*/ 0 w 40"/>
                <a:gd name="T15" fmla="*/ 1 h 187"/>
                <a:gd name="T16" fmla="*/ 0 w 40"/>
                <a:gd name="T17" fmla="*/ 1 h 187"/>
                <a:gd name="T18" fmla="*/ 0 w 40"/>
                <a:gd name="T19" fmla="*/ 1 h 187"/>
                <a:gd name="T20" fmla="*/ 0 w 40"/>
                <a:gd name="T21" fmla="*/ 1 h 187"/>
                <a:gd name="T22" fmla="*/ 0 w 40"/>
                <a:gd name="T23" fmla="*/ 2 h 187"/>
                <a:gd name="T24" fmla="*/ 0 w 40"/>
                <a:gd name="T25" fmla="*/ 2 h 187"/>
                <a:gd name="T26" fmla="*/ 0 w 40"/>
                <a:gd name="T27" fmla="*/ 2 h 187"/>
                <a:gd name="T28" fmla="*/ 0 w 40"/>
                <a:gd name="T29" fmla="*/ 2 h 187"/>
                <a:gd name="T30" fmla="*/ 0 w 40"/>
                <a:gd name="T31" fmla="*/ 2 h 187"/>
                <a:gd name="T32" fmla="*/ 0 w 40"/>
                <a:gd name="T33" fmla="*/ 2 h 187"/>
                <a:gd name="T34" fmla="*/ 0 w 40"/>
                <a:gd name="T35" fmla="*/ 2 h 187"/>
                <a:gd name="T36" fmla="*/ 0 w 40"/>
                <a:gd name="T37" fmla="*/ 2 h 187"/>
                <a:gd name="T38" fmla="*/ 0 w 40"/>
                <a:gd name="T39" fmla="*/ 2 h 187"/>
                <a:gd name="T40" fmla="*/ 0 w 40"/>
                <a:gd name="T41" fmla="*/ 2 h 187"/>
                <a:gd name="T42" fmla="*/ 0 w 40"/>
                <a:gd name="T43" fmla="*/ 2 h 187"/>
                <a:gd name="T44" fmla="*/ 0 w 40"/>
                <a:gd name="T45" fmla="*/ 2 h 187"/>
                <a:gd name="T46" fmla="*/ 0 w 40"/>
                <a:gd name="T47" fmla="*/ 2 h 187"/>
                <a:gd name="T48" fmla="*/ 0 w 40"/>
                <a:gd name="T49" fmla="*/ 2 h 187"/>
                <a:gd name="T50" fmla="*/ 0 w 40"/>
                <a:gd name="T51" fmla="*/ 2 h 187"/>
                <a:gd name="T52" fmla="*/ 0 w 40"/>
                <a:gd name="T53" fmla="*/ 2 h 187"/>
                <a:gd name="T54" fmla="*/ 0 w 40"/>
                <a:gd name="T55" fmla="*/ 2 h 187"/>
                <a:gd name="T56" fmla="*/ 0 w 40"/>
                <a:gd name="T57" fmla="*/ 2 h 187"/>
                <a:gd name="T58" fmla="*/ 0 w 40"/>
                <a:gd name="T59" fmla="*/ 2 h 187"/>
                <a:gd name="T60" fmla="*/ 1 w 40"/>
                <a:gd name="T61" fmla="*/ 1 h 187"/>
                <a:gd name="T62" fmla="*/ 1 w 40"/>
                <a:gd name="T63" fmla="*/ 1 h 187"/>
                <a:gd name="T64" fmla="*/ 1 w 40"/>
                <a:gd name="T65" fmla="*/ 1 h 187"/>
                <a:gd name="T66" fmla="*/ 1 w 40"/>
                <a:gd name="T67" fmla="*/ 1 h 187"/>
                <a:gd name="T68" fmla="*/ 1 w 40"/>
                <a:gd name="T69" fmla="*/ 1 h 187"/>
                <a:gd name="T70" fmla="*/ 1 w 40"/>
                <a:gd name="T71" fmla="*/ 0 h 187"/>
                <a:gd name="T72" fmla="*/ 1 w 40"/>
                <a:gd name="T73" fmla="*/ 0 h 187"/>
                <a:gd name="T74" fmla="*/ 1 w 40"/>
                <a:gd name="T75" fmla="*/ 0 h 187"/>
                <a:gd name="T76" fmla="*/ 1 w 40"/>
                <a:gd name="T77" fmla="*/ 0 h 187"/>
                <a:gd name="T78" fmla="*/ 0 w 40"/>
                <a:gd name="T79" fmla="*/ 0 h 187"/>
                <a:gd name="T80" fmla="*/ 0 w 40"/>
                <a:gd name="T81" fmla="*/ 0 h 1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187"/>
                <a:gd name="T125" fmla="*/ 40 w 40"/>
                <a:gd name="T126" fmla="*/ 187 h 1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187">
                  <a:moveTo>
                    <a:pt x="9" y="0"/>
                  </a:moveTo>
                  <a:lnTo>
                    <a:pt x="8" y="0"/>
                  </a:lnTo>
                  <a:lnTo>
                    <a:pt x="8" y="4"/>
                  </a:lnTo>
                  <a:lnTo>
                    <a:pt x="6" y="12"/>
                  </a:lnTo>
                  <a:lnTo>
                    <a:pt x="6" y="24"/>
                  </a:lnTo>
                  <a:lnTo>
                    <a:pt x="5" y="34"/>
                  </a:lnTo>
                  <a:lnTo>
                    <a:pt x="5" y="47"/>
                  </a:lnTo>
                  <a:lnTo>
                    <a:pt x="5" y="62"/>
                  </a:lnTo>
                  <a:lnTo>
                    <a:pt x="5" y="79"/>
                  </a:lnTo>
                  <a:lnTo>
                    <a:pt x="3" y="93"/>
                  </a:lnTo>
                  <a:lnTo>
                    <a:pt x="2" y="110"/>
                  </a:lnTo>
                  <a:lnTo>
                    <a:pt x="2" y="125"/>
                  </a:lnTo>
                  <a:lnTo>
                    <a:pt x="2" y="139"/>
                  </a:lnTo>
                  <a:lnTo>
                    <a:pt x="0" y="153"/>
                  </a:lnTo>
                  <a:lnTo>
                    <a:pt x="0" y="165"/>
                  </a:lnTo>
                  <a:lnTo>
                    <a:pt x="0" y="175"/>
                  </a:lnTo>
                  <a:lnTo>
                    <a:pt x="0" y="182"/>
                  </a:lnTo>
                  <a:lnTo>
                    <a:pt x="5" y="185"/>
                  </a:lnTo>
                  <a:lnTo>
                    <a:pt x="17" y="187"/>
                  </a:lnTo>
                  <a:lnTo>
                    <a:pt x="22" y="185"/>
                  </a:lnTo>
                  <a:lnTo>
                    <a:pt x="28" y="185"/>
                  </a:lnTo>
                  <a:lnTo>
                    <a:pt x="31" y="185"/>
                  </a:lnTo>
                  <a:lnTo>
                    <a:pt x="34" y="185"/>
                  </a:lnTo>
                  <a:lnTo>
                    <a:pt x="34" y="184"/>
                  </a:lnTo>
                  <a:lnTo>
                    <a:pt x="34" y="179"/>
                  </a:lnTo>
                  <a:lnTo>
                    <a:pt x="34" y="172"/>
                  </a:lnTo>
                  <a:lnTo>
                    <a:pt x="34" y="163"/>
                  </a:lnTo>
                  <a:lnTo>
                    <a:pt x="34" y="151"/>
                  </a:lnTo>
                  <a:lnTo>
                    <a:pt x="34" y="139"/>
                  </a:lnTo>
                  <a:lnTo>
                    <a:pt x="34" y="123"/>
                  </a:lnTo>
                  <a:lnTo>
                    <a:pt x="36" y="110"/>
                  </a:lnTo>
                  <a:lnTo>
                    <a:pt x="36" y="93"/>
                  </a:lnTo>
                  <a:lnTo>
                    <a:pt x="36" y="77"/>
                  </a:lnTo>
                  <a:lnTo>
                    <a:pt x="36" y="62"/>
                  </a:lnTo>
                  <a:lnTo>
                    <a:pt x="37" y="47"/>
                  </a:lnTo>
                  <a:lnTo>
                    <a:pt x="37" y="33"/>
                  </a:lnTo>
                  <a:lnTo>
                    <a:pt x="39" y="21"/>
                  </a:lnTo>
                  <a:lnTo>
                    <a:pt x="40" y="9"/>
                  </a:lnTo>
                  <a:lnTo>
                    <a:pt x="40" y="0"/>
                  </a:lnTo>
                  <a:lnTo>
                    <a:pt x="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2" name="Freeform 65"/>
            <p:cNvSpPr>
              <a:spLocks/>
            </p:cNvSpPr>
            <p:nvPr/>
          </p:nvSpPr>
          <p:spPr bwMode="auto">
            <a:xfrm>
              <a:off x="4282" y="2482"/>
              <a:ext cx="11" cy="64"/>
            </a:xfrm>
            <a:custGeom>
              <a:avLst/>
              <a:gdLst>
                <a:gd name="T0" fmla="*/ 0 w 34"/>
                <a:gd name="T1" fmla="*/ 0 h 193"/>
                <a:gd name="T2" fmla="*/ 0 w 34"/>
                <a:gd name="T3" fmla="*/ 0 h 193"/>
                <a:gd name="T4" fmla="*/ 0 w 34"/>
                <a:gd name="T5" fmla="*/ 0 h 193"/>
                <a:gd name="T6" fmla="*/ 0 w 34"/>
                <a:gd name="T7" fmla="*/ 0 h 193"/>
                <a:gd name="T8" fmla="*/ 0 w 34"/>
                <a:gd name="T9" fmla="*/ 0 h 193"/>
                <a:gd name="T10" fmla="*/ 0 w 34"/>
                <a:gd name="T11" fmla="*/ 0 h 193"/>
                <a:gd name="T12" fmla="*/ 0 w 34"/>
                <a:gd name="T13" fmla="*/ 1 h 193"/>
                <a:gd name="T14" fmla="*/ 0 w 34"/>
                <a:gd name="T15" fmla="*/ 1 h 193"/>
                <a:gd name="T16" fmla="*/ 0 w 34"/>
                <a:gd name="T17" fmla="*/ 1 h 193"/>
                <a:gd name="T18" fmla="*/ 0 w 34"/>
                <a:gd name="T19" fmla="*/ 1 h 193"/>
                <a:gd name="T20" fmla="*/ 0 w 34"/>
                <a:gd name="T21" fmla="*/ 1 h 193"/>
                <a:gd name="T22" fmla="*/ 0 w 34"/>
                <a:gd name="T23" fmla="*/ 2 h 193"/>
                <a:gd name="T24" fmla="*/ 0 w 34"/>
                <a:gd name="T25" fmla="*/ 2 h 193"/>
                <a:gd name="T26" fmla="*/ 0 w 34"/>
                <a:gd name="T27" fmla="*/ 2 h 193"/>
                <a:gd name="T28" fmla="*/ 0 w 34"/>
                <a:gd name="T29" fmla="*/ 2 h 193"/>
                <a:gd name="T30" fmla="*/ 0 w 34"/>
                <a:gd name="T31" fmla="*/ 2 h 193"/>
                <a:gd name="T32" fmla="*/ 0 w 34"/>
                <a:gd name="T33" fmla="*/ 2 h 193"/>
                <a:gd name="T34" fmla="*/ 0 w 34"/>
                <a:gd name="T35" fmla="*/ 2 h 193"/>
                <a:gd name="T36" fmla="*/ 0 w 34"/>
                <a:gd name="T37" fmla="*/ 2 h 193"/>
                <a:gd name="T38" fmla="*/ 0 w 34"/>
                <a:gd name="T39" fmla="*/ 2 h 193"/>
                <a:gd name="T40" fmla="*/ 0 w 34"/>
                <a:gd name="T41" fmla="*/ 2 h 193"/>
                <a:gd name="T42" fmla="*/ 0 w 34"/>
                <a:gd name="T43" fmla="*/ 2 h 193"/>
                <a:gd name="T44" fmla="*/ 0 w 34"/>
                <a:gd name="T45" fmla="*/ 2 h 193"/>
                <a:gd name="T46" fmla="*/ 0 w 34"/>
                <a:gd name="T47" fmla="*/ 2 h 193"/>
                <a:gd name="T48" fmla="*/ 0 w 34"/>
                <a:gd name="T49" fmla="*/ 2 h 193"/>
                <a:gd name="T50" fmla="*/ 0 w 34"/>
                <a:gd name="T51" fmla="*/ 1 h 193"/>
                <a:gd name="T52" fmla="*/ 0 w 34"/>
                <a:gd name="T53" fmla="*/ 1 h 193"/>
                <a:gd name="T54" fmla="*/ 0 w 34"/>
                <a:gd name="T55" fmla="*/ 1 h 193"/>
                <a:gd name="T56" fmla="*/ 0 w 34"/>
                <a:gd name="T57" fmla="*/ 1 h 193"/>
                <a:gd name="T58" fmla="*/ 0 w 34"/>
                <a:gd name="T59" fmla="*/ 1 h 193"/>
                <a:gd name="T60" fmla="*/ 0 w 34"/>
                <a:gd name="T61" fmla="*/ 0 h 193"/>
                <a:gd name="T62" fmla="*/ 0 w 34"/>
                <a:gd name="T63" fmla="*/ 0 h 193"/>
                <a:gd name="T64" fmla="*/ 0 w 34"/>
                <a:gd name="T65" fmla="*/ 0 h 193"/>
                <a:gd name="T66" fmla="*/ 0 w 34"/>
                <a:gd name="T67" fmla="*/ 0 h 193"/>
                <a:gd name="T68" fmla="*/ 0 w 34"/>
                <a:gd name="T69" fmla="*/ 0 h 193"/>
                <a:gd name="T70" fmla="*/ 0 w 34"/>
                <a:gd name="T71" fmla="*/ 0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
                <a:gd name="T109" fmla="*/ 0 h 193"/>
                <a:gd name="T110" fmla="*/ 34 w 34"/>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 h="193">
                  <a:moveTo>
                    <a:pt x="24" y="0"/>
                  </a:moveTo>
                  <a:lnTo>
                    <a:pt x="24" y="2"/>
                  </a:lnTo>
                  <a:lnTo>
                    <a:pt x="24" y="6"/>
                  </a:lnTo>
                  <a:lnTo>
                    <a:pt x="24" y="14"/>
                  </a:lnTo>
                  <a:lnTo>
                    <a:pt x="24" y="24"/>
                  </a:lnTo>
                  <a:lnTo>
                    <a:pt x="24" y="38"/>
                  </a:lnTo>
                  <a:lnTo>
                    <a:pt x="24" y="51"/>
                  </a:lnTo>
                  <a:lnTo>
                    <a:pt x="25" y="66"/>
                  </a:lnTo>
                  <a:lnTo>
                    <a:pt x="27" y="84"/>
                  </a:lnTo>
                  <a:lnTo>
                    <a:pt x="27" y="100"/>
                  </a:lnTo>
                  <a:lnTo>
                    <a:pt x="28" y="116"/>
                  </a:lnTo>
                  <a:lnTo>
                    <a:pt x="30" y="132"/>
                  </a:lnTo>
                  <a:lnTo>
                    <a:pt x="30" y="147"/>
                  </a:lnTo>
                  <a:lnTo>
                    <a:pt x="30" y="161"/>
                  </a:lnTo>
                  <a:lnTo>
                    <a:pt x="31" y="174"/>
                  </a:lnTo>
                  <a:lnTo>
                    <a:pt x="33" y="184"/>
                  </a:lnTo>
                  <a:lnTo>
                    <a:pt x="34" y="193"/>
                  </a:lnTo>
                  <a:lnTo>
                    <a:pt x="5" y="193"/>
                  </a:lnTo>
                  <a:lnTo>
                    <a:pt x="3" y="190"/>
                  </a:lnTo>
                  <a:lnTo>
                    <a:pt x="3" y="186"/>
                  </a:lnTo>
                  <a:lnTo>
                    <a:pt x="3" y="178"/>
                  </a:lnTo>
                  <a:lnTo>
                    <a:pt x="3" y="168"/>
                  </a:lnTo>
                  <a:lnTo>
                    <a:pt x="3" y="156"/>
                  </a:lnTo>
                  <a:lnTo>
                    <a:pt x="3" y="143"/>
                  </a:lnTo>
                  <a:lnTo>
                    <a:pt x="3" y="128"/>
                  </a:lnTo>
                  <a:lnTo>
                    <a:pt x="3" y="115"/>
                  </a:lnTo>
                  <a:lnTo>
                    <a:pt x="3" y="98"/>
                  </a:lnTo>
                  <a:lnTo>
                    <a:pt x="3" y="82"/>
                  </a:lnTo>
                  <a:lnTo>
                    <a:pt x="2" y="66"/>
                  </a:lnTo>
                  <a:lnTo>
                    <a:pt x="2" y="49"/>
                  </a:lnTo>
                  <a:lnTo>
                    <a:pt x="0" y="35"/>
                  </a:lnTo>
                  <a:lnTo>
                    <a:pt x="0" y="21"/>
                  </a:lnTo>
                  <a:lnTo>
                    <a:pt x="0" y="9"/>
                  </a:lnTo>
                  <a:lnTo>
                    <a:pt x="0" y="0"/>
                  </a:lnTo>
                  <a:lnTo>
                    <a:pt x="2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3" name="Freeform 66"/>
            <p:cNvSpPr>
              <a:spLocks/>
            </p:cNvSpPr>
            <p:nvPr/>
          </p:nvSpPr>
          <p:spPr bwMode="auto">
            <a:xfrm>
              <a:off x="4475" y="2456"/>
              <a:ext cx="133" cy="54"/>
            </a:xfrm>
            <a:custGeom>
              <a:avLst/>
              <a:gdLst>
                <a:gd name="T0" fmla="*/ 0 w 399"/>
                <a:gd name="T1" fmla="*/ 0 h 162"/>
                <a:gd name="T2" fmla="*/ 1 w 399"/>
                <a:gd name="T3" fmla="*/ 0 h 162"/>
                <a:gd name="T4" fmla="*/ 1 w 399"/>
                <a:gd name="T5" fmla="*/ 0 h 162"/>
                <a:gd name="T6" fmla="*/ 2 w 399"/>
                <a:gd name="T7" fmla="*/ 0 h 162"/>
                <a:gd name="T8" fmla="*/ 2 w 399"/>
                <a:gd name="T9" fmla="*/ 0 h 162"/>
                <a:gd name="T10" fmla="*/ 3 w 399"/>
                <a:gd name="T11" fmla="*/ 0 h 162"/>
                <a:gd name="T12" fmla="*/ 4 w 399"/>
                <a:gd name="T13" fmla="*/ 0 h 162"/>
                <a:gd name="T14" fmla="*/ 4 w 399"/>
                <a:gd name="T15" fmla="*/ 0 h 162"/>
                <a:gd name="T16" fmla="*/ 5 w 399"/>
                <a:gd name="T17" fmla="*/ 0 h 162"/>
                <a:gd name="T18" fmla="*/ 5 w 399"/>
                <a:gd name="T19" fmla="*/ 1 h 162"/>
                <a:gd name="T20" fmla="*/ 5 w 399"/>
                <a:gd name="T21" fmla="*/ 1 h 162"/>
                <a:gd name="T22" fmla="*/ 5 w 399"/>
                <a:gd name="T23" fmla="*/ 1 h 162"/>
                <a:gd name="T24" fmla="*/ 5 w 399"/>
                <a:gd name="T25" fmla="*/ 1 h 162"/>
                <a:gd name="T26" fmla="*/ 5 w 399"/>
                <a:gd name="T27" fmla="*/ 2 h 162"/>
                <a:gd name="T28" fmla="*/ 5 w 399"/>
                <a:gd name="T29" fmla="*/ 2 h 162"/>
                <a:gd name="T30" fmla="*/ 5 w 399"/>
                <a:gd name="T31" fmla="*/ 2 h 162"/>
                <a:gd name="T32" fmla="*/ 5 w 399"/>
                <a:gd name="T33" fmla="*/ 2 h 162"/>
                <a:gd name="T34" fmla="*/ 5 w 399"/>
                <a:gd name="T35" fmla="*/ 2 h 162"/>
                <a:gd name="T36" fmla="*/ 4 w 399"/>
                <a:gd name="T37" fmla="*/ 2 h 162"/>
                <a:gd name="T38" fmla="*/ 4 w 399"/>
                <a:gd name="T39" fmla="*/ 2 h 162"/>
                <a:gd name="T40" fmla="*/ 4 w 399"/>
                <a:gd name="T41" fmla="*/ 2 h 162"/>
                <a:gd name="T42" fmla="*/ 4 w 399"/>
                <a:gd name="T43" fmla="*/ 1 h 162"/>
                <a:gd name="T44" fmla="*/ 4 w 399"/>
                <a:gd name="T45" fmla="*/ 1 h 162"/>
                <a:gd name="T46" fmla="*/ 4 w 399"/>
                <a:gd name="T47" fmla="*/ 1 h 162"/>
                <a:gd name="T48" fmla="*/ 4 w 399"/>
                <a:gd name="T49" fmla="*/ 1 h 162"/>
                <a:gd name="T50" fmla="*/ 4 w 399"/>
                <a:gd name="T51" fmla="*/ 1 h 162"/>
                <a:gd name="T52" fmla="*/ 4 w 399"/>
                <a:gd name="T53" fmla="*/ 1 h 162"/>
                <a:gd name="T54" fmla="*/ 4 w 399"/>
                <a:gd name="T55" fmla="*/ 1 h 162"/>
                <a:gd name="T56" fmla="*/ 4 w 399"/>
                <a:gd name="T57" fmla="*/ 1 h 162"/>
                <a:gd name="T58" fmla="*/ 3 w 399"/>
                <a:gd name="T59" fmla="*/ 1 h 162"/>
                <a:gd name="T60" fmla="*/ 3 w 399"/>
                <a:gd name="T61" fmla="*/ 1 h 162"/>
                <a:gd name="T62" fmla="*/ 2 w 399"/>
                <a:gd name="T63" fmla="*/ 1 h 162"/>
                <a:gd name="T64" fmla="*/ 1 w 399"/>
                <a:gd name="T65" fmla="*/ 1 h 162"/>
                <a:gd name="T66" fmla="*/ 1 w 399"/>
                <a:gd name="T67" fmla="*/ 0 h 162"/>
                <a:gd name="T68" fmla="*/ 0 w 399"/>
                <a:gd name="T69" fmla="*/ 0 h 162"/>
                <a:gd name="T70" fmla="*/ 0 w 399"/>
                <a:gd name="T71" fmla="*/ 0 h 162"/>
                <a:gd name="T72" fmla="*/ 0 w 399"/>
                <a:gd name="T73" fmla="*/ 0 h 162"/>
                <a:gd name="T74" fmla="*/ 0 w 399"/>
                <a:gd name="T75" fmla="*/ 0 h 162"/>
                <a:gd name="T76" fmla="*/ 0 w 399"/>
                <a:gd name="T77" fmla="*/ 0 h 162"/>
                <a:gd name="T78" fmla="*/ 0 w 399"/>
                <a:gd name="T79" fmla="*/ 0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9"/>
                <a:gd name="T121" fmla="*/ 0 h 162"/>
                <a:gd name="T122" fmla="*/ 399 w 399"/>
                <a:gd name="T123" fmla="*/ 162 h 1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9" h="162">
                  <a:moveTo>
                    <a:pt x="15" y="0"/>
                  </a:moveTo>
                  <a:lnTo>
                    <a:pt x="18" y="0"/>
                  </a:lnTo>
                  <a:lnTo>
                    <a:pt x="27" y="0"/>
                  </a:lnTo>
                  <a:lnTo>
                    <a:pt x="42" y="0"/>
                  </a:lnTo>
                  <a:lnTo>
                    <a:pt x="61" y="3"/>
                  </a:lnTo>
                  <a:lnTo>
                    <a:pt x="82" y="3"/>
                  </a:lnTo>
                  <a:lnTo>
                    <a:pt x="108" y="4"/>
                  </a:lnTo>
                  <a:lnTo>
                    <a:pt x="138" y="7"/>
                  </a:lnTo>
                  <a:lnTo>
                    <a:pt x="169" y="10"/>
                  </a:lnTo>
                  <a:lnTo>
                    <a:pt x="199" y="12"/>
                  </a:lnTo>
                  <a:lnTo>
                    <a:pt x="230" y="15"/>
                  </a:lnTo>
                  <a:lnTo>
                    <a:pt x="260" y="16"/>
                  </a:lnTo>
                  <a:lnTo>
                    <a:pt x="289" y="19"/>
                  </a:lnTo>
                  <a:lnTo>
                    <a:pt x="316" y="22"/>
                  </a:lnTo>
                  <a:lnTo>
                    <a:pt x="341" y="25"/>
                  </a:lnTo>
                  <a:lnTo>
                    <a:pt x="362" y="30"/>
                  </a:lnTo>
                  <a:lnTo>
                    <a:pt x="380" y="33"/>
                  </a:lnTo>
                  <a:lnTo>
                    <a:pt x="381" y="36"/>
                  </a:lnTo>
                  <a:lnTo>
                    <a:pt x="384" y="46"/>
                  </a:lnTo>
                  <a:lnTo>
                    <a:pt x="386" y="52"/>
                  </a:lnTo>
                  <a:lnTo>
                    <a:pt x="389" y="61"/>
                  </a:lnTo>
                  <a:lnTo>
                    <a:pt x="390" y="70"/>
                  </a:lnTo>
                  <a:lnTo>
                    <a:pt x="391" y="80"/>
                  </a:lnTo>
                  <a:lnTo>
                    <a:pt x="391" y="89"/>
                  </a:lnTo>
                  <a:lnTo>
                    <a:pt x="394" y="99"/>
                  </a:lnTo>
                  <a:lnTo>
                    <a:pt x="394" y="110"/>
                  </a:lnTo>
                  <a:lnTo>
                    <a:pt x="396" y="121"/>
                  </a:lnTo>
                  <a:lnTo>
                    <a:pt x="396" y="130"/>
                  </a:lnTo>
                  <a:lnTo>
                    <a:pt x="397" y="141"/>
                  </a:lnTo>
                  <a:lnTo>
                    <a:pt x="397" y="150"/>
                  </a:lnTo>
                  <a:lnTo>
                    <a:pt x="399" y="160"/>
                  </a:lnTo>
                  <a:lnTo>
                    <a:pt x="396" y="160"/>
                  </a:lnTo>
                  <a:lnTo>
                    <a:pt x="393" y="162"/>
                  </a:lnTo>
                  <a:lnTo>
                    <a:pt x="386" y="160"/>
                  </a:lnTo>
                  <a:lnTo>
                    <a:pt x="380" y="160"/>
                  </a:lnTo>
                  <a:lnTo>
                    <a:pt x="374" y="159"/>
                  </a:lnTo>
                  <a:lnTo>
                    <a:pt x="368" y="159"/>
                  </a:lnTo>
                  <a:lnTo>
                    <a:pt x="363" y="159"/>
                  </a:lnTo>
                  <a:lnTo>
                    <a:pt x="362" y="159"/>
                  </a:lnTo>
                  <a:lnTo>
                    <a:pt x="360" y="154"/>
                  </a:lnTo>
                  <a:lnTo>
                    <a:pt x="359" y="144"/>
                  </a:lnTo>
                  <a:lnTo>
                    <a:pt x="359" y="136"/>
                  </a:lnTo>
                  <a:lnTo>
                    <a:pt x="359" y="129"/>
                  </a:lnTo>
                  <a:lnTo>
                    <a:pt x="357" y="121"/>
                  </a:lnTo>
                  <a:lnTo>
                    <a:pt x="357" y="113"/>
                  </a:lnTo>
                  <a:lnTo>
                    <a:pt x="354" y="104"/>
                  </a:lnTo>
                  <a:lnTo>
                    <a:pt x="354" y="96"/>
                  </a:lnTo>
                  <a:lnTo>
                    <a:pt x="353" y="87"/>
                  </a:lnTo>
                  <a:lnTo>
                    <a:pt x="353" y="81"/>
                  </a:lnTo>
                  <a:lnTo>
                    <a:pt x="350" y="76"/>
                  </a:lnTo>
                  <a:lnTo>
                    <a:pt x="349" y="70"/>
                  </a:lnTo>
                  <a:lnTo>
                    <a:pt x="349" y="67"/>
                  </a:lnTo>
                  <a:lnTo>
                    <a:pt x="347" y="65"/>
                  </a:lnTo>
                  <a:lnTo>
                    <a:pt x="343" y="62"/>
                  </a:lnTo>
                  <a:lnTo>
                    <a:pt x="337" y="62"/>
                  </a:lnTo>
                  <a:lnTo>
                    <a:pt x="328" y="61"/>
                  </a:lnTo>
                  <a:lnTo>
                    <a:pt x="317" y="61"/>
                  </a:lnTo>
                  <a:lnTo>
                    <a:pt x="303" y="58"/>
                  </a:lnTo>
                  <a:lnTo>
                    <a:pt x="288" y="56"/>
                  </a:lnTo>
                  <a:lnTo>
                    <a:pt x="267" y="56"/>
                  </a:lnTo>
                  <a:lnTo>
                    <a:pt x="248" y="55"/>
                  </a:lnTo>
                  <a:lnTo>
                    <a:pt x="224" y="52"/>
                  </a:lnTo>
                  <a:lnTo>
                    <a:pt x="200" y="50"/>
                  </a:lnTo>
                  <a:lnTo>
                    <a:pt x="174" y="47"/>
                  </a:lnTo>
                  <a:lnTo>
                    <a:pt x="145" y="46"/>
                  </a:lnTo>
                  <a:lnTo>
                    <a:pt x="116" y="43"/>
                  </a:lnTo>
                  <a:lnTo>
                    <a:pt x="85" y="41"/>
                  </a:lnTo>
                  <a:lnTo>
                    <a:pt x="52" y="38"/>
                  </a:lnTo>
                  <a:lnTo>
                    <a:pt x="19" y="37"/>
                  </a:lnTo>
                  <a:lnTo>
                    <a:pt x="11" y="36"/>
                  </a:lnTo>
                  <a:lnTo>
                    <a:pt x="6" y="34"/>
                  </a:lnTo>
                  <a:lnTo>
                    <a:pt x="2" y="31"/>
                  </a:lnTo>
                  <a:lnTo>
                    <a:pt x="0" y="30"/>
                  </a:lnTo>
                  <a:lnTo>
                    <a:pt x="0" y="24"/>
                  </a:lnTo>
                  <a:lnTo>
                    <a:pt x="2" y="18"/>
                  </a:lnTo>
                  <a:lnTo>
                    <a:pt x="5" y="10"/>
                  </a:lnTo>
                  <a:lnTo>
                    <a:pt x="11" y="4"/>
                  </a:lnTo>
                  <a:lnTo>
                    <a:pt x="14" y="0"/>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4" name="Freeform 67"/>
            <p:cNvSpPr>
              <a:spLocks/>
            </p:cNvSpPr>
            <p:nvPr/>
          </p:nvSpPr>
          <p:spPr bwMode="auto">
            <a:xfrm>
              <a:off x="4348" y="2430"/>
              <a:ext cx="59" cy="80"/>
            </a:xfrm>
            <a:custGeom>
              <a:avLst/>
              <a:gdLst>
                <a:gd name="T0" fmla="*/ 0 w 176"/>
                <a:gd name="T1" fmla="*/ 3 h 242"/>
                <a:gd name="T2" fmla="*/ 0 w 176"/>
                <a:gd name="T3" fmla="*/ 3 h 242"/>
                <a:gd name="T4" fmla="*/ 0 w 176"/>
                <a:gd name="T5" fmla="*/ 3 h 242"/>
                <a:gd name="T6" fmla="*/ 0 w 176"/>
                <a:gd name="T7" fmla="*/ 2 h 242"/>
                <a:gd name="T8" fmla="*/ 0 w 176"/>
                <a:gd name="T9" fmla="*/ 2 h 242"/>
                <a:gd name="T10" fmla="*/ 0 w 176"/>
                <a:gd name="T11" fmla="*/ 2 h 242"/>
                <a:gd name="T12" fmla="*/ 0 w 176"/>
                <a:gd name="T13" fmla="*/ 2 h 242"/>
                <a:gd name="T14" fmla="*/ 1 w 176"/>
                <a:gd name="T15" fmla="*/ 2 h 242"/>
                <a:gd name="T16" fmla="*/ 1 w 176"/>
                <a:gd name="T17" fmla="*/ 2 h 242"/>
                <a:gd name="T18" fmla="*/ 1 w 176"/>
                <a:gd name="T19" fmla="*/ 1 h 242"/>
                <a:gd name="T20" fmla="*/ 1 w 176"/>
                <a:gd name="T21" fmla="*/ 1 h 242"/>
                <a:gd name="T22" fmla="*/ 1 w 176"/>
                <a:gd name="T23" fmla="*/ 1 h 242"/>
                <a:gd name="T24" fmla="*/ 1 w 176"/>
                <a:gd name="T25" fmla="*/ 1 h 242"/>
                <a:gd name="T26" fmla="*/ 1 w 176"/>
                <a:gd name="T27" fmla="*/ 1 h 242"/>
                <a:gd name="T28" fmla="*/ 2 w 176"/>
                <a:gd name="T29" fmla="*/ 0 h 242"/>
                <a:gd name="T30" fmla="*/ 2 w 176"/>
                <a:gd name="T31" fmla="*/ 0 h 242"/>
                <a:gd name="T32" fmla="*/ 2 w 176"/>
                <a:gd name="T33" fmla="*/ 0 h 242"/>
                <a:gd name="T34" fmla="*/ 2 w 176"/>
                <a:gd name="T35" fmla="*/ 0 h 242"/>
                <a:gd name="T36" fmla="*/ 2 w 176"/>
                <a:gd name="T37" fmla="*/ 0 h 242"/>
                <a:gd name="T38" fmla="*/ 2 w 176"/>
                <a:gd name="T39" fmla="*/ 0 h 242"/>
                <a:gd name="T40" fmla="*/ 2 w 176"/>
                <a:gd name="T41" fmla="*/ 1 h 242"/>
                <a:gd name="T42" fmla="*/ 2 w 176"/>
                <a:gd name="T43" fmla="*/ 1 h 242"/>
                <a:gd name="T44" fmla="*/ 2 w 176"/>
                <a:gd name="T45" fmla="*/ 1 h 242"/>
                <a:gd name="T46" fmla="*/ 1 w 176"/>
                <a:gd name="T47" fmla="*/ 1 h 242"/>
                <a:gd name="T48" fmla="*/ 1 w 176"/>
                <a:gd name="T49" fmla="*/ 1 h 242"/>
                <a:gd name="T50" fmla="*/ 1 w 176"/>
                <a:gd name="T51" fmla="*/ 1 h 242"/>
                <a:gd name="T52" fmla="*/ 1 w 176"/>
                <a:gd name="T53" fmla="*/ 1 h 242"/>
                <a:gd name="T54" fmla="*/ 1 w 176"/>
                <a:gd name="T55" fmla="*/ 2 h 242"/>
                <a:gd name="T56" fmla="*/ 1 w 176"/>
                <a:gd name="T57" fmla="*/ 2 h 242"/>
                <a:gd name="T58" fmla="*/ 1 w 176"/>
                <a:gd name="T59" fmla="*/ 2 h 242"/>
                <a:gd name="T60" fmla="*/ 1 w 176"/>
                <a:gd name="T61" fmla="*/ 2 h 242"/>
                <a:gd name="T62" fmla="*/ 0 w 176"/>
                <a:gd name="T63" fmla="*/ 2 h 242"/>
                <a:gd name="T64" fmla="*/ 0 w 176"/>
                <a:gd name="T65" fmla="*/ 3 h 242"/>
                <a:gd name="T66" fmla="*/ 0 w 176"/>
                <a:gd name="T67" fmla="*/ 3 h 242"/>
                <a:gd name="T68" fmla="*/ 0 w 176"/>
                <a:gd name="T69" fmla="*/ 3 h 242"/>
                <a:gd name="T70" fmla="*/ 0 w 176"/>
                <a:gd name="T71" fmla="*/ 3 h 242"/>
                <a:gd name="T72" fmla="*/ 0 w 176"/>
                <a:gd name="T73" fmla="*/ 3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6"/>
                <a:gd name="T112" fmla="*/ 0 h 242"/>
                <a:gd name="T113" fmla="*/ 176 w 176"/>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6" h="242">
                  <a:moveTo>
                    <a:pt x="0" y="239"/>
                  </a:moveTo>
                  <a:lnTo>
                    <a:pt x="0" y="238"/>
                  </a:lnTo>
                  <a:lnTo>
                    <a:pt x="0" y="233"/>
                  </a:lnTo>
                  <a:lnTo>
                    <a:pt x="0" y="226"/>
                  </a:lnTo>
                  <a:lnTo>
                    <a:pt x="0" y="218"/>
                  </a:lnTo>
                  <a:lnTo>
                    <a:pt x="0" y="209"/>
                  </a:lnTo>
                  <a:lnTo>
                    <a:pt x="1" y="202"/>
                  </a:lnTo>
                  <a:lnTo>
                    <a:pt x="3" y="198"/>
                  </a:lnTo>
                  <a:lnTo>
                    <a:pt x="4" y="195"/>
                  </a:lnTo>
                  <a:lnTo>
                    <a:pt x="7" y="192"/>
                  </a:lnTo>
                  <a:lnTo>
                    <a:pt x="17" y="186"/>
                  </a:lnTo>
                  <a:lnTo>
                    <a:pt x="22" y="181"/>
                  </a:lnTo>
                  <a:lnTo>
                    <a:pt x="29" y="177"/>
                  </a:lnTo>
                  <a:lnTo>
                    <a:pt x="37" y="171"/>
                  </a:lnTo>
                  <a:lnTo>
                    <a:pt x="46" y="165"/>
                  </a:lnTo>
                  <a:lnTo>
                    <a:pt x="50" y="156"/>
                  </a:lnTo>
                  <a:lnTo>
                    <a:pt x="58" y="147"/>
                  </a:lnTo>
                  <a:lnTo>
                    <a:pt x="63" y="137"/>
                  </a:lnTo>
                  <a:lnTo>
                    <a:pt x="71" y="126"/>
                  </a:lnTo>
                  <a:lnTo>
                    <a:pt x="72" y="113"/>
                  </a:lnTo>
                  <a:lnTo>
                    <a:pt x="77" y="98"/>
                  </a:lnTo>
                  <a:lnTo>
                    <a:pt x="77" y="83"/>
                  </a:lnTo>
                  <a:lnTo>
                    <a:pt x="78" y="69"/>
                  </a:lnTo>
                  <a:lnTo>
                    <a:pt x="80" y="64"/>
                  </a:lnTo>
                  <a:lnTo>
                    <a:pt x="87" y="63"/>
                  </a:lnTo>
                  <a:lnTo>
                    <a:pt x="95" y="57"/>
                  </a:lnTo>
                  <a:lnTo>
                    <a:pt x="105" y="52"/>
                  </a:lnTo>
                  <a:lnTo>
                    <a:pt x="114" y="45"/>
                  </a:lnTo>
                  <a:lnTo>
                    <a:pt x="124" y="34"/>
                  </a:lnTo>
                  <a:lnTo>
                    <a:pt x="127" y="27"/>
                  </a:lnTo>
                  <a:lnTo>
                    <a:pt x="133" y="21"/>
                  </a:lnTo>
                  <a:lnTo>
                    <a:pt x="135" y="11"/>
                  </a:lnTo>
                  <a:lnTo>
                    <a:pt x="138" y="3"/>
                  </a:lnTo>
                  <a:lnTo>
                    <a:pt x="176" y="0"/>
                  </a:lnTo>
                  <a:lnTo>
                    <a:pt x="175" y="2"/>
                  </a:lnTo>
                  <a:lnTo>
                    <a:pt x="173" y="11"/>
                  </a:lnTo>
                  <a:lnTo>
                    <a:pt x="170" y="17"/>
                  </a:lnTo>
                  <a:lnTo>
                    <a:pt x="169" y="24"/>
                  </a:lnTo>
                  <a:lnTo>
                    <a:pt x="166" y="31"/>
                  </a:lnTo>
                  <a:lnTo>
                    <a:pt x="164" y="40"/>
                  </a:lnTo>
                  <a:lnTo>
                    <a:pt x="158" y="48"/>
                  </a:lnTo>
                  <a:lnTo>
                    <a:pt x="154" y="55"/>
                  </a:lnTo>
                  <a:lnTo>
                    <a:pt x="148" y="63"/>
                  </a:lnTo>
                  <a:lnTo>
                    <a:pt x="143" y="69"/>
                  </a:lnTo>
                  <a:lnTo>
                    <a:pt x="135" y="74"/>
                  </a:lnTo>
                  <a:lnTo>
                    <a:pt x="127" y="80"/>
                  </a:lnTo>
                  <a:lnTo>
                    <a:pt x="118" y="83"/>
                  </a:lnTo>
                  <a:lnTo>
                    <a:pt x="109" y="88"/>
                  </a:lnTo>
                  <a:lnTo>
                    <a:pt x="108" y="88"/>
                  </a:lnTo>
                  <a:lnTo>
                    <a:pt x="108" y="91"/>
                  </a:lnTo>
                  <a:lnTo>
                    <a:pt x="106" y="95"/>
                  </a:lnTo>
                  <a:lnTo>
                    <a:pt x="105" y="103"/>
                  </a:lnTo>
                  <a:lnTo>
                    <a:pt x="102" y="109"/>
                  </a:lnTo>
                  <a:lnTo>
                    <a:pt x="100" y="119"/>
                  </a:lnTo>
                  <a:lnTo>
                    <a:pt x="98" y="128"/>
                  </a:lnTo>
                  <a:lnTo>
                    <a:pt x="96" y="138"/>
                  </a:lnTo>
                  <a:lnTo>
                    <a:pt x="90" y="147"/>
                  </a:lnTo>
                  <a:lnTo>
                    <a:pt x="86" y="157"/>
                  </a:lnTo>
                  <a:lnTo>
                    <a:pt x="80" y="166"/>
                  </a:lnTo>
                  <a:lnTo>
                    <a:pt x="74" y="177"/>
                  </a:lnTo>
                  <a:lnTo>
                    <a:pt x="66" y="186"/>
                  </a:lnTo>
                  <a:lnTo>
                    <a:pt x="58" y="193"/>
                  </a:lnTo>
                  <a:lnTo>
                    <a:pt x="47" y="200"/>
                  </a:lnTo>
                  <a:lnTo>
                    <a:pt x="38" y="206"/>
                  </a:lnTo>
                  <a:lnTo>
                    <a:pt x="35" y="206"/>
                  </a:lnTo>
                  <a:lnTo>
                    <a:pt x="35" y="211"/>
                  </a:lnTo>
                  <a:lnTo>
                    <a:pt x="34" y="217"/>
                  </a:lnTo>
                  <a:lnTo>
                    <a:pt x="34" y="223"/>
                  </a:lnTo>
                  <a:lnTo>
                    <a:pt x="34" y="229"/>
                  </a:lnTo>
                  <a:lnTo>
                    <a:pt x="34" y="236"/>
                  </a:lnTo>
                  <a:lnTo>
                    <a:pt x="34" y="239"/>
                  </a:lnTo>
                  <a:lnTo>
                    <a:pt x="34" y="242"/>
                  </a:lnTo>
                  <a:lnTo>
                    <a:pt x="0" y="2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5" name="Freeform 68"/>
            <p:cNvSpPr>
              <a:spLocks/>
            </p:cNvSpPr>
            <p:nvPr/>
          </p:nvSpPr>
          <p:spPr bwMode="auto">
            <a:xfrm>
              <a:off x="4394" y="2429"/>
              <a:ext cx="88" cy="12"/>
            </a:xfrm>
            <a:custGeom>
              <a:avLst/>
              <a:gdLst>
                <a:gd name="T0" fmla="*/ 0 w 263"/>
                <a:gd name="T1" fmla="*/ 0 h 35"/>
                <a:gd name="T2" fmla="*/ 0 w 263"/>
                <a:gd name="T3" fmla="*/ 0 h 35"/>
                <a:gd name="T4" fmla="*/ 0 w 263"/>
                <a:gd name="T5" fmla="*/ 0 h 35"/>
                <a:gd name="T6" fmla="*/ 0 w 263"/>
                <a:gd name="T7" fmla="*/ 0 h 35"/>
                <a:gd name="T8" fmla="*/ 0 w 263"/>
                <a:gd name="T9" fmla="*/ 0 h 35"/>
                <a:gd name="T10" fmla="*/ 0 w 263"/>
                <a:gd name="T11" fmla="*/ 0 h 35"/>
                <a:gd name="T12" fmla="*/ 1 w 263"/>
                <a:gd name="T13" fmla="*/ 0 h 35"/>
                <a:gd name="T14" fmla="*/ 1 w 263"/>
                <a:gd name="T15" fmla="*/ 0 h 35"/>
                <a:gd name="T16" fmla="*/ 1 w 263"/>
                <a:gd name="T17" fmla="*/ 0 h 35"/>
                <a:gd name="T18" fmla="*/ 1 w 263"/>
                <a:gd name="T19" fmla="*/ 0 h 35"/>
                <a:gd name="T20" fmla="*/ 2 w 263"/>
                <a:gd name="T21" fmla="*/ 0 h 35"/>
                <a:gd name="T22" fmla="*/ 2 w 263"/>
                <a:gd name="T23" fmla="*/ 0 h 35"/>
                <a:gd name="T24" fmla="*/ 2 w 263"/>
                <a:gd name="T25" fmla="*/ 0 h 35"/>
                <a:gd name="T26" fmla="*/ 2 w 263"/>
                <a:gd name="T27" fmla="*/ 0 h 35"/>
                <a:gd name="T28" fmla="*/ 3 w 263"/>
                <a:gd name="T29" fmla="*/ 0 h 35"/>
                <a:gd name="T30" fmla="*/ 3 w 263"/>
                <a:gd name="T31" fmla="*/ 0 h 35"/>
                <a:gd name="T32" fmla="*/ 3 w 263"/>
                <a:gd name="T33" fmla="*/ 0 h 35"/>
                <a:gd name="T34" fmla="*/ 3 w 263"/>
                <a:gd name="T35" fmla="*/ 0 h 35"/>
                <a:gd name="T36" fmla="*/ 3 w 263"/>
                <a:gd name="T37" fmla="*/ 0 h 35"/>
                <a:gd name="T38" fmla="*/ 3 w 263"/>
                <a:gd name="T39" fmla="*/ 0 h 35"/>
                <a:gd name="T40" fmla="*/ 3 w 263"/>
                <a:gd name="T41" fmla="*/ 0 h 35"/>
                <a:gd name="T42" fmla="*/ 3 w 263"/>
                <a:gd name="T43" fmla="*/ 0 h 35"/>
                <a:gd name="T44" fmla="*/ 3 w 263"/>
                <a:gd name="T45" fmla="*/ 0 h 35"/>
                <a:gd name="T46" fmla="*/ 3 w 263"/>
                <a:gd name="T47" fmla="*/ 0 h 35"/>
                <a:gd name="T48" fmla="*/ 3 w 263"/>
                <a:gd name="T49" fmla="*/ 0 h 35"/>
                <a:gd name="T50" fmla="*/ 2 w 263"/>
                <a:gd name="T51" fmla="*/ 0 h 35"/>
                <a:gd name="T52" fmla="*/ 2 w 263"/>
                <a:gd name="T53" fmla="*/ 0 h 35"/>
                <a:gd name="T54" fmla="*/ 2 w 263"/>
                <a:gd name="T55" fmla="*/ 0 h 35"/>
                <a:gd name="T56" fmla="*/ 2 w 263"/>
                <a:gd name="T57" fmla="*/ 0 h 35"/>
                <a:gd name="T58" fmla="*/ 1 w 263"/>
                <a:gd name="T59" fmla="*/ 0 h 35"/>
                <a:gd name="T60" fmla="*/ 1 w 263"/>
                <a:gd name="T61" fmla="*/ 0 h 35"/>
                <a:gd name="T62" fmla="*/ 1 w 263"/>
                <a:gd name="T63" fmla="*/ 0 h 35"/>
                <a:gd name="T64" fmla="*/ 0 w 263"/>
                <a:gd name="T65" fmla="*/ 0 h 35"/>
                <a:gd name="T66" fmla="*/ 0 w 263"/>
                <a:gd name="T67" fmla="*/ 0 h 35"/>
                <a:gd name="T68" fmla="*/ 0 w 263"/>
                <a:gd name="T69" fmla="*/ 0 h 35"/>
                <a:gd name="T70" fmla="*/ 0 w 263"/>
                <a:gd name="T71" fmla="*/ 0 h 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3"/>
                <a:gd name="T109" fmla="*/ 0 h 35"/>
                <a:gd name="T110" fmla="*/ 263 w 263"/>
                <a:gd name="T111" fmla="*/ 35 h 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3" h="35">
                  <a:moveTo>
                    <a:pt x="0" y="1"/>
                  </a:moveTo>
                  <a:lnTo>
                    <a:pt x="1" y="1"/>
                  </a:lnTo>
                  <a:lnTo>
                    <a:pt x="5" y="1"/>
                  </a:lnTo>
                  <a:lnTo>
                    <a:pt x="13" y="1"/>
                  </a:lnTo>
                  <a:lnTo>
                    <a:pt x="25" y="1"/>
                  </a:lnTo>
                  <a:lnTo>
                    <a:pt x="37" y="0"/>
                  </a:lnTo>
                  <a:lnTo>
                    <a:pt x="51" y="0"/>
                  </a:lnTo>
                  <a:lnTo>
                    <a:pt x="69" y="0"/>
                  </a:lnTo>
                  <a:lnTo>
                    <a:pt x="88" y="0"/>
                  </a:lnTo>
                  <a:lnTo>
                    <a:pt x="108" y="0"/>
                  </a:lnTo>
                  <a:lnTo>
                    <a:pt x="129" y="0"/>
                  </a:lnTo>
                  <a:lnTo>
                    <a:pt x="149" y="0"/>
                  </a:lnTo>
                  <a:lnTo>
                    <a:pt x="173" y="1"/>
                  </a:lnTo>
                  <a:lnTo>
                    <a:pt x="195" y="1"/>
                  </a:lnTo>
                  <a:lnTo>
                    <a:pt x="219" y="1"/>
                  </a:lnTo>
                  <a:lnTo>
                    <a:pt x="241" y="3"/>
                  </a:lnTo>
                  <a:lnTo>
                    <a:pt x="263" y="6"/>
                  </a:lnTo>
                  <a:lnTo>
                    <a:pt x="263" y="35"/>
                  </a:lnTo>
                  <a:lnTo>
                    <a:pt x="262" y="34"/>
                  </a:lnTo>
                  <a:lnTo>
                    <a:pt x="259" y="34"/>
                  </a:lnTo>
                  <a:lnTo>
                    <a:pt x="253" y="34"/>
                  </a:lnTo>
                  <a:lnTo>
                    <a:pt x="246" y="34"/>
                  </a:lnTo>
                  <a:lnTo>
                    <a:pt x="237" y="32"/>
                  </a:lnTo>
                  <a:lnTo>
                    <a:pt x="225" y="32"/>
                  </a:lnTo>
                  <a:lnTo>
                    <a:pt x="212" y="32"/>
                  </a:lnTo>
                  <a:lnTo>
                    <a:pt x="198" y="32"/>
                  </a:lnTo>
                  <a:lnTo>
                    <a:pt x="179" y="32"/>
                  </a:lnTo>
                  <a:lnTo>
                    <a:pt x="160" y="32"/>
                  </a:lnTo>
                  <a:lnTo>
                    <a:pt x="139" y="31"/>
                  </a:lnTo>
                  <a:lnTo>
                    <a:pt x="115" y="31"/>
                  </a:lnTo>
                  <a:lnTo>
                    <a:pt x="88" y="31"/>
                  </a:lnTo>
                  <a:lnTo>
                    <a:pt x="62" y="31"/>
                  </a:lnTo>
                  <a:lnTo>
                    <a:pt x="31" y="31"/>
                  </a:lnTo>
                  <a:lnTo>
                    <a:pt x="0" y="31"/>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6" name="Freeform 69"/>
            <p:cNvSpPr>
              <a:spLocks/>
            </p:cNvSpPr>
            <p:nvPr/>
          </p:nvSpPr>
          <p:spPr bwMode="auto">
            <a:xfrm>
              <a:off x="4471" y="2431"/>
              <a:ext cx="12" cy="78"/>
            </a:xfrm>
            <a:custGeom>
              <a:avLst/>
              <a:gdLst>
                <a:gd name="T0" fmla="*/ 0 w 37"/>
                <a:gd name="T1" fmla="*/ 0 h 236"/>
                <a:gd name="T2" fmla="*/ 0 w 37"/>
                <a:gd name="T3" fmla="*/ 0 h 236"/>
                <a:gd name="T4" fmla="*/ 0 w 37"/>
                <a:gd name="T5" fmla="*/ 0 h 236"/>
                <a:gd name="T6" fmla="*/ 0 w 37"/>
                <a:gd name="T7" fmla="*/ 0 h 236"/>
                <a:gd name="T8" fmla="*/ 0 w 37"/>
                <a:gd name="T9" fmla="*/ 0 h 236"/>
                <a:gd name="T10" fmla="*/ 0 w 37"/>
                <a:gd name="T11" fmla="*/ 0 h 236"/>
                <a:gd name="T12" fmla="*/ 0 w 37"/>
                <a:gd name="T13" fmla="*/ 1 h 236"/>
                <a:gd name="T14" fmla="*/ 0 w 37"/>
                <a:gd name="T15" fmla="*/ 1 h 236"/>
                <a:gd name="T16" fmla="*/ 0 w 37"/>
                <a:gd name="T17" fmla="*/ 1 h 236"/>
                <a:gd name="T18" fmla="*/ 0 w 37"/>
                <a:gd name="T19" fmla="*/ 1 h 236"/>
                <a:gd name="T20" fmla="*/ 0 w 37"/>
                <a:gd name="T21" fmla="*/ 1 h 236"/>
                <a:gd name="T22" fmla="*/ 0 w 37"/>
                <a:gd name="T23" fmla="*/ 2 h 236"/>
                <a:gd name="T24" fmla="*/ 0 w 37"/>
                <a:gd name="T25" fmla="*/ 2 h 236"/>
                <a:gd name="T26" fmla="*/ 0 w 37"/>
                <a:gd name="T27" fmla="*/ 2 h 236"/>
                <a:gd name="T28" fmla="*/ 0 w 37"/>
                <a:gd name="T29" fmla="*/ 2 h 236"/>
                <a:gd name="T30" fmla="*/ 0 w 37"/>
                <a:gd name="T31" fmla="*/ 3 h 236"/>
                <a:gd name="T32" fmla="*/ 0 w 37"/>
                <a:gd name="T33" fmla="*/ 3 h 236"/>
                <a:gd name="T34" fmla="*/ 0 w 37"/>
                <a:gd name="T35" fmla="*/ 3 h 236"/>
                <a:gd name="T36" fmla="*/ 0 w 37"/>
                <a:gd name="T37" fmla="*/ 3 h 236"/>
                <a:gd name="T38" fmla="*/ 0 w 37"/>
                <a:gd name="T39" fmla="*/ 3 h 236"/>
                <a:gd name="T40" fmla="*/ 0 w 37"/>
                <a:gd name="T41" fmla="*/ 3 h 236"/>
                <a:gd name="T42" fmla="*/ 0 w 37"/>
                <a:gd name="T43" fmla="*/ 2 h 236"/>
                <a:gd name="T44" fmla="*/ 0 w 37"/>
                <a:gd name="T45" fmla="*/ 2 h 236"/>
                <a:gd name="T46" fmla="*/ 0 w 37"/>
                <a:gd name="T47" fmla="*/ 2 h 236"/>
                <a:gd name="T48" fmla="*/ 0 w 37"/>
                <a:gd name="T49" fmla="*/ 2 h 236"/>
                <a:gd name="T50" fmla="*/ 0 w 37"/>
                <a:gd name="T51" fmla="*/ 2 h 236"/>
                <a:gd name="T52" fmla="*/ 0 w 37"/>
                <a:gd name="T53" fmla="*/ 2 h 236"/>
                <a:gd name="T54" fmla="*/ 0 w 37"/>
                <a:gd name="T55" fmla="*/ 1 h 236"/>
                <a:gd name="T56" fmla="*/ 0 w 37"/>
                <a:gd name="T57" fmla="*/ 1 h 236"/>
                <a:gd name="T58" fmla="*/ 0 w 37"/>
                <a:gd name="T59" fmla="*/ 1 h 236"/>
                <a:gd name="T60" fmla="*/ 0 w 37"/>
                <a:gd name="T61" fmla="*/ 1 h 236"/>
                <a:gd name="T62" fmla="*/ 0 w 37"/>
                <a:gd name="T63" fmla="*/ 0 h 236"/>
                <a:gd name="T64" fmla="*/ 0 w 37"/>
                <a:gd name="T65" fmla="*/ 0 h 236"/>
                <a:gd name="T66" fmla="*/ 0 w 37"/>
                <a:gd name="T67" fmla="*/ 0 h 236"/>
                <a:gd name="T68" fmla="*/ 0 w 37"/>
                <a:gd name="T69" fmla="*/ 0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
                <a:gd name="T106" fmla="*/ 0 h 236"/>
                <a:gd name="T107" fmla="*/ 37 w 37"/>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 h="236">
                  <a:moveTo>
                    <a:pt x="31" y="0"/>
                  </a:moveTo>
                  <a:lnTo>
                    <a:pt x="31" y="3"/>
                  </a:lnTo>
                  <a:lnTo>
                    <a:pt x="31" y="8"/>
                  </a:lnTo>
                  <a:lnTo>
                    <a:pt x="33" y="15"/>
                  </a:lnTo>
                  <a:lnTo>
                    <a:pt x="33" y="24"/>
                  </a:lnTo>
                  <a:lnTo>
                    <a:pt x="33" y="34"/>
                  </a:lnTo>
                  <a:lnTo>
                    <a:pt x="34" y="45"/>
                  </a:lnTo>
                  <a:lnTo>
                    <a:pt x="36" y="60"/>
                  </a:lnTo>
                  <a:lnTo>
                    <a:pt x="36" y="74"/>
                  </a:lnTo>
                  <a:lnTo>
                    <a:pt x="37" y="94"/>
                  </a:lnTo>
                  <a:lnTo>
                    <a:pt x="37" y="112"/>
                  </a:lnTo>
                  <a:lnTo>
                    <a:pt x="37" y="134"/>
                  </a:lnTo>
                  <a:lnTo>
                    <a:pt x="37" y="156"/>
                  </a:lnTo>
                  <a:lnTo>
                    <a:pt x="37" y="180"/>
                  </a:lnTo>
                  <a:lnTo>
                    <a:pt x="37" y="205"/>
                  </a:lnTo>
                  <a:lnTo>
                    <a:pt x="37" y="235"/>
                  </a:lnTo>
                  <a:lnTo>
                    <a:pt x="2" y="236"/>
                  </a:lnTo>
                  <a:lnTo>
                    <a:pt x="2" y="235"/>
                  </a:lnTo>
                  <a:lnTo>
                    <a:pt x="2" y="230"/>
                  </a:lnTo>
                  <a:lnTo>
                    <a:pt x="2" y="223"/>
                  </a:lnTo>
                  <a:lnTo>
                    <a:pt x="2" y="215"/>
                  </a:lnTo>
                  <a:lnTo>
                    <a:pt x="2" y="203"/>
                  </a:lnTo>
                  <a:lnTo>
                    <a:pt x="2" y="192"/>
                  </a:lnTo>
                  <a:lnTo>
                    <a:pt x="3" y="177"/>
                  </a:lnTo>
                  <a:lnTo>
                    <a:pt x="5" y="162"/>
                  </a:lnTo>
                  <a:lnTo>
                    <a:pt x="5" y="143"/>
                  </a:lnTo>
                  <a:lnTo>
                    <a:pt x="5" y="125"/>
                  </a:lnTo>
                  <a:lnTo>
                    <a:pt x="5" y="106"/>
                  </a:lnTo>
                  <a:lnTo>
                    <a:pt x="5" y="86"/>
                  </a:lnTo>
                  <a:lnTo>
                    <a:pt x="3" y="66"/>
                  </a:lnTo>
                  <a:lnTo>
                    <a:pt x="2" y="45"/>
                  </a:lnTo>
                  <a:lnTo>
                    <a:pt x="2" y="24"/>
                  </a:lnTo>
                  <a:lnTo>
                    <a:pt x="0" y="5"/>
                  </a:lnTo>
                  <a:lnTo>
                    <a:pt x="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7" name="Freeform 70"/>
            <p:cNvSpPr>
              <a:spLocks/>
            </p:cNvSpPr>
            <p:nvPr/>
          </p:nvSpPr>
          <p:spPr bwMode="auto">
            <a:xfrm>
              <a:off x="4067" y="2446"/>
              <a:ext cx="14" cy="96"/>
            </a:xfrm>
            <a:custGeom>
              <a:avLst/>
              <a:gdLst>
                <a:gd name="T0" fmla="*/ 0 w 43"/>
                <a:gd name="T1" fmla="*/ 0 h 288"/>
                <a:gd name="T2" fmla="*/ 0 w 43"/>
                <a:gd name="T3" fmla="*/ 0 h 288"/>
                <a:gd name="T4" fmla="*/ 0 w 43"/>
                <a:gd name="T5" fmla="*/ 0 h 288"/>
                <a:gd name="T6" fmla="*/ 0 w 43"/>
                <a:gd name="T7" fmla="*/ 0 h 288"/>
                <a:gd name="T8" fmla="*/ 0 w 43"/>
                <a:gd name="T9" fmla="*/ 0 h 288"/>
                <a:gd name="T10" fmla="*/ 0 w 43"/>
                <a:gd name="T11" fmla="*/ 1 h 288"/>
                <a:gd name="T12" fmla="*/ 0 w 43"/>
                <a:gd name="T13" fmla="*/ 1 h 288"/>
                <a:gd name="T14" fmla="*/ 0 w 43"/>
                <a:gd name="T15" fmla="*/ 1 h 288"/>
                <a:gd name="T16" fmla="*/ 0 w 43"/>
                <a:gd name="T17" fmla="*/ 1 h 288"/>
                <a:gd name="T18" fmla="*/ 0 w 43"/>
                <a:gd name="T19" fmla="*/ 2 h 288"/>
                <a:gd name="T20" fmla="*/ 0 w 43"/>
                <a:gd name="T21" fmla="*/ 2 h 288"/>
                <a:gd name="T22" fmla="*/ 0 w 43"/>
                <a:gd name="T23" fmla="*/ 2 h 288"/>
                <a:gd name="T24" fmla="*/ 0 w 43"/>
                <a:gd name="T25" fmla="*/ 3 h 288"/>
                <a:gd name="T26" fmla="*/ 0 w 43"/>
                <a:gd name="T27" fmla="*/ 3 h 288"/>
                <a:gd name="T28" fmla="*/ 0 w 43"/>
                <a:gd name="T29" fmla="*/ 3 h 288"/>
                <a:gd name="T30" fmla="*/ 0 w 43"/>
                <a:gd name="T31" fmla="*/ 3 h 288"/>
                <a:gd name="T32" fmla="*/ 1 w 43"/>
                <a:gd name="T33" fmla="*/ 4 h 288"/>
                <a:gd name="T34" fmla="*/ 0 w 43"/>
                <a:gd name="T35" fmla="*/ 4 h 288"/>
                <a:gd name="T36" fmla="*/ 0 w 43"/>
                <a:gd name="T37" fmla="*/ 4 h 288"/>
                <a:gd name="T38" fmla="*/ 0 w 43"/>
                <a:gd name="T39" fmla="*/ 3 h 288"/>
                <a:gd name="T40" fmla="*/ 0 w 43"/>
                <a:gd name="T41" fmla="*/ 3 h 288"/>
                <a:gd name="T42" fmla="*/ 0 w 43"/>
                <a:gd name="T43" fmla="*/ 3 h 288"/>
                <a:gd name="T44" fmla="*/ 0 w 43"/>
                <a:gd name="T45" fmla="*/ 3 h 288"/>
                <a:gd name="T46" fmla="*/ 0 w 43"/>
                <a:gd name="T47" fmla="*/ 3 h 288"/>
                <a:gd name="T48" fmla="*/ 0 w 43"/>
                <a:gd name="T49" fmla="*/ 3 h 288"/>
                <a:gd name="T50" fmla="*/ 0 w 43"/>
                <a:gd name="T51" fmla="*/ 2 h 288"/>
                <a:gd name="T52" fmla="*/ 0 w 43"/>
                <a:gd name="T53" fmla="*/ 2 h 288"/>
                <a:gd name="T54" fmla="*/ 0 w 43"/>
                <a:gd name="T55" fmla="*/ 2 h 288"/>
                <a:gd name="T56" fmla="*/ 0 w 43"/>
                <a:gd name="T57" fmla="*/ 1 h 288"/>
                <a:gd name="T58" fmla="*/ 0 w 43"/>
                <a:gd name="T59" fmla="*/ 1 h 288"/>
                <a:gd name="T60" fmla="*/ 0 w 43"/>
                <a:gd name="T61" fmla="*/ 1 h 288"/>
                <a:gd name="T62" fmla="*/ 0 w 43"/>
                <a:gd name="T63" fmla="*/ 1 h 288"/>
                <a:gd name="T64" fmla="*/ 0 w 43"/>
                <a:gd name="T65" fmla="*/ 0 h 288"/>
                <a:gd name="T66" fmla="*/ 0 w 43"/>
                <a:gd name="T67" fmla="*/ 0 h 288"/>
                <a:gd name="T68" fmla="*/ 0 w 43"/>
                <a:gd name="T69" fmla="*/ 0 h 288"/>
                <a:gd name="T70" fmla="*/ 0 w 43"/>
                <a:gd name="T71" fmla="*/ 0 h 2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3"/>
                <a:gd name="T109" fmla="*/ 0 h 288"/>
                <a:gd name="T110" fmla="*/ 43 w 43"/>
                <a:gd name="T111" fmla="*/ 288 h 2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 h="288">
                  <a:moveTo>
                    <a:pt x="31" y="3"/>
                  </a:moveTo>
                  <a:lnTo>
                    <a:pt x="31" y="3"/>
                  </a:lnTo>
                  <a:lnTo>
                    <a:pt x="31" y="11"/>
                  </a:lnTo>
                  <a:lnTo>
                    <a:pt x="31" y="21"/>
                  </a:lnTo>
                  <a:lnTo>
                    <a:pt x="32" y="34"/>
                  </a:lnTo>
                  <a:lnTo>
                    <a:pt x="32" y="49"/>
                  </a:lnTo>
                  <a:lnTo>
                    <a:pt x="34" y="70"/>
                  </a:lnTo>
                  <a:lnTo>
                    <a:pt x="34" y="89"/>
                  </a:lnTo>
                  <a:lnTo>
                    <a:pt x="35" y="111"/>
                  </a:lnTo>
                  <a:lnTo>
                    <a:pt x="35" y="134"/>
                  </a:lnTo>
                  <a:lnTo>
                    <a:pt x="37" y="157"/>
                  </a:lnTo>
                  <a:lnTo>
                    <a:pt x="38" y="181"/>
                  </a:lnTo>
                  <a:lnTo>
                    <a:pt x="40" y="205"/>
                  </a:lnTo>
                  <a:lnTo>
                    <a:pt x="40" y="227"/>
                  </a:lnTo>
                  <a:lnTo>
                    <a:pt x="40" y="249"/>
                  </a:lnTo>
                  <a:lnTo>
                    <a:pt x="41" y="267"/>
                  </a:lnTo>
                  <a:lnTo>
                    <a:pt x="43" y="286"/>
                  </a:lnTo>
                  <a:lnTo>
                    <a:pt x="10" y="288"/>
                  </a:lnTo>
                  <a:lnTo>
                    <a:pt x="9" y="286"/>
                  </a:lnTo>
                  <a:lnTo>
                    <a:pt x="9" y="280"/>
                  </a:lnTo>
                  <a:lnTo>
                    <a:pt x="9" y="270"/>
                  </a:lnTo>
                  <a:lnTo>
                    <a:pt x="9" y="260"/>
                  </a:lnTo>
                  <a:lnTo>
                    <a:pt x="7" y="245"/>
                  </a:lnTo>
                  <a:lnTo>
                    <a:pt x="7" y="227"/>
                  </a:lnTo>
                  <a:lnTo>
                    <a:pt x="7" y="209"/>
                  </a:lnTo>
                  <a:lnTo>
                    <a:pt x="7" y="189"/>
                  </a:lnTo>
                  <a:lnTo>
                    <a:pt x="6" y="166"/>
                  </a:lnTo>
                  <a:lnTo>
                    <a:pt x="4" y="143"/>
                  </a:lnTo>
                  <a:lnTo>
                    <a:pt x="4" y="119"/>
                  </a:lnTo>
                  <a:lnTo>
                    <a:pt x="4" y="95"/>
                  </a:lnTo>
                  <a:lnTo>
                    <a:pt x="3" y="70"/>
                  </a:lnTo>
                  <a:lnTo>
                    <a:pt x="1" y="46"/>
                  </a:lnTo>
                  <a:lnTo>
                    <a:pt x="0" y="23"/>
                  </a:lnTo>
                  <a:lnTo>
                    <a:pt x="0" y="0"/>
                  </a:lnTo>
                  <a:lnTo>
                    <a:pt x="31"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8" name="Freeform 71"/>
            <p:cNvSpPr>
              <a:spLocks/>
            </p:cNvSpPr>
            <p:nvPr/>
          </p:nvSpPr>
          <p:spPr bwMode="auto">
            <a:xfrm>
              <a:off x="4163" y="2536"/>
              <a:ext cx="134" cy="12"/>
            </a:xfrm>
            <a:custGeom>
              <a:avLst/>
              <a:gdLst>
                <a:gd name="T0" fmla="*/ 0 w 402"/>
                <a:gd name="T1" fmla="*/ 0 h 37"/>
                <a:gd name="T2" fmla="*/ 0 w 402"/>
                <a:gd name="T3" fmla="*/ 0 h 37"/>
                <a:gd name="T4" fmla="*/ 0 w 402"/>
                <a:gd name="T5" fmla="*/ 0 h 37"/>
                <a:gd name="T6" fmla="*/ 0 w 402"/>
                <a:gd name="T7" fmla="*/ 0 h 37"/>
                <a:gd name="T8" fmla="*/ 0 w 402"/>
                <a:gd name="T9" fmla="*/ 0 h 37"/>
                <a:gd name="T10" fmla="*/ 1 w 402"/>
                <a:gd name="T11" fmla="*/ 0 h 37"/>
                <a:gd name="T12" fmla="*/ 1 w 402"/>
                <a:gd name="T13" fmla="*/ 0 h 37"/>
                <a:gd name="T14" fmla="*/ 1 w 402"/>
                <a:gd name="T15" fmla="*/ 0 h 37"/>
                <a:gd name="T16" fmla="*/ 2 w 402"/>
                <a:gd name="T17" fmla="*/ 0 h 37"/>
                <a:gd name="T18" fmla="*/ 2 w 402"/>
                <a:gd name="T19" fmla="*/ 0 h 37"/>
                <a:gd name="T20" fmla="*/ 2 w 402"/>
                <a:gd name="T21" fmla="*/ 0 h 37"/>
                <a:gd name="T22" fmla="*/ 3 w 402"/>
                <a:gd name="T23" fmla="*/ 0 h 37"/>
                <a:gd name="T24" fmla="*/ 3 w 402"/>
                <a:gd name="T25" fmla="*/ 0 h 37"/>
                <a:gd name="T26" fmla="*/ 4 w 402"/>
                <a:gd name="T27" fmla="*/ 0 h 37"/>
                <a:gd name="T28" fmla="*/ 4 w 402"/>
                <a:gd name="T29" fmla="*/ 0 h 37"/>
                <a:gd name="T30" fmla="*/ 4 w 402"/>
                <a:gd name="T31" fmla="*/ 0 h 37"/>
                <a:gd name="T32" fmla="*/ 5 w 402"/>
                <a:gd name="T33" fmla="*/ 0 h 37"/>
                <a:gd name="T34" fmla="*/ 5 w 402"/>
                <a:gd name="T35" fmla="*/ 0 h 37"/>
                <a:gd name="T36" fmla="*/ 5 w 402"/>
                <a:gd name="T37" fmla="*/ 0 h 37"/>
                <a:gd name="T38" fmla="*/ 5 w 402"/>
                <a:gd name="T39" fmla="*/ 0 h 37"/>
                <a:gd name="T40" fmla="*/ 5 w 402"/>
                <a:gd name="T41" fmla="*/ 0 h 37"/>
                <a:gd name="T42" fmla="*/ 5 w 402"/>
                <a:gd name="T43" fmla="*/ 0 h 37"/>
                <a:gd name="T44" fmla="*/ 4 w 402"/>
                <a:gd name="T45" fmla="*/ 0 h 37"/>
                <a:gd name="T46" fmla="*/ 4 w 402"/>
                <a:gd name="T47" fmla="*/ 0 h 37"/>
                <a:gd name="T48" fmla="*/ 4 w 402"/>
                <a:gd name="T49" fmla="*/ 0 h 37"/>
                <a:gd name="T50" fmla="*/ 3 w 402"/>
                <a:gd name="T51" fmla="*/ 0 h 37"/>
                <a:gd name="T52" fmla="*/ 3 w 402"/>
                <a:gd name="T53" fmla="*/ 0 h 37"/>
                <a:gd name="T54" fmla="*/ 3 w 402"/>
                <a:gd name="T55" fmla="*/ 0 h 37"/>
                <a:gd name="T56" fmla="*/ 2 w 402"/>
                <a:gd name="T57" fmla="*/ 0 h 37"/>
                <a:gd name="T58" fmla="*/ 2 w 402"/>
                <a:gd name="T59" fmla="*/ 0 h 37"/>
                <a:gd name="T60" fmla="*/ 1 w 402"/>
                <a:gd name="T61" fmla="*/ 0 h 37"/>
                <a:gd name="T62" fmla="*/ 1 w 402"/>
                <a:gd name="T63" fmla="*/ 0 h 37"/>
                <a:gd name="T64" fmla="*/ 0 w 402"/>
                <a:gd name="T65" fmla="*/ 0 h 37"/>
                <a:gd name="T66" fmla="*/ 0 w 402"/>
                <a:gd name="T67" fmla="*/ 0 h 37"/>
                <a:gd name="T68" fmla="*/ 0 w 402"/>
                <a:gd name="T69" fmla="*/ 0 h 37"/>
                <a:gd name="T70" fmla="*/ 0 w 402"/>
                <a:gd name="T71" fmla="*/ 0 h 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2"/>
                <a:gd name="T109" fmla="*/ 0 h 37"/>
                <a:gd name="T110" fmla="*/ 402 w 402"/>
                <a:gd name="T111" fmla="*/ 37 h 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2" h="37">
                  <a:moveTo>
                    <a:pt x="0" y="31"/>
                  </a:moveTo>
                  <a:lnTo>
                    <a:pt x="1" y="29"/>
                  </a:lnTo>
                  <a:lnTo>
                    <a:pt x="9" y="29"/>
                  </a:lnTo>
                  <a:lnTo>
                    <a:pt x="19" y="29"/>
                  </a:lnTo>
                  <a:lnTo>
                    <a:pt x="35" y="29"/>
                  </a:lnTo>
                  <a:lnTo>
                    <a:pt x="53" y="29"/>
                  </a:lnTo>
                  <a:lnTo>
                    <a:pt x="75" y="29"/>
                  </a:lnTo>
                  <a:lnTo>
                    <a:pt x="101" y="29"/>
                  </a:lnTo>
                  <a:lnTo>
                    <a:pt x="130" y="29"/>
                  </a:lnTo>
                  <a:lnTo>
                    <a:pt x="158" y="29"/>
                  </a:lnTo>
                  <a:lnTo>
                    <a:pt x="191" y="29"/>
                  </a:lnTo>
                  <a:lnTo>
                    <a:pt x="224" y="29"/>
                  </a:lnTo>
                  <a:lnTo>
                    <a:pt x="258" y="29"/>
                  </a:lnTo>
                  <a:lnTo>
                    <a:pt x="293" y="29"/>
                  </a:lnTo>
                  <a:lnTo>
                    <a:pt x="329" y="32"/>
                  </a:lnTo>
                  <a:lnTo>
                    <a:pt x="364" y="34"/>
                  </a:lnTo>
                  <a:lnTo>
                    <a:pt x="402" y="37"/>
                  </a:lnTo>
                  <a:lnTo>
                    <a:pt x="402" y="3"/>
                  </a:lnTo>
                  <a:lnTo>
                    <a:pt x="399" y="1"/>
                  </a:lnTo>
                  <a:lnTo>
                    <a:pt x="391" y="1"/>
                  </a:lnTo>
                  <a:lnTo>
                    <a:pt x="381" y="1"/>
                  </a:lnTo>
                  <a:lnTo>
                    <a:pt x="366" y="1"/>
                  </a:lnTo>
                  <a:lnTo>
                    <a:pt x="345" y="0"/>
                  </a:lnTo>
                  <a:lnTo>
                    <a:pt x="323" y="0"/>
                  </a:lnTo>
                  <a:lnTo>
                    <a:pt x="298" y="0"/>
                  </a:lnTo>
                  <a:lnTo>
                    <a:pt x="271" y="0"/>
                  </a:lnTo>
                  <a:lnTo>
                    <a:pt x="240" y="0"/>
                  </a:lnTo>
                  <a:lnTo>
                    <a:pt x="209" y="0"/>
                  </a:lnTo>
                  <a:lnTo>
                    <a:pt x="175" y="0"/>
                  </a:lnTo>
                  <a:lnTo>
                    <a:pt x="141" y="0"/>
                  </a:lnTo>
                  <a:lnTo>
                    <a:pt x="105" y="0"/>
                  </a:lnTo>
                  <a:lnTo>
                    <a:pt x="70" y="0"/>
                  </a:lnTo>
                  <a:lnTo>
                    <a:pt x="34" y="1"/>
                  </a:lnTo>
                  <a:lnTo>
                    <a:pt x="0" y="3"/>
                  </a:lnTo>
                  <a:lnTo>
                    <a:pt x="0"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9" name="Freeform 72"/>
            <p:cNvSpPr>
              <a:spLocks/>
            </p:cNvSpPr>
            <p:nvPr/>
          </p:nvSpPr>
          <p:spPr bwMode="auto">
            <a:xfrm>
              <a:off x="4163" y="2561"/>
              <a:ext cx="134" cy="12"/>
            </a:xfrm>
            <a:custGeom>
              <a:avLst/>
              <a:gdLst>
                <a:gd name="T0" fmla="*/ 0 w 403"/>
                <a:gd name="T1" fmla="*/ 0 h 37"/>
                <a:gd name="T2" fmla="*/ 0 w 403"/>
                <a:gd name="T3" fmla="*/ 0 h 37"/>
                <a:gd name="T4" fmla="*/ 0 w 403"/>
                <a:gd name="T5" fmla="*/ 0 h 37"/>
                <a:gd name="T6" fmla="*/ 0 w 403"/>
                <a:gd name="T7" fmla="*/ 0 h 37"/>
                <a:gd name="T8" fmla="*/ 0 w 403"/>
                <a:gd name="T9" fmla="*/ 0 h 37"/>
                <a:gd name="T10" fmla="*/ 1 w 403"/>
                <a:gd name="T11" fmla="*/ 0 h 37"/>
                <a:gd name="T12" fmla="*/ 1 w 403"/>
                <a:gd name="T13" fmla="*/ 0 h 37"/>
                <a:gd name="T14" fmla="*/ 1 w 403"/>
                <a:gd name="T15" fmla="*/ 0 h 37"/>
                <a:gd name="T16" fmla="*/ 2 w 403"/>
                <a:gd name="T17" fmla="*/ 0 h 37"/>
                <a:gd name="T18" fmla="*/ 2 w 403"/>
                <a:gd name="T19" fmla="*/ 0 h 37"/>
                <a:gd name="T20" fmla="*/ 2 w 403"/>
                <a:gd name="T21" fmla="*/ 0 h 37"/>
                <a:gd name="T22" fmla="*/ 3 w 403"/>
                <a:gd name="T23" fmla="*/ 0 h 37"/>
                <a:gd name="T24" fmla="*/ 3 w 403"/>
                <a:gd name="T25" fmla="*/ 0 h 37"/>
                <a:gd name="T26" fmla="*/ 4 w 403"/>
                <a:gd name="T27" fmla="*/ 0 h 37"/>
                <a:gd name="T28" fmla="*/ 4 w 403"/>
                <a:gd name="T29" fmla="*/ 0 h 37"/>
                <a:gd name="T30" fmla="*/ 4 w 403"/>
                <a:gd name="T31" fmla="*/ 0 h 37"/>
                <a:gd name="T32" fmla="*/ 5 w 403"/>
                <a:gd name="T33" fmla="*/ 0 h 37"/>
                <a:gd name="T34" fmla="*/ 5 w 403"/>
                <a:gd name="T35" fmla="*/ 0 h 37"/>
                <a:gd name="T36" fmla="*/ 5 w 403"/>
                <a:gd name="T37" fmla="*/ 0 h 37"/>
                <a:gd name="T38" fmla="*/ 5 w 403"/>
                <a:gd name="T39" fmla="*/ 0 h 37"/>
                <a:gd name="T40" fmla="*/ 5 w 403"/>
                <a:gd name="T41" fmla="*/ 0 h 37"/>
                <a:gd name="T42" fmla="*/ 5 w 403"/>
                <a:gd name="T43" fmla="*/ 0 h 37"/>
                <a:gd name="T44" fmla="*/ 4 w 403"/>
                <a:gd name="T45" fmla="*/ 0 h 37"/>
                <a:gd name="T46" fmla="*/ 4 w 403"/>
                <a:gd name="T47" fmla="*/ 0 h 37"/>
                <a:gd name="T48" fmla="*/ 4 w 403"/>
                <a:gd name="T49" fmla="*/ 0 h 37"/>
                <a:gd name="T50" fmla="*/ 3 w 403"/>
                <a:gd name="T51" fmla="*/ 0 h 37"/>
                <a:gd name="T52" fmla="*/ 3 w 403"/>
                <a:gd name="T53" fmla="*/ 0 h 37"/>
                <a:gd name="T54" fmla="*/ 3 w 403"/>
                <a:gd name="T55" fmla="*/ 0 h 37"/>
                <a:gd name="T56" fmla="*/ 2 w 403"/>
                <a:gd name="T57" fmla="*/ 0 h 37"/>
                <a:gd name="T58" fmla="*/ 2 w 403"/>
                <a:gd name="T59" fmla="*/ 0 h 37"/>
                <a:gd name="T60" fmla="*/ 1 w 403"/>
                <a:gd name="T61" fmla="*/ 0 h 37"/>
                <a:gd name="T62" fmla="*/ 1 w 403"/>
                <a:gd name="T63" fmla="*/ 0 h 37"/>
                <a:gd name="T64" fmla="*/ 0 w 403"/>
                <a:gd name="T65" fmla="*/ 0 h 37"/>
                <a:gd name="T66" fmla="*/ 0 w 403"/>
                <a:gd name="T67" fmla="*/ 0 h 37"/>
                <a:gd name="T68" fmla="*/ 0 w 403"/>
                <a:gd name="T69" fmla="*/ 0 h 37"/>
                <a:gd name="T70" fmla="*/ 0 w 403"/>
                <a:gd name="T71" fmla="*/ 0 h 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3"/>
                <a:gd name="T109" fmla="*/ 0 h 37"/>
                <a:gd name="T110" fmla="*/ 403 w 403"/>
                <a:gd name="T111" fmla="*/ 37 h 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3" h="37">
                  <a:moveTo>
                    <a:pt x="0" y="9"/>
                  </a:moveTo>
                  <a:lnTo>
                    <a:pt x="1" y="9"/>
                  </a:lnTo>
                  <a:lnTo>
                    <a:pt x="9" y="9"/>
                  </a:lnTo>
                  <a:lnTo>
                    <a:pt x="19" y="9"/>
                  </a:lnTo>
                  <a:lnTo>
                    <a:pt x="35" y="9"/>
                  </a:lnTo>
                  <a:lnTo>
                    <a:pt x="53" y="9"/>
                  </a:lnTo>
                  <a:lnTo>
                    <a:pt x="75" y="9"/>
                  </a:lnTo>
                  <a:lnTo>
                    <a:pt x="101" y="9"/>
                  </a:lnTo>
                  <a:lnTo>
                    <a:pt x="130" y="9"/>
                  </a:lnTo>
                  <a:lnTo>
                    <a:pt x="158" y="8"/>
                  </a:lnTo>
                  <a:lnTo>
                    <a:pt x="191" y="8"/>
                  </a:lnTo>
                  <a:lnTo>
                    <a:pt x="224" y="6"/>
                  </a:lnTo>
                  <a:lnTo>
                    <a:pt x="258" y="6"/>
                  </a:lnTo>
                  <a:lnTo>
                    <a:pt x="293" y="5"/>
                  </a:lnTo>
                  <a:lnTo>
                    <a:pt x="329" y="3"/>
                  </a:lnTo>
                  <a:lnTo>
                    <a:pt x="364" y="2"/>
                  </a:lnTo>
                  <a:lnTo>
                    <a:pt x="402" y="0"/>
                  </a:lnTo>
                  <a:lnTo>
                    <a:pt x="403" y="36"/>
                  </a:lnTo>
                  <a:lnTo>
                    <a:pt x="400" y="36"/>
                  </a:lnTo>
                  <a:lnTo>
                    <a:pt x="393" y="36"/>
                  </a:lnTo>
                  <a:lnTo>
                    <a:pt x="381" y="36"/>
                  </a:lnTo>
                  <a:lnTo>
                    <a:pt x="366" y="36"/>
                  </a:lnTo>
                  <a:lnTo>
                    <a:pt x="347" y="36"/>
                  </a:lnTo>
                  <a:lnTo>
                    <a:pt x="324" y="36"/>
                  </a:lnTo>
                  <a:lnTo>
                    <a:pt x="299" y="36"/>
                  </a:lnTo>
                  <a:lnTo>
                    <a:pt x="273" y="37"/>
                  </a:lnTo>
                  <a:lnTo>
                    <a:pt x="241" y="37"/>
                  </a:lnTo>
                  <a:lnTo>
                    <a:pt x="209" y="37"/>
                  </a:lnTo>
                  <a:lnTo>
                    <a:pt x="175" y="37"/>
                  </a:lnTo>
                  <a:lnTo>
                    <a:pt x="141" y="37"/>
                  </a:lnTo>
                  <a:lnTo>
                    <a:pt x="105" y="36"/>
                  </a:lnTo>
                  <a:lnTo>
                    <a:pt x="70" y="36"/>
                  </a:lnTo>
                  <a:lnTo>
                    <a:pt x="34" y="36"/>
                  </a:lnTo>
                  <a:lnTo>
                    <a:pt x="0" y="36"/>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0" name="Freeform 73"/>
            <p:cNvSpPr>
              <a:spLocks/>
            </p:cNvSpPr>
            <p:nvPr/>
          </p:nvSpPr>
          <p:spPr bwMode="auto">
            <a:xfrm>
              <a:off x="4173" y="2482"/>
              <a:ext cx="117" cy="10"/>
            </a:xfrm>
            <a:custGeom>
              <a:avLst/>
              <a:gdLst>
                <a:gd name="T0" fmla="*/ 0 w 350"/>
                <a:gd name="T1" fmla="*/ 0 h 30"/>
                <a:gd name="T2" fmla="*/ 0 w 350"/>
                <a:gd name="T3" fmla="*/ 0 h 30"/>
                <a:gd name="T4" fmla="*/ 0 w 350"/>
                <a:gd name="T5" fmla="*/ 0 h 30"/>
                <a:gd name="T6" fmla="*/ 0 w 350"/>
                <a:gd name="T7" fmla="*/ 0 h 30"/>
                <a:gd name="T8" fmla="*/ 0 w 350"/>
                <a:gd name="T9" fmla="*/ 0 h 30"/>
                <a:gd name="T10" fmla="*/ 1 w 350"/>
                <a:gd name="T11" fmla="*/ 0 h 30"/>
                <a:gd name="T12" fmla="*/ 1 w 350"/>
                <a:gd name="T13" fmla="*/ 0 h 30"/>
                <a:gd name="T14" fmla="*/ 1 w 350"/>
                <a:gd name="T15" fmla="*/ 0 h 30"/>
                <a:gd name="T16" fmla="*/ 1 w 350"/>
                <a:gd name="T17" fmla="*/ 0 h 30"/>
                <a:gd name="T18" fmla="*/ 2 w 350"/>
                <a:gd name="T19" fmla="*/ 0 h 30"/>
                <a:gd name="T20" fmla="*/ 2 w 350"/>
                <a:gd name="T21" fmla="*/ 0 h 30"/>
                <a:gd name="T22" fmla="*/ 2 w 350"/>
                <a:gd name="T23" fmla="*/ 0 h 30"/>
                <a:gd name="T24" fmla="*/ 3 w 350"/>
                <a:gd name="T25" fmla="*/ 0 h 30"/>
                <a:gd name="T26" fmla="*/ 3 w 350"/>
                <a:gd name="T27" fmla="*/ 0 h 30"/>
                <a:gd name="T28" fmla="*/ 3 w 350"/>
                <a:gd name="T29" fmla="*/ 0 h 30"/>
                <a:gd name="T30" fmla="*/ 4 w 350"/>
                <a:gd name="T31" fmla="*/ 0 h 30"/>
                <a:gd name="T32" fmla="*/ 4 w 350"/>
                <a:gd name="T33" fmla="*/ 0 h 30"/>
                <a:gd name="T34" fmla="*/ 4 w 350"/>
                <a:gd name="T35" fmla="*/ 0 h 30"/>
                <a:gd name="T36" fmla="*/ 4 w 350"/>
                <a:gd name="T37" fmla="*/ 0 h 30"/>
                <a:gd name="T38" fmla="*/ 4 w 350"/>
                <a:gd name="T39" fmla="*/ 0 h 30"/>
                <a:gd name="T40" fmla="*/ 4 w 350"/>
                <a:gd name="T41" fmla="*/ 0 h 30"/>
                <a:gd name="T42" fmla="*/ 4 w 350"/>
                <a:gd name="T43" fmla="*/ 0 h 30"/>
                <a:gd name="T44" fmla="*/ 4 w 350"/>
                <a:gd name="T45" fmla="*/ 0 h 30"/>
                <a:gd name="T46" fmla="*/ 4 w 350"/>
                <a:gd name="T47" fmla="*/ 0 h 30"/>
                <a:gd name="T48" fmla="*/ 4 w 350"/>
                <a:gd name="T49" fmla="*/ 0 h 30"/>
                <a:gd name="T50" fmla="*/ 4 w 350"/>
                <a:gd name="T51" fmla="*/ 0 h 30"/>
                <a:gd name="T52" fmla="*/ 4 w 350"/>
                <a:gd name="T53" fmla="*/ 0 h 30"/>
                <a:gd name="T54" fmla="*/ 3 w 350"/>
                <a:gd name="T55" fmla="*/ 0 h 30"/>
                <a:gd name="T56" fmla="*/ 3 w 350"/>
                <a:gd name="T57" fmla="*/ 0 h 30"/>
                <a:gd name="T58" fmla="*/ 3 w 350"/>
                <a:gd name="T59" fmla="*/ 0 h 30"/>
                <a:gd name="T60" fmla="*/ 2 w 350"/>
                <a:gd name="T61" fmla="*/ 0 h 30"/>
                <a:gd name="T62" fmla="*/ 2 w 350"/>
                <a:gd name="T63" fmla="*/ 0 h 30"/>
                <a:gd name="T64" fmla="*/ 2 w 350"/>
                <a:gd name="T65" fmla="*/ 0 h 30"/>
                <a:gd name="T66" fmla="*/ 1 w 350"/>
                <a:gd name="T67" fmla="*/ 0 h 30"/>
                <a:gd name="T68" fmla="*/ 1 w 350"/>
                <a:gd name="T69" fmla="*/ 0 h 30"/>
                <a:gd name="T70" fmla="*/ 0 w 350"/>
                <a:gd name="T71" fmla="*/ 0 h 30"/>
                <a:gd name="T72" fmla="*/ 0 w 350"/>
                <a:gd name="T73" fmla="*/ 0 h 30"/>
                <a:gd name="T74" fmla="*/ 0 w 350"/>
                <a:gd name="T75" fmla="*/ 0 h 30"/>
                <a:gd name="T76" fmla="*/ 0 w 350"/>
                <a:gd name="T77" fmla="*/ 0 h 30"/>
                <a:gd name="T78" fmla="*/ 0 w 350"/>
                <a:gd name="T79" fmla="*/ 0 h 30"/>
                <a:gd name="T80" fmla="*/ 0 w 350"/>
                <a:gd name="T81" fmla="*/ 0 h 30"/>
                <a:gd name="T82" fmla="*/ 0 w 350"/>
                <a:gd name="T83" fmla="*/ 0 h 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0"/>
                <a:gd name="T127" fmla="*/ 0 h 30"/>
                <a:gd name="T128" fmla="*/ 350 w 350"/>
                <a:gd name="T129" fmla="*/ 30 h 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0" h="30">
                  <a:moveTo>
                    <a:pt x="7" y="28"/>
                  </a:moveTo>
                  <a:lnTo>
                    <a:pt x="7" y="28"/>
                  </a:lnTo>
                  <a:lnTo>
                    <a:pt x="12" y="28"/>
                  </a:lnTo>
                  <a:lnTo>
                    <a:pt x="21" y="28"/>
                  </a:lnTo>
                  <a:lnTo>
                    <a:pt x="33" y="28"/>
                  </a:lnTo>
                  <a:lnTo>
                    <a:pt x="47" y="28"/>
                  </a:lnTo>
                  <a:lnTo>
                    <a:pt x="64" y="28"/>
                  </a:lnTo>
                  <a:lnTo>
                    <a:pt x="84" y="28"/>
                  </a:lnTo>
                  <a:lnTo>
                    <a:pt x="107" y="28"/>
                  </a:lnTo>
                  <a:lnTo>
                    <a:pt x="130" y="28"/>
                  </a:lnTo>
                  <a:lnTo>
                    <a:pt x="156" y="28"/>
                  </a:lnTo>
                  <a:lnTo>
                    <a:pt x="182" y="28"/>
                  </a:lnTo>
                  <a:lnTo>
                    <a:pt x="212" y="28"/>
                  </a:lnTo>
                  <a:lnTo>
                    <a:pt x="243" y="28"/>
                  </a:lnTo>
                  <a:lnTo>
                    <a:pt x="274" y="28"/>
                  </a:lnTo>
                  <a:lnTo>
                    <a:pt x="305" y="28"/>
                  </a:lnTo>
                  <a:lnTo>
                    <a:pt x="339" y="30"/>
                  </a:lnTo>
                  <a:lnTo>
                    <a:pt x="342" y="25"/>
                  </a:lnTo>
                  <a:lnTo>
                    <a:pt x="345" y="15"/>
                  </a:lnTo>
                  <a:lnTo>
                    <a:pt x="348" y="6"/>
                  </a:lnTo>
                  <a:lnTo>
                    <a:pt x="350" y="3"/>
                  </a:lnTo>
                  <a:lnTo>
                    <a:pt x="347" y="1"/>
                  </a:lnTo>
                  <a:lnTo>
                    <a:pt x="341" y="1"/>
                  </a:lnTo>
                  <a:lnTo>
                    <a:pt x="332" y="1"/>
                  </a:lnTo>
                  <a:lnTo>
                    <a:pt x="320" y="1"/>
                  </a:lnTo>
                  <a:lnTo>
                    <a:pt x="305" y="0"/>
                  </a:lnTo>
                  <a:lnTo>
                    <a:pt x="289" y="0"/>
                  </a:lnTo>
                  <a:lnTo>
                    <a:pt x="268" y="0"/>
                  </a:lnTo>
                  <a:lnTo>
                    <a:pt x="248" y="0"/>
                  </a:lnTo>
                  <a:lnTo>
                    <a:pt x="222" y="0"/>
                  </a:lnTo>
                  <a:lnTo>
                    <a:pt x="196" y="0"/>
                  </a:lnTo>
                  <a:lnTo>
                    <a:pt x="166" y="0"/>
                  </a:lnTo>
                  <a:lnTo>
                    <a:pt x="136" y="0"/>
                  </a:lnTo>
                  <a:lnTo>
                    <a:pt x="104" y="0"/>
                  </a:lnTo>
                  <a:lnTo>
                    <a:pt x="71" y="0"/>
                  </a:lnTo>
                  <a:lnTo>
                    <a:pt x="37" y="0"/>
                  </a:lnTo>
                  <a:lnTo>
                    <a:pt x="3" y="1"/>
                  </a:lnTo>
                  <a:lnTo>
                    <a:pt x="0" y="4"/>
                  </a:lnTo>
                  <a:lnTo>
                    <a:pt x="1" y="15"/>
                  </a:lnTo>
                  <a:lnTo>
                    <a:pt x="4" y="24"/>
                  </a:lnTo>
                  <a:lnTo>
                    <a:pt x="7"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1" name="Freeform 74"/>
            <p:cNvSpPr>
              <a:spLocks/>
            </p:cNvSpPr>
            <p:nvPr/>
          </p:nvSpPr>
          <p:spPr bwMode="auto">
            <a:xfrm>
              <a:off x="4177" y="2635"/>
              <a:ext cx="115" cy="15"/>
            </a:xfrm>
            <a:custGeom>
              <a:avLst/>
              <a:gdLst>
                <a:gd name="T0" fmla="*/ 0 w 346"/>
                <a:gd name="T1" fmla="*/ 0 h 43"/>
                <a:gd name="T2" fmla="*/ 0 w 346"/>
                <a:gd name="T3" fmla="*/ 0 h 43"/>
                <a:gd name="T4" fmla="*/ 0 w 346"/>
                <a:gd name="T5" fmla="*/ 0 h 43"/>
                <a:gd name="T6" fmla="*/ 0 w 346"/>
                <a:gd name="T7" fmla="*/ 0 h 43"/>
                <a:gd name="T8" fmla="*/ 0 w 346"/>
                <a:gd name="T9" fmla="*/ 0 h 43"/>
                <a:gd name="T10" fmla="*/ 1 w 346"/>
                <a:gd name="T11" fmla="*/ 0 h 43"/>
                <a:gd name="T12" fmla="*/ 1 w 346"/>
                <a:gd name="T13" fmla="*/ 0 h 43"/>
                <a:gd name="T14" fmla="*/ 1 w 346"/>
                <a:gd name="T15" fmla="*/ 0 h 43"/>
                <a:gd name="T16" fmla="*/ 1 w 346"/>
                <a:gd name="T17" fmla="*/ 0 h 43"/>
                <a:gd name="T18" fmla="*/ 2 w 346"/>
                <a:gd name="T19" fmla="*/ 0 h 43"/>
                <a:gd name="T20" fmla="*/ 2 w 346"/>
                <a:gd name="T21" fmla="*/ 0 h 43"/>
                <a:gd name="T22" fmla="*/ 2 w 346"/>
                <a:gd name="T23" fmla="*/ 0 h 43"/>
                <a:gd name="T24" fmla="*/ 3 w 346"/>
                <a:gd name="T25" fmla="*/ 0 h 43"/>
                <a:gd name="T26" fmla="*/ 3 w 346"/>
                <a:gd name="T27" fmla="*/ 0 h 43"/>
                <a:gd name="T28" fmla="*/ 3 w 346"/>
                <a:gd name="T29" fmla="*/ 0 h 43"/>
                <a:gd name="T30" fmla="*/ 4 w 346"/>
                <a:gd name="T31" fmla="*/ 0 h 43"/>
                <a:gd name="T32" fmla="*/ 4 w 346"/>
                <a:gd name="T33" fmla="*/ 0 h 43"/>
                <a:gd name="T34" fmla="*/ 4 w 346"/>
                <a:gd name="T35" fmla="*/ 0 h 43"/>
                <a:gd name="T36" fmla="*/ 4 w 346"/>
                <a:gd name="T37" fmla="*/ 0 h 43"/>
                <a:gd name="T38" fmla="*/ 4 w 346"/>
                <a:gd name="T39" fmla="*/ 0 h 43"/>
                <a:gd name="T40" fmla="*/ 4 w 346"/>
                <a:gd name="T41" fmla="*/ 0 h 43"/>
                <a:gd name="T42" fmla="*/ 4 w 346"/>
                <a:gd name="T43" fmla="*/ 1 h 43"/>
                <a:gd name="T44" fmla="*/ 4 w 346"/>
                <a:gd name="T45" fmla="*/ 1 h 43"/>
                <a:gd name="T46" fmla="*/ 3 w 346"/>
                <a:gd name="T47" fmla="*/ 1 h 43"/>
                <a:gd name="T48" fmla="*/ 3 w 346"/>
                <a:gd name="T49" fmla="*/ 1 h 43"/>
                <a:gd name="T50" fmla="*/ 3 w 346"/>
                <a:gd name="T51" fmla="*/ 1 h 43"/>
                <a:gd name="T52" fmla="*/ 3 w 346"/>
                <a:gd name="T53" fmla="*/ 1 h 43"/>
                <a:gd name="T54" fmla="*/ 2 w 346"/>
                <a:gd name="T55" fmla="*/ 1 h 43"/>
                <a:gd name="T56" fmla="*/ 2 w 346"/>
                <a:gd name="T57" fmla="*/ 1 h 43"/>
                <a:gd name="T58" fmla="*/ 2 w 346"/>
                <a:gd name="T59" fmla="*/ 1 h 43"/>
                <a:gd name="T60" fmla="*/ 1 w 346"/>
                <a:gd name="T61" fmla="*/ 1 h 43"/>
                <a:gd name="T62" fmla="*/ 1 w 346"/>
                <a:gd name="T63" fmla="*/ 1 h 43"/>
                <a:gd name="T64" fmla="*/ 0 w 346"/>
                <a:gd name="T65" fmla="*/ 1 h 43"/>
                <a:gd name="T66" fmla="*/ 0 w 346"/>
                <a:gd name="T67" fmla="*/ 1 h 43"/>
                <a:gd name="T68" fmla="*/ 0 w 346"/>
                <a:gd name="T69" fmla="*/ 0 h 43"/>
                <a:gd name="T70" fmla="*/ 0 w 346"/>
                <a:gd name="T71" fmla="*/ 0 h 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6"/>
                <a:gd name="T109" fmla="*/ 0 h 43"/>
                <a:gd name="T110" fmla="*/ 346 w 346"/>
                <a:gd name="T111" fmla="*/ 43 h 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6" h="43">
                  <a:moveTo>
                    <a:pt x="6" y="3"/>
                  </a:moveTo>
                  <a:lnTo>
                    <a:pt x="8" y="3"/>
                  </a:lnTo>
                  <a:lnTo>
                    <a:pt x="12" y="3"/>
                  </a:lnTo>
                  <a:lnTo>
                    <a:pt x="21" y="3"/>
                  </a:lnTo>
                  <a:lnTo>
                    <a:pt x="33" y="4"/>
                  </a:lnTo>
                  <a:lnTo>
                    <a:pt x="48" y="4"/>
                  </a:lnTo>
                  <a:lnTo>
                    <a:pt x="64" y="6"/>
                  </a:lnTo>
                  <a:lnTo>
                    <a:pt x="83" y="7"/>
                  </a:lnTo>
                  <a:lnTo>
                    <a:pt x="106" y="7"/>
                  </a:lnTo>
                  <a:lnTo>
                    <a:pt x="129" y="7"/>
                  </a:lnTo>
                  <a:lnTo>
                    <a:pt x="154" y="7"/>
                  </a:lnTo>
                  <a:lnTo>
                    <a:pt x="181" y="7"/>
                  </a:lnTo>
                  <a:lnTo>
                    <a:pt x="209" y="7"/>
                  </a:lnTo>
                  <a:lnTo>
                    <a:pt x="238" y="4"/>
                  </a:lnTo>
                  <a:lnTo>
                    <a:pt x="270" y="3"/>
                  </a:lnTo>
                  <a:lnTo>
                    <a:pt x="301" y="2"/>
                  </a:lnTo>
                  <a:lnTo>
                    <a:pt x="335" y="0"/>
                  </a:lnTo>
                  <a:lnTo>
                    <a:pt x="346" y="34"/>
                  </a:lnTo>
                  <a:lnTo>
                    <a:pt x="343" y="34"/>
                  </a:lnTo>
                  <a:lnTo>
                    <a:pt x="337" y="34"/>
                  </a:lnTo>
                  <a:lnTo>
                    <a:pt x="328" y="34"/>
                  </a:lnTo>
                  <a:lnTo>
                    <a:pt x="316" y="36"/>
                  </a:lnTo>
                  <a:lnTo>
                    <a:pt x="301" y="36"/>
                  </a:lnTo>
                  <a:lnTo>
                    <a:pt x="283" y="39"/>
                  </a:lnTo>
                  <a:lnTo>
                    <a:pt x="264" y="39"/>
                  </a:lnTo>
                  <a:lnTo>
                    <a:pt x="242" y="40"/>
                  </a:lnTo>
                  <a:lnTo>
                    <a:pt x="217" y="40"/>
                  </a:lnTo>
                  <a:lnTo>
                    <a:pt x="190" y="42"/>
                  </a:lnTo>
                  <a:lnTo>
                    <a:pt x="160" y="42"/>
                  </a:lnTo>
                  <a:lnTo>
                    <a:pt x="131" y="43"/>
                  </a:lnTo>
                  <a:lnTo>
                    <a:pt x="100" y="42"/>
                  </a:lnTo>
                  <a:lnTo>
                    <a:pt x="67" y="42"/>
                  </a:lnTo>
                  <a:lnTo>
                    <a:pt x="33" y="39"/>
                  </a:lnTo>
                  <a:lnTo>
                    <a:pt x="0" y="39"/>
                  </a:lnTo>
                  <a:lnTo>
                    <a:pt x="6"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2" name="Freeform 75"/>
            <p:cNvSpPr>
              <a:spLocks/>
            </p:cNvSpPr>
            <p:nvPr/>
          </p:nvSpPr>
          <p:spPr bwMode="auto">
            <a:xfrm>
              <a:off x="4165" y="2690"/>
              <a:ext cx="137" cy="13"/>
            </a:xfrm>
            <a:custGeom>
              <a:avLst/>
              <a:gdLst>
                <a:gd name="T0" fmla="*/ 0 w 410"/>
                <a:gd name="T1" fmla="*/ 0 h 37"/>
                <a:gd name="T2" fmla="*/ 0 w 410"/>
                <a:gd name="T3" fmla="*/ 0 h 37"/>
                <a:gd name="T4" fmla="*/ 0 w 410"/>
                <a:gd name="T5" fmla="*/ 0 h 37"/>
                <a:gd name="T6" fmla="*/ 0 w 410"/>
                <a:gd name="T7" fmla="*/ 0 h 37"/>
                <a:gd name="T8" fmla="*/ 1 w 410"/>
                <a:gd name="T9" fmla="*/ 0 h 37"/>
                <a:gd name="T10" fmla="*/ 1 w 410"/>
                <a:gd name="T11" fmla="*/ 0 h 37"/>
                <a:gd name="T12" fmla="*/ 1 w 410"/>
                <a:gd name="T13" fmla="*/ 0 h 37"/>
                <a:gd name="T14" fmla="*/ 1 w 410"/>
                <a:gd name="T15" fmla="*/ 0 h 37"/>
                <a:gd name="T16" fmla="*/ 2 w 410"/>
                <a:gd name="T17" fmla="*/ 0 h 37"/>
                <a:gd name="T18" fmla="*/ 2 w 410"/>
                <a:gd name="T19" fmla="*/ 0 h 37"/>
                <a:gd name="T20" fmla="*/ 2 w 410"/>
                <a:gd name="T21" fmla="*/ 0 h 37"/>
                <a:gd name="T22" fmla="*/ 3 w 410"/>
                <a:gd name="T23" fmla="*/ 0 h 37"/>
                <a:gd name="T24" fmla="*/ 3 w 410"/>
                <a:gd name="T25" fmla="*/ 0 h 37"/>
                <a:gd name="T26" fmla="*/ 4 w 410"/>
                <a:gd name="T27" fmla="*/ 0 h 37"/>
                <a:gd name="T28" fmla="*/ 4 w 410"/>
                <a:gd name="T29" fmla="*/ 0 h 37"/>
                <a:gd name="T30" fmla="*/ 4 w 410"/>
                <a:gd name="T31" fmla="*/ 0 h 37"/>
                <a:gd name="T32" fmla="*/ 5 w 410"/>
                <a:gd name="T33" fmla="*/ 0 h 37"/>
                <a:gd name="T34" fmla="*/ 5 w 410"/>
                <a:gd name="T35" fmla="*/ 0 h 37"/>
                <a:gd name="T36" fmla="*/ 5 w 410"/>
                <a:gd name="T37" fmla="*/ 0 h 37"/>
                <a:gd name="T38" fmla="*/ 5 w 410"/>
                <a:gd name="T39" fmla="*/ 0 h 37"/>
                <a:gd name="T40" fmla="*/ 5 w 410"/>
                <a:gd name="T41" fmla="*/ 0 h 37"/>
                <a:gd name="T42" fmla="*/ 5 w 410"/>
                <a:gd name="T43" fmla="*/ 0 h 37"/>
                <a:gd name="T44" fmla="*/ 4 w 410"/>
                <a:gd name="T45" fmla="*/ 0 h 37"/>
                <a:gd name="T46" fmla="*/ 4 w 410"/>
                <a:gd name="T47" fmla="*/ 0 h 37"/>
                <a:gd name="T48" fmla="*/ 4 w 410"/>
                <a:gd name="T49" fmla="*/ 0 h 37"/>
                <a:gd name="T50" fmla="*/ 4 w 410"/>
                <a:gd name="T51" fmla="*/ 0 h 37"/>
                <a:gd name="T52" fmla="*/ 3 w 410"/>
                <a:gd name="T53" fmla="*/ 0 h 37"/>
                <a:gd name="T54" fmla="*/ 3 w 410"/>
                <a:gd name="T55" fmla="*/ 0 h 37"/>
                <a:gd name="T56" fmla="*/ 2 w 410"/>
                <a:gd name="T57" fmla="*/ 0 h 37"/>
                <a:gd name="T58" fmla="*/ 2 w 410"/>
                <a:gd name="T59" fmla="*/ 1 h 37"/>
                <a:gd name="T60" fmla="*/ 1 w 410"/>
                <a:gd name="T61" fmla="*/ 0 h 37"/>
                <a:gd name="T62" fmla="*/ 1 w 410"/>
                <a:gd name="T63" fmla="*/ 0 h 37"/>
                <a:gd name="T64" fmla="*/ 1 w 410"/>
                <a:gd name="T65" fmla="*/ 0 h 37"/>
                <a:gd name="T66" fmla="*/ 0 w 410"/>
                <a:gd name="T67" fmla="*/ 0 h 37"/>
                <a:gd name="T68" fmla="*/ 0 w 410"/>
                <a:gd name="T69" fmla="*/ 0 h 37"/>
                <a:gd name="T70" fmla="*/ 0 w 410"/>
                <a:gd name="T71" fmla="*/ 0 h 37"/>
                <a:gd name="T72" fmla="*/ 0 w 410"/>
                <a:gd name="T73" fmla="*/ 0 h 37"/>
                <a:gd name="T74" fmla="*/ 0 w 410"/>
                <a:gd name="T75" fmla="*/ 0 h 37"/>
                <a:gd name="T76" fmla="*/ 0 w 410"/>
                <a:gd name="T77" fmla="*/ 0 h 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0"/>
                <a:gd name="T118" fmla="*/ 0 h 37"/>
                <a:gd name="T119" fmla="*/ 410 w 410"/>
                <a:gd name="T120" fmla="*/ 37 h 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0" h="37">
                  <a:moveTo>
                    <a:pt x="16" y="1"/>
                  </a:moveTo>
                  <a:lnTo>
                    <a:pt x="18" y="1"/>
                  </a:lnTo>
                  <a:lnTo>
                    <a:pt x="23" y="1"/>
                  </a:lnTo>
                  <a:lnTo>
                    <a:pt x="34" y="1"/>
                  </a:lnTo>
                  <a:lnTo>
                    <a:pt x="47" y="3"/>
                  </a:lnTo>
                  <a:lnTo>
                    <a:pt x="64" y="3"/>
                  </a:lnTo>
                  <a:lnTo>
                    <a:pt x="83" y="3"/>
                  </a:lnTo>
                  <a:lnTo>
                    <a:pt x="105" y="3"/>
                  </a:lnTo>
                  <a:lnTo>
                    <a:pt x="132" y="4"/>
                  </a:lnTo>
                  <a:lnTo>
                    <a:pt x="158" y="4"/>
                  </a:lnTo>
                  <a:lnTo>
                    <a:pt x="188" y="4"/>
                  </a:lnTo>
                  <a:lnTo>
                    <a:pt x="219" y="4"/>
                  </a:lnTo>
                  <a:lnTo>
                    <a:pt x="253" y="4"/>
                  </a:lnTo>
                  <a:lnTo>
                    <a:pt x="287" y="3"/>
                  </a:lnTo>
                  <a:lnTo>
                    <a:pt x="324" y="3"/>
                  </a:lnTo>
                  <a:lnTo>
                    <a:pt x="361" y="1"/>
                  </a:lnTo>
                  <a:lnTo>
                    <a:pt x="400" y="0"/>
                  </a:lnTo>
                  <a:lnTo>
                    <a:pt x="410" y="28"/>
                  </a:lnTo>
                  <a:lnTo>
                    <a:pt x="406" y="28"/>
                  </a:lnTo>
                  <a:lnTo>
                    <a:pt x="401" y="28"/>
                  </a:lnTo>
                  <a:lnTo>
                    <a:pt x="390" y="28"/>
                  </a:lnTo>
                  <a:lnTo>
                    <a:pt x="375" y="29"/>
                  </a:lnTo>
                  <a:lnTo>
                    <a:pt x="357" y="29"/>
                  </a:lnTo>
                  <a:lnTo>
                    <a:pt x="336" y="32"/>
                  </a:lnTo>
                  <a:lnTo>
                    <a:pt x="313" y="34"/>
                  </a:lnTo>
                  <a:lnTo>
                    <a:pt x="287" y="35"/>
                  </a:lnTo>
                  <a:lnTo>
                    <a:pt x="258" y="35"/>
                  </a:lnTo>
                  <a:lnTo>
                    <a:pt x="227" y="35"/>
                  </a:lnTo>
                  <a:lnTo>
                    <a:pt x="191" y="35"/>
                  </a:lnTo>
                  <a:lnTo>
                    <a:pt x="157" y="37"/>
                  </a:lnTo>
                  <a:lnTo>
                    <a:pt x="118" y="35"/>
                  </a:lnTo>
                  <a:lnTo>
                    <a:pt x="81" y="34"/>
                  </a:lnTo>
                  <a:lnTo>
                    <a:pt x="41" y="32"/>
                  </a:lnTo>
                  <a:lnTo>
                    <a:pt x="3" y="31"/>
                  </a:lnTo>
                  <a:lnTo>
                    <a:pt x="0" y="25"/>
                  </a:lnTo>
                  <a:lnTo>
                    <a:pt x="6" y="16"/>
                  </a:lnTo>
                  <a:lnTo>
                    <a:pt x="12" y="4"/>
                  </a:lnTo>
                  <a:lnTo>
                    <a:pt x="16"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3" name="Freeform 76"/>
            <p:cNvSpPr>
              <a:spLocks/>
            </p:cNvSpPr>
            <p:nvPr/>
          </p:nvSpPr>
          <p:spPr bwMode="auto">
            <a:xfrm>
              <a:off x="4104" y="2445"/>
              <a:ext cx="11" cy="98"/>
            </a:xfrm>
            <a:custGeom>
              <a:avLst/>
              <a:gdLst>
                <a:gd name="T0" fmla="*/ 0 w 33"/>
                <a:gd name="T1" fmla="*/ 0 h 295"/>
                <a:gd name="T2" fmla="*/ 0 w 33"/>
                <a:gd name="T3" fmla="*/ 0 h 295"/>
                <a:gd name="T4" fmla="*/ 0 w 33"/>
                <a:gd name="T5" fmla="*/ 0 h 295"/>
                <a:gd name="T6" fmla="*/ 0 w 33"/>
                <a:gd name="T7" fmla="*/ 0 h 295"/>
                <a:gd name="T8" fmla="*/ 0 w 33"/>
                <a:gd name="T9" fmla="*/ 0 h 295"/>
                <a:gd name="T10" fmla="*/ 0 w 33"/>
                <a:gd name="T11" fmla="*/ 1 h 295"/>
                <a:gd name="T12" fmla="*/ 0 w 33"/>
                <a:gd name="T13" fmla="*/ 1 h 295"/>
                <a:gd name="T14" fmla="*/ 0 w 33"/>
                <a:gd name="T15" fmla="*/ 1 h 295"/>
                <a:gd name="T16" fmla="*/ 0 w 33"/>
                <a:gd name="T17" fmla="*/ 1 h 295"/>
                <a:gd name="T18" fmla="*/ 0 w 33"/>
                <a:gd name="T19" fmla="*/ 2 h 295"/>
                <a:gd name="T20" fmla="*/ 0 w 33"/>
                <a:gd name="T21" fmla="*/ 2 h 295"/>
                <a:gd name="T22" fmla="*/ 0 w 33"/>
                <a:gd name="T23" fmla="*/ 2 h 295"/>
                <a:gd name="T24" fmla="*/ 0 w 33"/>
                <a:gd name="T25" fmla="*/ 3 h 295"/>
                <a:gd name="T26" fmla="*/ 0 w 33"/>
                <a:gd name="T27" fmla="*/ 3 h 295"/>
                <a:gd name="T28" fmla="*/ 0 w 33"/>
                <a:gd name="T29" fmla="*/ 3 h 295"/>
                <a:gd name="T30" fmla="*/ 0 w 33"/>
                <a:gd name="T31" fmla="*/ 3 h 295"/>
                <a:gd name="T32" fmla="*/ 0 w 33"/>
                <a:gd name="T33" fmla="*/ 4 h 295"/>
                <a:gd name="T34" fmla="*/ 0 w 33"/>
                <a:gd name="T35" fmla="*/ 4 h 295"/>
                <a:gd name="T36" fmla="*/ 0 w 33"/>
                <a:gd name="T37" fmla="*/ 4 h 295"/>
                <a:gd name="T38" fmla="*/ 0 w 33"/>
                <a:gd name="T39" fmla="*/ 4 h 295"/>
                <a:gd name="T40" fmla="*/ 0 w 33"/>
                <a:gd name="T41" fmla="*/ 3 h 295"/>
                <a:gd name="T42" fmla="*/ 0 w 33"/>
                <a:gd name="T43" fmla="*/ 3 h 295"/>
                <a:gd name="T44" fmla="*/ 0 w 33"/>
                <a:gd name="T45" fmla="*/ 3 h 295"/>
                <a:gd name="T46" fmla="*/ 0 w 33"/>
                <a:gd name="T47" fmla="*/ 3 h 295"/>
                <a:gd name="T48" fmla="*/ 0 w 33"/>
                <a:gd name="T49" fmla="*/ 3 h 295"/>
                <a:gd name="T50" fmla="*/ 0 w 33"/>
                <a:gd name="T51" fmla="*/ 2 h 295"/>
                <a:gd name="T52" fmla="*/ 0 w 33"/>
                <a:gd name="T53" fmla="*/ 2 h 295"/>
                <a:gd name="T54" fmla="*/ 0 w 33"/>
                <a:gd name="T55" fmla="*/ 2 h 295"/>
                <a:gd name="T56" fmla="*/ 0 w 33"/>
                <a:gd name="T57" fmla="*/ 1 h 295"/>
                <a:gd name="T58" fmla="*/ 0 w 33"/>
                <a:gd name="T59" fmla="*/ 1 h 295"/>
                <a:gd name="T60" fmla="*/ 0 w 33"/>
                <a:gd name="T61" fmla="*/ 1 h 295"/>
                <a:gd name="T62" fmla="*/ 0 w 33"/>
                <a:gd name="T63" fmla="*/ 1 h 295"/>
                <a:gd name="T64" fmla="*/ 0 w 33"/>
                <a:gd name="T65" fmla="*/ 0 h 295"/>
                <a:gd name="T66" fmla="*/ 0 w 33"/>
                <a:gd name="T67" fmla="*/ 0 h 295"/>
                <a:gd name="T68" fmla="*/ 0 w 33"/>
                <a:gd name="T69" fmla="*/ 0 h 295"/>
                <a:gd name="T70" fmla="*/ 0 w 33"/>
                <a:gd name="T71" fmla="*/ 0 h 2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295"/>
                <a:gd name="T110" fmla="*/ 33 w 33"/>
                <a:gd name="T111" fmla="*/ 295 h 2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295">
                  <a:moveTo>
                    <a:pt x="0" y="1"/>
                  </a:moveTo>
                  <a:lnTo>
                    <a:pt x="0" y="3"/>
                  </a:lnTo>
                  <a:lnTo>
                    <a:pt x="0" y="9"/>
                  </a:lnTo>
                  <a:lnTo>
                    <a:pt x="0" y="19"/>
                  </a:lnTo>
                  <a:lnTo>
                    <a:pt x="0" y="32"/>
                  </a:lnTo>
                  <a:lnTo>
                    <a:pt x="0" y="49"/>
                  </a:lnTo>
                  <a:lnTo>
                    <a:pt x="0" y="70"/>
                  </a:lnTo>
                  <a:lnTo>
                    <a:pt x="0" y="90"/>
                  </a:lnTo>
                  <a:lnTo>
                    <a:pt x="0" y="114"/>
                  </a:lnTo>
                  <a:lnTo>
                    <a:pt x="0" y="136"/>
                  </a:lnTo>
                  <a:lnTo>
                    <a:pt x="0" y="161"/>
                  </a:lnTo>
                  <a:lnTo>
                    <a:pt x="0" y="185"/>
                  </a:lnTo>
                  <a:lnTo>
                    <a:pt x="1" y="210"/>
                  </a:lnTo>
                  <a:lnTo>
                    <a:pt x="1" y="233"/>
                  </a:lnTo>
                  <a:lnTo>
                    <a:pt x="3" y="255"/>
                  </a:lnTo>
                  <a:lnTo>
                    <a:pt x="4" y="276"/>
                  </a:lnTo>
                  <a:lnTo>
                    <a:pt x="6" y="293"/>
                  </a:lnTo>
                  <a:lnTo>
                    <a:pt x="33" y="295"/>
                  </a:lnTo>
                  <a:lnTo>
                    <a:pt x="31" y="292"/>
                  </a:lnTo>
                  <a:lnTo>
                    <a:pt x="31" y="286"/>
                  </a:lnTo>
                  <a:lnTo>
                    <a:pt x="31" y="276"/>
                  </a:lnTo>
                  <a:lnTo>
                    <a:pt x="31" y="265"/>
                  </a:lnTo>
                  <a:lnTo>
                    <a:pt x="31" y="250"/>
                  </a:lnTo>
                  <a:lnTo>
                    <a:pt x="31" y="233"/>
                  </a:lnTo>
                  <a:lnTo>
                    <a:pt x="31" y="213"/>
                  </a:lnTo>
                  <a:lnTo>
                    <a:pt x="31" y="193"/>
                  </a:lnTo>
                  <a:lnTo>
                    <a:pt x="30" y="169"/>
                  </a:lnTo>
                  <a:lnTo>
                    <a:pt x="30" y="147"/>
                  </a:lnTo>
                  <a:lnTo>
                    <a:pt x="28" y="121"/>
                  </a:lnTo>
                  <a:lnTo>
                    <a:pt x="28" y="96"/>
                  </a:lnTo>
                  <a:lnTo>
                    <a:pt x="27" y="71"/>
                  </a:lnTo>
                  <a:lnTo>
                    <a:pt x="27" y="46"/>
                  </a:lnTo>
                  <a:lnTo>
                    <a:pt x="27" y="22"/>
                  </a:lnTo>
                  <a:lnTo>
                    <a:pt x="27" y="0"/>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4" name="Freeform 77"/>
            <p:cNvSpPr>
              <a:spLocks/>
            </p:cNvSpPr>
            <p:nvPr/>
          </p:nvSpPr>
          <p:spPr bwMode="auto">
            <a:xfrm>
              <a:off x="4102" y="2389"/>
              <a:ext cx="36" cy="35"/>
            </a:xfrm>
            <a:custGeom>
              <a:avLst/>
              <a:gdLst>
                <a:gd name="T0" fmla="*/ 1 w 106"/>
                <a:gd name="T1" fmla="*/ 0 h 107"/>
                <a:gd name="T2" fmla="*/ 1 w 106"/>
                <a:gd name="T3" fmla="*/ 0 h 107"/>
                <a:gd name="T4" fmla="*/ 1 w 106"/>
                <a:gd name="T5" fmla="*/ 0 h 107"/>
                <a:gd name="T6" fmla="*/ 1 w 106"/>
                <a:gd name="T7" fmla="*/ 0 h 107"/>
                <a:gd name="T8" fmla="*/ 1 w 106"/>
                <a:gd name="T9" fmla="*/ 0 h 107"/>
                <a:gd name="T10" fmla="*/ 1 w 106"/>
                <a:gd name="T11" fmla="*/ 0 h 107"/>
                <a:gd name="T12" fmla="*/ 1 w 106"/>
                <a:gd name="T13" fmla="*/ 0 h 107"/>
                <a:gd name="T14" fmla="*/ 1 w 106"/>
                <a:gd name="T15" fmla="*/ 0 h 107"/>
                <a:gd name="T16" fmla="*/ 0 w 106"/>
                <a:gd name="T17" fmla="*/ 0 h 107"/>
                <a:gd name="T18" fmla="*/ 0 w 106"/>
                <a:gd name="T19" fmla="*/ 0 h 107"/>
                <a:gd name="T20" fmla="*/ 0 w 106"/>
                <a:gd name="T21" fmla="*/ 1 h 107"/>
                <a:gd name="T22" fmla="*/ 0 w 106"/>
                <a:gd name="T23" fmla="*/ 1 h 107"/>
                <a:gd name="T24" fmla="*/ 0 w 106"/>
                <a:gd name="T25" fmla="*/ 1 h 107"/>
                <a:gd name="T26" fmla="*/ 0 w 106"/>
                <a:gd name="T27" fmla="*/ 1 h 107"/>
                <a:gd name="T28" fmla="*/ 0 w 106"/>
                <a:gd name="T29" fmla="*/ 1 h 107"/>
                <a:gd name="T30" fmla="*/ 0 w 106"/>
                <a:gd name="T31" fmla="*/ 1 h 107"/>
                <a:gd name="T32" fmla="*/ 0 w 106"/>
                <a:gd name="T33" fmla="*/ 1 h 107"/>
                <a:gd name="T34" fmla="*/ 0 w 106"/>
                <a:gd name="T35" fmla="*/ 1 h 107"/>
                <a:gd name="T36" fmla="*/ 0 w 106"/>
                <a:gd name="T37" fmla="*/ 1 h 107"/>
                <a:gd name="T38" fmla="*/ 0 w 106"/>
                <a:gd name="T39" fmla="*/ 1 h 107"/>
                <a:gd name="T40" fmla="*/ 0 w 106"/>
                <a:gd name="T41" fmla="*/ 1 h 107"/>
                <a:gd name="T42" fmla="*/ 0 w 106"/>
                <a:gd name="T43" fmla="*/ 1 h 107"/>
                <a:gd name="T44" fmla="*/ 0 w 106"/>
                <a:gd name="T45" fmla="*/ 1 h 107"/>
                <a:gd name="T46" fmla="*/ 0 w 106"/>
                <a:gd name="T47" fmla="*/ 1 h 107"/>
                <a:gd name="T48" fmla="*/ 0 w 106"/>
                <a:gd name="T49" fmla="*/ 1 h 107"/>
                <a:gd name="T50" fmla="*/ 0 w 106"/>
                <a:gd name="T51" fmla="*/ 1 h 107"/>
                <a:gd name="T52" fmla="*/ 0 w 106"/>
                <a:gd name="T53" fmla="*/ 1 h 107"/>
                <a:gd name="T54" fmla="*/ 0 w 106"/>
                <a:gd name="T55" fmla="*/ 1 h 107"/>
                <a:gd name="T56" fmla="*/ 0 w 106"/>
                <a:gd name="T57" fmla="*/ 1 h 107"/>
                <a:gd name="T58" fmla="*/ 0 w 106"/>
                <a:gd name="T59" fmla="*/ 0 h 107"/>
                <a:gd name="T60" fmla="*/ 0 w 106"/>
                <a:gd name="T61" fmla="*/ 0 h 107"/>
                <a:gd name="T62" fmla="*/ 0 w 106"/>
                <a:gd name="T63" fmla="*/ 0 h 107"/>
                <a:gd name="T64" fmla="*/ 0 w 106"/>
                <a:gd name="T65" fmla="*/ 0 h 107"/>
                <a:gd name="T66" fmla="*/ 0 w 106"/>
                <a:gd name="T67" fmla="*/ 0 h 107"/>
                <a:gd name="T68" fmla="*/ 0 w 106"/>
                <a:gd name="T69" fmla="*/ 0 h 107"/>
                <a:gd name="T70" fmla="*/ 1 w 106"/>
                <a:gd name="T71" fmla="*/ 0 h 107"/>
                <a:gd name="T72" fmla="*/ 1 w 106"/>
                <a:gd name="T73" fmla="*/ 0 h 107"/>
                <a:gd name="T74" fmla="*/ 1 w 106"/>
                <a:gd name="T75" fmla="*/ 0 h 107"/>
                <a:gd name="T76" fmla="*/ 1 w 106"/>
                <a:gd name="T77" fmla="*/ 0 h 107"/>
                <a:gd name="T78" fmla="*/ 1 w 106"/>
                <a:gd name="T79" fmla="*/ 0 h 107"/>
                <a:gd name="T80" fmla="*/ 1 w 106"/>
                <a:gd name="T81" fmla="*/ 0 h 107"/>
                <a:gd name="T82" fmla="*/ 1 w 106"/>
                <a:gd name="T83" fmla="*/ 0 h 107"/>
                <a:gd name="T84" fmla="*/ 1 w 106"/>
                <a:gd name="T85" fmla="*/ 0 h 107"/>
                <a:gd name="T86" fmla="*/ 1 w 106"/>
                <a:gd name="T87" fmla="*/ 0 h 107"/>
                <a:gd name="T88" fmla="*/ 1 w 106"/>
                <a:gd name="T89" fmla="*/ 0 h 107"/>
                <a:gd name="T90" fmla="*/ 1 w 106"/>
                <a:gd name="T91" fmla="*/ 0 h 107"/>
                <a:gd name="T92" fmla="*/ 1 w 106"/>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
                <a:gd name="T142" fmla="*/ 0 h 107"/>
                <a:gd name="T143" fmla="*/ 106 w 106"/>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 h="107">
                  <a:moveTo>
                    <a:pt x="103" y="26"/>
                  </a:moveTo>
                  <a:lnTo>
                    <a:pt x="100" y="24"/>
                  </a:lnTo>
                  <a:lnTo>
                    <a:pt x="94" y="24"/>
                  </a:lnTo>
                  <a:lnTo>
                    <a:pt x="85" y="24"/>
                  </a:lnTo>
                  <a:lnTo>
                    <a:pt x="77" y="24"/>
                  </a:lnTo>
                  <a:lnTo>
                    <a:pt x="65" y="24"/>
                  </a:lnTo>
                  <a:lnTo>
                    <a:pt x="54" y="26"/>
                  </a:lnTo>
                  <a:lnTo>
                    <a:pt x="44" y="27"/>
                  </a:lnTo>
                  <a:lnTo>
                    <a:pt x="37" y="31"/>
                  </a:lnTo>
                  <a:lnTo>
                    <a:pt x="34" y="34"/>
                  </a:lnTo>
                  <a:lnTo>
                    <a:pt x="31" y="42"/>
                  </a:lnTo>
                  <a:lnTo>
                    <a:pt x="29" y="46"/>
                  </a:lnTo>
                  <a:lnTo>
                    <a:pt x="29" y="51"/>
                  </a:lnTo>
                  <a:lnTo>
                    <a:pt x="28" y="55"/>
                  </a:lnTo>
                  <a:lnTo>
                    <a:pt x="28" y="63"/>
                  </a:lnTo>
                  <a:lnTo>
                    <a:pt x="28" y="71"/>
                  </a:lnTo>
                  <a:lnTo>
                    <a:pt x="28" y="83"/>
                  </a:lnTo>
                  <a:lnTo>
                    <a:pt x="28" y="91"/>
                  </a:lnTo>
                  <a:lnTo>
                    <a:pt x="28" y="98"/>
                  </a:lnTo>
                  <a:lnTo>
                    <a:pt x="28" y="104"/>
                  </a:lnTo>
                  <a:lnTo>
                    <a:pt x="28" y="107"/>
                  </a:lnTo>
                  <a:lnTo>
                    <a:pt x="0" y="107"/>
                  </a:lnTo>
                  <a:lnTo>
                    <a:pt x="0" y="103"/>
                  </a:lnTo>
                  <a:lnTo>
                    <a:pt x="0" y="98"/>
                  </a:lnTo>
                  <a:lnTo>
                    <a:pt x="0" y="88"/>
                  </a:lnTo>
                  <a:lnTo>
                    <a:pt x="0" y="77"/>
                  </a:lnTo>
                  <a:lnTo>
                    <a:pt x="0" y="66"/>
                  </a:lnTo>
                  <a:lnTo>
                    <a:pt x="0" y="55"/>
                  </a:lnTo>
                  <a:lnTo>
                    <a:pt x="0" y="46"/>
                  </a:lnTo>
                  <a:lnTo>
                    <a:pt x="1" y="40"/>
                  </a:lnTo>
                  <a:lnTo>
                    <a:pt x="2" y="34"/>
                  </a:lnTo>
                  <a:lnTo>
                    <a:pt x="8" y="26"/>
                  </a:lnTo>
                  <a:lnTo>
                    <a:pt x="14" y="15"/>
                  </a:lnTo>
                  <a:lnTo>
                    <a:pt x="22" y="11"/>
                  </a:lnTo>
                  <a:lnTo>
                    <a:pt x="32" y="6"/>
                  </a:lnTo>
                  <a:lnTo>
                    <a:pt x="45" y="3"/>
                  </a:lnTo>
                  <a:lnTo>
                    <a:pt x="56" y="0"/>
                  </a:lnTo>
                  <a:lnTo>
                    <a:pt x="68" y="0"/>
                  </a:lnTo>
                  <a:lnTo>
                    <a:pt x="77" y="0"/>
                  </a:lnTo>
                  <a:lnTo>
                    <a:pt x="87" y="0"/>
                  </a:lnTo>
                  <a:lnTo>
                    <a:pt x="96" y="0"/>
                  </a:lnTo>
                  <a:lnTo>
                    <a:pt x="102" y="2"/>
                  </a:lnTo>
                  <a:lnTo>
                    <a:pt x="105" y="5"/>
                  </a:lnTo>
                  <a:lnTo>
                    <a:pt x="106" y="12"/>
                  </a:lnTo>
                  <a:lnTo>
                    <a:pt x="103" y="21"/>
                  </a:lnTo>
                  <a:lnTo>
                    <a:pt x="103"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5" name="Freeform 78"/>
            <p:cNvSpPr>
              <a:spLocks/>
            </p:cNvSpPr>
            <p:nvPr/>
          </p:nvSpPr>
          <p:spPr bwMode="auto">
            <a:xfrm>
              <a:off x="4071" y="2564"/>
              <a:ext cx="62" cy="55"/>
            </a:xfrm>
            <a:custGeom>
              <a:avLst/>
              <a:gdLst>
                <a:gd name="T0" fmla="*/ 0 w 187"/>
                <a:gd name="T1" fmla="*/ 0 h 163"/>
                <a:gd name="T2" fmla="*/ 0 w 187"/>
                <a:gd name="T3" fmla="*/ 0 h 163"/>
                <a:gd name="T4" fmla="*/ 0 w 187"/>
                <a:gd name="T5" fmla="*/ 1 h 163"/>
                <a:gd name="T6" fmla="*/ 0 w 187"/>
                <a:gd name="T7" fmla="*/ 1 h 163"/>
                <a:gd name="T8" fmla="*/ 0 w 187"/>
                <a:gd name="T9" fmla="*/ 1 h 163"/>
                <a:gd name="T10" fmla="*/ 0 w 187"/>
                <a:gd name="T11" fmla="*/ 1 h 163"/>
                <a:gd name="T12" fmla="*/ 0 w 187"/>
                <a:gd name="T13" fmla="*/ 2 h 163"/>
                <a:gd name="T14" fmla="*/ 0 w 187"/>
                <a:gd name="T15" fmla="*/ 2 h 163"/>
                <a:gd name="T16" fmla="*/ 1 w 187"/>
                <a:gd name="T17" fmla="*/ 2 h 163"/>
                <a:gd name="T18" fmla="*/ 1 w 187"/>
                <a:gd name="T19" fmla="*/ 2 h 163"/>
                <a:gd name="T20" fmla="*/ 1 w 187"/>
                <a:gd name="T21" fmla="*/ 2 h 163"/>
                <a:gd name="T22" fmla="*/ 1 w 187"/>
                <a:gd name="T23" fmla="*/ 2 h 163"/>
                <a:gd name="T24" fmla="*/ 1 w 187"/>
                <a:gd name="T25" fmla="*/ 2 h 163"/>
                <a:gd name="T26" fmla="*/ 1 w 187"/>
                <a:gd name="T27" fmla="*/ 2 h 163"/>
                <a:gd name="T28" fmla="*/ 2 w 187"/>
                <a:gd name="T29" fmla="*/ 2 h 163"/>
                <a:gd name="T30" fmla="*/ 2 w 187"/>
                <a:gd name="T31" fmla="*/ 2 h 163"/>
                <a:gd name="T32" fmla="*/ 2 w 187"/>
                <a:gd name="T33" fmla="*/ 2 h 163"/>
                <a:gd name="T34" fmla="*/ 2 w 187"/>
                <a:gd name="T35" fmla="*/ 2 h 163"/>
                <a:gd name="T36" fmla="*/ 2 w 187"/>
                <a:gd name="T37" fmla="*/ 2 h 163"/>
                <a:gd name="T38" fmla="*/ 2 w 187"/>
                <a:gd name="T39" fmla="*/ 2 h 163"/>
                <a:gd name="T40" fmla="*/ 2 w 187"/>
                <a:gd name="T41" fmla="*/ 2 h 163"/>
                <a:gd name="T42" fmla="*/ 2 w 187"/>
                <a:gd name="T43" fmla="*/ 2 h 163"/>
                <a:gd name="T44" fmla="*/ 2 w 187"/>
                <a:gd name="T45" fmla="*/ 2 h 163"/>
                <a:gd name="T46" fmla="*/ 1 w 187"/>
                <a:gd name="T47" fmla="*/ 2 h 163"/>
                <a:gd name="T48" fmla="*/ 1 w 187"/>
                <a:gd name="T49" fmla="*/ 2 h 163"/>
                <a:gd name="T50" fmla="*/ 1 w 187"/>
                <a:gd name="T51" fmla="*/ 2 h 163"/>
                <a:gd name="T52" fmla="*/ 1 w 187"/>
                <a:gd name="T53" fmla="*/ 2 h 163"/>
                <a:gd name="T54" fmla="*/ 1 w 187"/>
                <a:gd name="T55" fmla="*/ 2 h 163"/>
                <a:gd name="T56" fmla="*/ 0 w 187"/>
                <a:gd name="T57" fmla="*/ 1 h 163"/>
                <a:gd name="T58" fmla="*/ 0 w 187"/>
                <a:gd name="T59" fmla="*/ 1 h 163"/>
                <a:gd name="T60" fmla="*/ 0 w 187"/>
                <a:gd name="T61" fmla="*/ 1 h 163"/>
                <a:gd name="T62" fmla="*/ 0 w 187"/>
                <a:gd name="T63" fmla="*/ 1 h 163"/>
                <a:gd name="T64" fmla="*/ 0 w 187"/>
                <a:gd name="T65" fmla="*/ 1 h 163"/>
                <a:gd name="T66" fmla="*/ 0 w 187"/>
                <a:gd name="T67" fmla="*/ 0 h 163"/>
                <a:gd name="T68" fmla="*/ 0 w 187"/>
                <a:gd name="T69" fmla="*/ 0 h 163"/>
                <a:gd name="T70" fmla="*/ 0 w 187"/>
                <a:gd name="T71" fmla="*/ 0 h 163"/>
                <a:gd name="T72" fmla="*/ 0 w 187"/>
                <a:gd name="T73" fmla="*/ 0 h 163"/>
                <a:gd name="T74" fmla="*/ 0 w 187"/>
                <a:gd name="T75" fmla="*/ 0 h 163"/>
                <a:gd name="T76" fmla="*/ 0 w 187"/>
                <a:gd name="T77" fmla="*/ 0 h 1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7"/>
                <a:gd name="T118" fmla="*/ 0 h 163"/>
                <a:gd name="T119" fmla="*/ 187 w 187"/>
                <a:gd name="T120" fmla="*/ 163 h 1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7" h="163">
                  <a:moveTo>
                    <a:pt x="0" y="8"/>
                  </a:moveTo>
                  <a:lnTo>
                    <a:pt x="0" y="13"/>
                  </a:lnTo>
                  <a:lnTo>
                    <a:pt x="0" y="17"/>
                  </a:lnTo>
                  <a:lnTo>
                    <a:pt x="0" y="25"/>
                  </a:lnTo>
                  <a:lnTo>
                    <a:pt x="0" y="32"/>
                  </a:lnTo>
                  <a:lnTo>
                    <a:pt x="0" y="41"/>
                  </a:lnTo>
                  <a:lnTo>
                    <a:pt x="2" y="51"/>
                  </a:lnTo>
                  <a:lnTo>
                    <a:pt x="3" y="62"/>
                  </a:lnTo>
                  <a:lnTo>
                    <a:pt x="5" y="72"/>
                  </a:lnTo>
                  <a:lnTo>
                    <a:pt x="6" y="83"/>
                  </a:lnTo>
                  <a:lnTo>
                    <a:pt x="9" y="93"/>
                  </a:lnTo>
                  <a:lnTo>
                    <a:pt x="12" y="105"/>
                  </a:lnTo>
                  <a:lnTo>
                    <a:pt x="16" y="114"/>
                  </a:lnTo>
                  <a:lnTo>
                    <a:pt x="21" y="123"/>
                  </a:lnTo>
                  <a:lnTo>
                    <a:pt x="27" y="130"/>
                  </a:lnTo>
                  <a:lnTo>
                    <a:pt x="33" y="137"/>
                  </a:lnTo>
                  <a:lnTo>
                    <a:pt x="37" y="140"/>
                  </a:lnTo>
                  <a:lnTo>
                    <a:pt x="46" y="146"/>
                  </a:lnTo>
                  <a:lnTo>
                    <a:pt x="52" y="151"/>
                  </a:lnTo>
                  <a:lnTo>
                    <a:pt x="62" y="155"/>
                  </a:lnTo>
                  <a:lnTo>
                    <a:pt x="65" y="155"/>
                  </a:lnTo>
                  <a:lnTo>
                    <a:pt x="70" y="155"/>
                  </a:lnTo>
                  <a:lnTo>
                    <a:pt x="76" y="157"/>
                  </a:lnTo>
                  <a:lnTo>
                    <a:pt x="83" y="158"/>
                  </a:lnTo>
                  <a:lnTo>
                    <a:pt x="91" y="158"/>
                  </a:lnTo>
                  <a:lnTo>
                    <a:pt x="98" y="158"/>
                  </a:lnTo>
                  <a:lnTo>
                    <a:pt x="107" y="158"/>
                  </a:lnTo>
                  <a:lnTo>
                    <a:pt x="117" y="160"/>
                  </a:lnTo>
                  <a:lnTo>
                    <a:pt x="125" y="160"/>
                  </a:lnTo>
                  <a:lnTo>
                    <a:pt x="134" y="160"/>
                  </a:lnTo>
                  <a:lnTo>
                    <a:pt x="144" y="160"/>
                  </a:lnTo>
                  <a:lnTo>
                    <a:pt x="153" y="161"/>
                  </a:lnTo>
                  <a:lnTo>
                    <a:pt x="160" y="161"/>
                  </a:lnTo>
                  <a:lnTo>
                    <a:pt x="169" y="161"/>
                  </a:lnTo>
                  <a:lnTo>
                    <a:pt x="175" y="161"/>
                  </a:lnTo>
                  <a:lnTo>
                    <a:pt x="182" y="163"/>
                  </a:lnTo>
                  <a:lnTo>
                    <a:pt x="187" y="158"/>
                  </a:lnTo>
                  <a:lnTo>
                    <a:pt x="187" y="151"/>
                  </a:lnTo>
                  <a:lnTo>
                    <a:pt x="185" y="143"/>
                  </a:lnTo>
                  <a:lnTo>
                    <a:pt x="184" y="140"/>
                  </a:lnTo>
                  <a:lnTo>
                    <a:pt x="179" y="139"/>
                  </a:lnTo>
                  <a:lnTo>
                    <a:pt x="171" y="139"/>
                  </a:lnTo>
                  <a:lnTo>
                    <a:pt x="162" y="139"/>
                  </a:lnTo>
                  <a:lnTo>
                    <a:pt x="154" y="139"/>
                  </a:lnTo>
                  <a:lnTo>
                    <a:pt x="145" y="139"/>
                  </a:lnTo>
                  <a:lnTo>
                    <a:pt x="138" y="139"/>
                  </a:lnTo>
                  <a:lnTo>
                    <a:pt x="128" y="137"/>
                  </a:lnTo>
                  <a:lnTo>
                    <a:pt x="119" y="137"/>
                  </a:lnTo>
                  <a:lnTo>
                    <a:pt x="108" y="136"/>
                  </a:lnTo>
                  <a:lnTo>
                    <a:pt x="101" y="136"/>
                  </a:lnTo>
                  <a:lnTo>
                    <a:pt x="91" y="133"/>
                  </a:lnTo>
                  <a:lnTo>
                    <a:pt x="83" y="133"/>
                  </a:lnTo>
                  <a:lnTo>
                    <a:pt x="76" y="132"/>
                  </a:lnTo>
                  <a:lnTo>
                    <a:pt x="71" y="130"/>
                  </a:lnTo>
                  <a:lnTo>
                    <a:pt x="62" y="126"/>
                  </a:lnTo>
                  <a:lnTo>
                    <a:pt x="55" y="121"/>
                  </a:lnTo>
                  <a:lnTo>
                    <a:pt x="46" y="114"/>
                  </a:lnTo>
                  <a:lnTo>
                    <a:pt x="40" y="108"/>
                  </a:lnTo>
                  <a:lnTo>
                    <a:pt x="36" y="102"/>
                  </a:lnTo>
                  <a:lnTo>
                    <a:pt x="33" y="91"/>
                  </a:lnTo>
                  <a:lnTo>
                    <a:pt x="31" y="86"/>
                  </a:lnTo>
                  <a:lnTo>
                    <a:pt x="31" y="80"/>
                  </a:lnTo>
                  <a:lnTo>
                    <a:pt x="31" y="72"/>
                  </a:lnTo>
                  <a:lnTo>
                    <a:pt x="31" y="66"/>
                  </a:lnTo>
                  <a:lnTo>
                    <a:pt x="30" y="59"/>
                  </a:lnTo>
                  <a:lnTo>
                    <a:pt x="30" y="50"/>
                  </a:lnTo>
                  <a:lnTo>
                    <a:pt x="30" y="44"/>
                  </a:lnTo>
                  <a:lnTo>
                    <a:pt x="30" y="37"/>
                  </a:lnTo>
                  <a:lnTo>
                    <a:pt x="30" y="29"/>
                  </a:lnTo>
                  <a:lnTo>
                    <a:pt x="30" y="22"/>
                  </a:lnTo>
                  <a:lnTo>
                    <a:pt x="30" y="14"/>
                  </a:lnTo>
                  <a:lnTo>
                    <a:pt x="30" y="8"/>
                  </a:lnTo>
                  <a:lnTo>
                    <a:pt x="27" y="4"/>
                  </a:lnTo>
                  <a:lnTo>
                    <a:pt x="24" y="1"/>
                  </a:lnTo>
                  <a:lnTo>
                    <a:pt x="19" y="0"/>
                  </a:lnTo>
                  <a:lnTo>
                    <a:pt x="15" y="3"/>
                  </a:lnTo>
                  <a:lnTo>
                    <a:pt x="3" y="6"/>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 name="Freeform 79"/>
            <p:cNvSpPr>
              <a:spLocks/>
            </p:cNvSpPr>
            <p:nvPr/>
          </p:nvSpPr>
          <p:spPr bwMode="auto">
            <a:xfrm>
              <a:off x="4107" y="2562"/>
              <a:ext cx="29" cy="26"/>
            </a:xfrm>
            <a:custGeom>
              <a:avLst/>
              <a:gdLst>
                <a:gd name="T0" fmla="*/ 0 w 86"/>
                <a:gd name="T1" fmla="*/ 0 h 78"/>
                <a:gd name="T2" fmla="*/ 0 w 86"/>
                <a:gd name="T3" fmla="*/ 0 h 78"/>
                <a:gd name="T4" fmla="*/ 0 w 86"/>
                <a:gd name="T5" fmla="*/ 0 h 78"/>
                <a:gd name="T6" fmla="*/ 0 w 86"/>
                <a:gd name="T7" fmla="*/ 0 h 78"/>
                <a:gd name="T8" fmla="*/ 0 w 86"/>
                <a:gd name="T9" fmla="*/ 0 h 78"/>
                <a:gd name="T10" fmla="*/ 0 w 86"/>
                <a:gd name="T11" fmla="*/ 1 h 78"/>
                <a:gd name="T12" fmla="*/ 1 w 86"/>
                <a:gd name="T13" fmla="*/ 1 h 78"/>
                <a:gd name="T14" fmla="*/ 1 w 86"/>
                <a:gd name="T15" fmla="*/ 1 h 78"/>
                <a:gd name="T16" fmla="*/ 1 w 86"/>
                <a:gd name="T17" fmla="*/ 1 h 78"/>
                <a:gd name="T18" fmla="*/ 1 w 86"/>
                <a:gd name="T19" fmla="*/ 1 h 78"/>
                <a:gd name="T20" fmla="*/ 1 w 86"/>
                <a:gd name="T21" fmla="*/ 1 h 78"/>
                <a:gd name="T22" fmla="*/ 1 w 86"/>
                <a:gd name="T23" fmla="*/ 1 h 78"/>
                <a:gd name="T24" fmla="*/ 1 w 86"/>
                <a:gd name="T25" fmla="*/ 1 h 78"/>
                <a:gd name="T26" fmla="*/ 1 w 86"/>
                <a:gd name="T27" fmla="*/ 1 h 78"/>
                <a:gd name="T28" fmla="*/ 1 w 86"/>
                <a:gd name="T29" fmla="*/ 1 h 78"/>
                <a:gd name="T30" fmla="*/ 1 w 86"/>
                <a:gd name="T31" fmla="*/ 1 h 78"/>
                <a:gd name="T32" fmla="*/ 1 w 86"/>
                <a:gd name="T33" fmla="*/ 1 h 78"/>
                <a:gd name="T34" fmla="*/ 1 w 86"/>
                <a:gd name="T35" fmla="*/ 1 h 78"/>
                <a:gd name="T36" fmla="*/ 1 w 86"/>
                <a:gd name="T37" fmla="*/ 1 h 78"/>
                <a:gd name="T38" fmla="*/ 1 w 86"/>
                <a:gd name="T39" fmla="*/ 1 h 78"/>
                <a:gd name="T40" fmla="*/ 1 w 86"/>
                <a:gd name="T41" fmla="*/ 1 h 78"/>
                <a:gd name="T42" fmla="*/ 1 w 86"/>
                <a:gd name="T43" fmla="*/ 1 h 78"/>
                <a:gd name="T44" fmla="*/ 1 w 86"/>
                <a:gd name="T45" fmla="*/ 1 h 78"/>
                <a:gd name="T46" fmla="*/ 0 w 86"/>
                <a:gd name="T47" fmla="*/ 1 h 78"/>
                <a:gd name="T48" fmla="*/ 0 w 86"/>
                <a:gd name="T49" fmla="*/ 1 h 78"/>
                <a:gd name="T50" fmla="*/ 0 w 86"/>
                <a:gd name="T51" fmla="*/ 1 h 78"/>
                <a:gd name="T52" fmla="*/ 0 w 86"/>
                <a:gd name="T53" fmla="*/ 1 h 78"/>
                <a:gd name="T54" fmla="*/ 0 w 86"/>
                <a:gd name="T55" fmla="*/ 1 h 78"/>
                <a:gd name="T56" fmla="*/ 0 w 86"/>
                <a:gd name="T57" fmla="*/ 0 h 78"/>
                <a:gd name="T58" fmla="*/ 0 w 86"/>
                <a:gd name="T59" fmla="*/ 0 h 78"/>
                <a:gd name="T60" fmla="*/ 0 w 86"/>
                <a:gd name="T61" fmla="*/ 0 h 78"/>
                <a:gd name="T62" fmla="*/ 0 w 86"/>
                <a:gd name="T63" fmla="*/ 0 h 78"/>
                <a:gd name="T64" fmla="*/ 0 w 86"/>
                <a:gd name="T65" fmla="*/ 0 h 78"/>
                <a:gd name="T66" fmla="*/ 0 w 86"/>
                <a:gd name="T67" fmla="*/ 0 h 78"/>
                <a:gd name="T68" fmla="*/ 0 w 86"/>
                <a:gd name="T69" fmla="*/ 0 h 78"/>
                <a:gd name="T70" fmla="*/ 0 w 86"/>
                <a:gd name="T71" fmla="*/ 0 h 78"/>
                <a:gd name="T72" fmla="*/ 0 w 86"/>
                <a:gd name="T73" fmla="*/ 0 h 78"/>
                <a:gd name="T74" fmla="*/ 0 w 86"/>
                <a:gd name="T75" fmla="*/ 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
                <a:gd name="T115" fmla="*/ 0 h 78"/>
                <a:gd name="T116" fmla="*/ 86 w 86"/>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 h="78">
                  <a:moveTo>
                    <a:pt x="26" y="13"/>
                  </a:moveTo>
                  <a:lnTo>
                    <a:pt x="26" y="14"/>
                  </a:lnTo>
                  <a:lnTo>
                    <a:pt x="26" y="20"/>
                  </a:lnTo>
                  <a:lnTo>
                    <a:pt x="27" y="29"/>
                  </a:lnTo>
                  <a:lnTo>
                    <a:pt x="31" y="38"/>
                  </a:lnTo>
                  <a:lnTo>
                    <a:pt x="37" y="46"/>
                  </a:lnTo>
                  <a:lnTo>
                    <a:pt x="48" y="54"/>
                  </a:lnTo>
                  <a:lnTo>
                    <a:pt x="55" y="56"/>
                  </a:lnTo>
                  <a:lnTo>
                    <a:pt x="63" y="57"/>
                  </a:lnTo>
                  <a:lnTo>
                    <a:pt x="71" y="57"/>
                  </a:lnTo>
                  <a:lnTo>
                    <a:pt x="83" y="57"/>
                  </a:lnTo>
                  <a:lnTo>
                    <a:pt x="85" y="60"/>
                  </a:lnTo>
                  <a:lnTo>
                    <a:pt x="86" y="68"/>
                  </a:lnTo>
                  <a:lnTo>
                    <a:pt x="86" y="75"/>
                  </a:lnTo>
                  <a:lnTo>
                    <a:pt x="86" y="78"/>
                  </a:lnTo>
                  <a:lnTo>
                    <a:pt x="83" y="78"/>
                  </a:lnTo>
                  <a:lnTo>
                    <a:pt x="82" y="78"/>
                  </a:lnTo>
                  <a:lnTo>
                    <a:pt x="77" y="78"/>
                  </a:lnTo>
                  <a:lnTo>
                    <a:pt x="71" y="78"/>
                  </a:lnTo>
                  <a:lnTo>
                    <a:pt x="63" y="77"/>
                  </a:lnTo>
                  <a:lnTo>
                    <a:pt x="57" y="77"/>
                  </a:lnTo>
                  <a:lnTo>
                    <a:pt x="48" y="77"/>
                  </a:lnTo>
                  <a:lnTo>
                    <a:pt x="42" y="75"/>
                  </a:lnTo>
                  <a:lnTo>
                    <a:pt x="31" y="71"/>
                  </a:lnTo>
                  <a:lnTo>
                    <a:pt x="24" y="66"/>
                  </a:lnTo>
                  <a:lnTo>
                    <a:pt x="17" y="62"/>
                  </a:lnTo>
                  <a:lnTo>
                    <a:pt x="11" y="56"/>
                  </a:lnTo>
                  <a:lnTo>
                    <a:pt x="5" y="47"/>
                  </a:lnTo>
                  <a:lnTo>
                    <a:pt x="3" y="37"/>
                  </a:lnTo>
                  <a:lnTo>
                    <a:pt x="0" y="26"/>
                  </a:lnTo>
                  <a:lnTo>
                    <a:pt x="2" y="13"/>
                  </a:lnTo>
                  <a:lnTo>
                    <a:pt x="2" y="6"/>
                  </a:lnTo>
                  <a:lnTo>
                    <a:pt x="5" y="1"/>
                  </a:lnTo>
                  <a:lnTo>
                    <a:pt x="9" y="0"/>
                  </a:lnTo>
                  <a:lnTo>
                    <a:pt x="14" y="4"/>
                  </a:lnTo>
                  <a:lnTo>
                    <a:pt x="21" y="9"/>
                  </a:lnTo>
                  <a:lnTo>
                    <a:pt x="26" y="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7" name="Freeform 80"/>
            <p:cNvSpPr>
              <a:spLocks/>
            </p:cNvSpPr>
            <p:nvPr/>
          </p:nvSpPr>
          <p:spPr bwMode="auto">
            <a:xfrm>
              <a:off x="4678" y="2373"/>
              <a:ext cx="26" cy="19"/>
            </a:xfrm>
            <a:custGeom>
              <a:avLst/>
              <a:gdLst>
                <a:gd name="T0" fmla="*/ 1 w 77"/>
                <a:gd name="T1" fmla="*/ 0 h 58"/>
                <a:gd name="T2" fmla="*/ 0 w 77"/>
                <a:gd name="T3" fmla="*/ 0 h 58"/>
                <a:gd name="T4" fmla="*/ 0 w 77"/>
                <a:gd name="T5" fmla="*/ 0 h 58"/>
                <a:gd name="T6" fmla="*/ 0 w 77"/>
                <a:gd name="T7" fmla="*/ 0 h 58"/>
                <a:gd name="T8" fmla="*/ 0 w 77"/>
                <a:gd name="T9" fmla="*/ 0 h 58"/>
                <a:gd name="T10" fmla="*/ 0 w 77"/>
                <a:gd name="T11" fmla="*/ 0 h 58"/>
                <a:gd name="T12" fmla="*/ 1 w 77"/>
                <a:gd name="T13" fmla="*/ 0 h 58"/>
                <a:gd name="T14" fmla="*/ 1 w 77"/>
                <a:gd name="T15" fmla="*/ 0 h 58"/>
                <a:gd name="T16" fmla="*/ 1 w 77"/>
                <a:gd name="T17" fmla="*/ 0 h 58"/>
                <a:gd name="T18" fmla="*/ 1 w 77"/>
                <a:gd name="T19" fmla="*/ 0 h 58"/>
                <a:gd name="T20" fmla="*/ 1 w 77"/>
                <a:gd name="T21" fmla="*/ 0 h 58"/>
                <a:gd name="T22" fmla="*/ 1 w 77"/>
                <a:gd name="T23" fmla="*/ 0 h 58"/>
                <a:gd name="T24" fmla="*/ 1 w 77"/>
                <a:gd name="T25" fmla="*/ 1 h 58"/>
                <a:gd name="T26" fmla="*/ 1 w 77"/>
                <a:gd name="T27" fmla="*/ 1 h 58"/>
                <a:gd name="T28" fmla="*/ 1 w 77"/>
                <a:gd name="T29" fmla="*/ 1 h 58"/>
                <a:gd name="T30" fmla="*/ 1 w 77"/>
                <a:gd name="T31" fmla="*/ 1 h 58"/>
                <a:gd name="T32" fmla="*/ 1 w 77"/>
                <a:gd name="T33" fmla="*/ 1 h 58"/>
                <a:gd name="T34" fmla="*/ 1 w 77"/>
                <a:gd name="T35" fmla="*/ 1 h 58"/>
                <a:gd name="T36" fmla="*/ 0 w 77"/>
                <a:gd name="T37" fmla="*/ 1 h 58"/>
                <a:gd name="T38" fmla="*/ 0 w 77"/>
                <a:gd name="T39" fmla="*/ 1 h 58"/>
                <a:gd name="T40" fmla="*/ 0 w 77"/>
                <a:gd name="T41" fmla="*/ 1 h 58"/>
                <a:gd name="T42" fmla="*/ 0 w 77"/>
                <a:gd name="T43" fmla="*/ 0 h 58"/>
                <a:gd name="T44" fmla="*/ 0 w 77"/>
                <a:gd name="T45" fmla="*/ 0 h 58"/>
                <a:gd name="T46" fmla="*/ 0 w 77"/>
                <a:gd name="T47" fmla="*/ 0 h 58"/>
                <a:gd name="T48" fmla="*/ 0 w 77"/>
                <a:gd name="T49" fmla="*/ 0 h 58"/>
                <a:gd name="T50" fmla="*/ 0 w 77"/>
                <a:gd name="T51" fmla="*/ 0 h 58"/>
                <a:gd name="T52" fmla="*/ 0 w 77"/>
                <a:gd name="T53" fmla="*/ 0 h 58"/>
                <a:gd name="T54" fmla="*/ 0 w 77"/>
                <a:gd name="T55" fmla="*/ 0 h 58"/>
                <a:gd name="T56" fmla="*/ 0 w 77"/>
                <a:gd name="T57" fmla="*/ 0 h 58"/>
                <a:gd name="T58" fmla="*/ 1 w 77"/>
                <a:gd name="T59" fmla="*/ 0 h 58"/>
                <a:gd name="T60" fmla="*/ 1 w 77"/>
                <a:gd name="T61" fmla="*/ 0 h 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7"/>
                <a:gd name="T94" fmla="*/ 0 h 58"/>
                <a:gd name="T95" fmla="*/ 77 w 77"/>
                <a:gd name="T96" fmla="*/ 58 h 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7" h="58">
                  <a:moveTo>
                    <a:pt x="40" y="0"/>
                  </a:moveTo>
                  <a:lnTo>
                    <a:pt x="37" y="0"/>
                  </a:lnTo>
                  <a:lnTo>
                    <a:pt x="35" y="4"/>
                  </a:lnTo>
                  <a:lnTo>
                    <a:pt x="32" y="10"/>
                  </a:lnTo>
                  <a:lnTo>
                    <a:pt x="34" y="16"/>
                  </a:lnTo>
                  <a:lnTo>
                    <a:pt x="35" y="22"/>
                  </a:lnTo>
                  <a:lnTo>
                    <a:pt x="43" y="28"/>
                  </a:lnTo>
                  <a:lnTo>
                    <a:pt x="49" y="30"/>
                  </a:lnTo>
                  <a:lnTo>
                    <a:pt x="56" y="33"/>
                  </a:lnTo>
                  <a:lnTo>
                    <a:pt x="65" y="33"/>
                  </a:lnTo>
                  <a:lnTo>
                    <a:pt x="77" y="34"/>
                  </a:lnTo>
                  <a:lnTo>
                    <a:pt x="77" y="37"/>
                  </a:lnTo>
                  <a:lnTo>
                    <a:pt x="73" y="46"/>
                  </a:lnTo>
                  <a:lnTo>
                    <a:pt x="67" y="53"/>
                  </a:lnTo>
                  <a:lnTo>
                    <a:pt x="65" y="58"/>
                  </a:lnTo>
                  <a:lnTo>
                    <a:pt x="61" y="58"/>
                  </a:lnTo>
                  <a:lnTo>
                    <a:pt x="56" y="58"/>
                  </a:lnTo>
                  <a:lnTo>
                    <a:pt x="44" y="55"/>
                  </a:lnTo>
                  <a:lnTo>
                    <a:pt x="35" y="53"/>
                  </a:lnTo>
                  <a:lnTo>
                    <a:pt x="25" y="49"/>
                  </a:lnTo>
                  <a:lnTo>
                    <a:pt x="15" y="46"/>
                  </a:lnTo>
                  <a:lnTo>
                    <a:pt x="6" y="40"/>
                  </a:lnTo>
                  <a:lnTo>
                    <a:pt x="3" y="34"/>
                  </a:lnTo>
                  <a:lnTo>
                    <a:pt x="0" y="27"/>
                  </a:lnTo>
                  <a:lnTo>
                    <a:pt x="1" y="21"/>
                  </a:lnTo>
                  <a:lnTo>
                    <a:pt x="1" y="13"/>
                  </a:lnTo>
                  <a:lnTo>
                    <a:pt x="4" y="10"/>
                  </a:lnTo>
                  <a:lnTo>
                    <a:pt x="6" y="1"/>
                  </a:lnTo>
                  <a:lnTo>
                    <a:pt x="9" y="0"/>
                  </a:lnTo>
                  <a:lnTo>
                    <a:pt x="4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8" name="Freeform 81"/>
            <p:cNvSpPr>
              <a:spLocks/>
            </p:cNvSpPr>
            <p:nvPr/>
          </p:nvSpPr>
          <p:spPr bwMode="auto">
            <a:xfrm>
              <a:off x="4684" y="2430"/>
              <a:ext cx="78" cy="132"/>
            </a:xfrm>
            <a:custGeom>
              <a:avLst/>
              <a:gdLst>
                <a:gd name="T0" fmla="*/ 3 w 232"/>
                <a:gd name="T1" fmla="*/ 5 h 396"/>
                <a:gd name="T2" fmla="*/ 3 w 232"/>
                <a:gd name="T3" fmla="*/ 5 h 396"/>
                <a:gd name="T4" fmla="*/ 3 w 232"/>
                <a:gd name="T5" fmla="*/ 5 h 396"/>
                <a:gd name="T6" fmla="*/ 3 w 232"/>
                <a:gd name="T7" fmla="*/ 4 h 396"/>
                <a:gd name="T8" fmla="*/ 3 w 232"/>
                <a:gd name="T9" fmla="*/ 4 h 396"/>
                <a:gd name="T10" fmla="*/ 2 w 232"/>
                <a:gd name="T11" fmla="*/ 4 h 396"/>
                <a:gd name="T12" fmla="*/ 2 w 232"/>
                <a:gd name="T13" fmla="*/ 4 h 396"/>
                <a:gd name="T14" fmla="*/ 2 w 232"/>
                <a:gd name="T15" fmla="*/ 3 h 396"/>
                <a:gd name="T16" fmla="*/ 2 w 232"/>
                <a:gd name="T17" fmla="*/ 3 h 396"/>
                <a:gd name="T18" fmla="*/ 2 w 232"/>
                <a:gd name="T19" fmla="*/ 3 h 396"/>
                <a:gd name="T20" fmla="*/ 1 w 232"/>
                <a:gd name="T21" fmla="*/ 2 h 396"/>
                <a:gd name="T22" fmla="*/ 1 w 232"/>
                <a:gd name="T23" fmla="*/ 2 h 396"/>
                <a:gd name="T24" fmla="*/ 1 w 232"/>
                <a:gd name="T25" fmla="*/ 1 h 396"/>
                <a:gd name="T26" fmla="*/ 1 w 232"/>
                <a:gd name="T27" fmla="*/ 1 h 396"/>
                <a:gd name="T28" fmla="*/ 1 w 232"/>
                <a:gd name="T29" fmla="*/ 1 h 396"/>
                <a:gd name="T30" fmla="*/ 0 w 232"/>
                <a:gd name="T31" fmla="*/ 0 h 396"/>
                <a:gd name="T32" fmla="*/ 0 w 232"/>
                <a:gd name="T33" fmla="*/ 0 h 396"/>
                <a:gd name="T34" fmla="*/ 0 w 232"/>
                <a:gd name="T35" fmla="*/ 0 h 396"/>
                <a:gd name="T36" fmla="*/ 0 w 232"/>
                <a:gd name="T37" fmla="*/ 0 h 396"/>
                <a:gd name="T38" fmla="*/ 0 w 232"/>
                <a:gd name="T39" fmla="*/ 0 h 396"/>
                <a:gd name="T40" fmla="*/ 0 w 232"/>
                <a:gd name="T41" fmla="*/ 0 h 396"/>
                <a:gd name="T42" fmla="*/ 0 w 232"/>
                <a:gd name="T43" fmla="*/ 0 h 396"/>
                <a:gd name="T44" fmla="*/ 0 w 232"/>
                <a:gd name="T45" fmla="*/ 0 h 396"/>
                <a:gd name="T46" fmla="*/ 0 w 232"/>
                <a:gd name="T47" fmla="*/ 0 h 396"/>
                <a:gd name="T48" fmla="*/ 0 w 232"/>
                <a:gd name="T49" fmla="*/ 1 h 396"/>
                <a:gd name="T50" fmla="*/ 0 w 232"/>
                <a:gd name="T51" fmla="*/ 1 h 396"/>
                <a:gd name="T52" fmla="*/ 1 w 232"/>
                <a:gd name="T53" fmla="*/ 1 h 396"/>
                <a:gd name="T54" fmla="*/ 1 w 232"/>
                <a:gd name="T55" fmla="*/ 1 h 396"/>
                <a:gd name="T56" fmla="*/ 1 w 232"/>
                <a:gd name="T57" fmla="*/ 2 h 396"/>
                <a:gd name="T58" fmla="*/ 1 w 232"/>
                <a:gd name="T59" fmla="*/ 2 h 396"/>
                <a:gd name="T60" fmla="*/ 1 w 232"/>
                <a:gd name="T61" fmla="*/ 3 h 396"/>
                <a:gd name="T62" fmla="*/ 2 w 232"/>
                <a:gd name="T63" fmla="*/ 3 h 396"/>
                <a:gd name="T64" fmla="*/ 2 w 232"/>
                <a:gd name="T65" fmla="*/ 3 h 396"/>
                <a:gd name="T66" fmla="*/ 2 w 232"/>
                <a:gd name="T67" fmla="*/ 4 h 396"/>
                <a:gd name="T68" fmla="*/ 2 w 232"/>
                <a:gd name="T69" fmla="*/ 4 h 396"/>
                <a:gd name="T70" fmla="*/ 3 w 232"/>
                <a:gd name="T71" fmla="*/ 5 h 396"/>
                <a:gd name="T72" fmla="*/ 3 w 232"/>
                <a:gd name="T73" fmla="*/ 5 h 396"/>
                <a:gd name="T74" fmla="*/ 3 w 232"/>
                <a:gd name="T75" fmla="*/ 5 h 396"/>
                <a:gd name="T76" fmla="*/ 3 w 232"/>
                <a:gd name="T77" fmla="*/ 5 h 396"/>
                <a:gd name="T78" fmla="*/ 3 w 232"/>
                <a:gd name="T79" fmla="*/ 5 h 396"/>
                <a:gd name="T80" fmla="*/ 3 w 232"/>
                <a:gd name="T81" fmla="*/ 5 h 396"/>
                <a:gd name="T82" fmla="*/ 3 w 232"/>
                <a:gd name="T83" fmla="*/ 5 h 3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2"/>
                <a:gd name="T127" fmla="*/ 0 h 396"/>
                <a:gd name="T128" fmla="*/ 232 w 232"/>
                <a:gd name="T129" fmla="*/ 396 h 3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2" h="396">
                  <a:moveTo>
                    <a:pt x="232" y="385"/>
                  </a:moveTo>
                  <a:lnTo>
                    <a:pt x="229" y="382"/>
                  </a:lnTo>
                  <a:lnTo>
                    <a:pt x="225" y="375"/>
                  </a:lnTo>
                  <a:lnTo>
                    <a:pt x="218" y="360"/>
                  </a:lnTo>
                  <a:lnTo>
                    <a:pt x="209" y="344"/>
                  </a:lnTo>
                  <a:lnTo>
                    <a:pt x="197" y="322"/>
                  </a:lnTo>
                  <a:lnTo>
                    <a:pt x="183" y="298"/>
                  </a:lnTo>
                  <a:lnTo>
                    <a:pt x="169" y="270"/>
                  </a:lnTo>
                  <a:lnTo>
                    <a:pt x="155" y="241"/>
                  </a:lnTo>
                  <a:lnTo>
                    <a:pt x="138" y="210"/>
                  </a:lnTo>
                  <a:lnTo>
                    <a:pt x="120" y="179"/>
                  </a:lnTo>
                  <a:lnTo>
                    <a:pt x="103" y="148"/>
                  </a:lnTo>
                  <a:lnTo>
                    <a:pt x="87" y="117"/>
                  </a:lnTo>
                  <a:lnTo>
                    <a:pt x="69" y="86"/>
                  </a:lnTo>
                  <a:lnTo>
                    <a:pt x="53" y="58"/>
                  </a:lnTo>
                  <a:lnTo>
                    <a:pt x="38" y="29"/>
                  </a:lnTo>
                  <a:lnTo>
                    <a:pt x="25" y="6"/>
                  </a:lnTo>
                  <a:lnTo>
                    <a:pt x="17" y="0"/>
                  </a:lnTo>
                  <a:lnTo>
                    <a:pt x="9" y="4"/>
                  </a:lnTo>
                  <a:lnTo>
                    <a:pt x="1" y="9"/>
                  </a:lnTo>
                  <a:lnTo>
                    <a:pt x="0" y="13"/>
                  </a:lnTo>
                  <a:lnTo>
                    <a:pt x="1" y="15"/>
                  </a:lnTo>
                  <a:lnTo>
                    <a:pt x="6" y="24"/>
                  </a:lnTo>
                  <a:lnTo>
                    <a:pt x="12" y="35"/>
                  </a:lnTo>
                  <a:lnTo>
                    <a:pt x="22" y="52"/>
                  </a:lnTo>
                  <a:lnTo>
                    <a:pt x="32" y="71"/>
                  </a:lnTo>
                  <a:lnTo>
                    <a:pt x="46" y="95"/>
                  </a:lnTo>
                  <a:lnTo>
                    <a:pt x="60" y="121"/>
                  </a:lnTo>
                  <a:lnTo>
                    <a:pt x="78" y="150"/>
                  </a:lnTo>
                  <a:lnTo>
                    <a:pt x="95" y="179"/>
                  </a:lnTo>
                  <a:lnTo>
                    <a:pt x="111" y="210"/>
                  </a:lnTo>
                  <a:lnTo>
                    <a:pt x="130" y="241"/>
                  </a:lnTo>
                  <a:lnTo>
                    <a:pt x="148" y="273"/>
                  </a:lnTo>
                  <a:lnTo>
                    <a:pt x="166" y="304"/>
                  </a:lnTo>
                  <a:lnTo>
                    <a:pt x="183" y="335"/>
                  </a:lnTo>
                  <a:lnTo>
                    <a:pt x="200" y="365"/>
                  </a:lnTo>
                  <a:lnTo>
                    <a:pt x="216" y="393"/>
                  </a:lnTo>
                  <a:lnTo>
                    <a:pt x="222" y="396"/>
                  </a:lnTo>
                  <a:lnTo>
                    <a:pt x="226" y="393"/>
                  </a:lnTo>
                  <a:lnTo>
                    <a:pt x="229" y="388"/>
                  </a:lnTo>
                  <a:lnTo>
                    <a:pt x="232" y="3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9" name="Freeform 82"/>
            <p:cNvSpPr>
              <a:spLocks/>
            </p:cNvSpPr>
            <p:nvPr/>
          </p:nvSpPr>
          <p:spPr bwMode="auto">
            <a:xfrm>
              <a:off x="4722" y="2538"/>
              <a:ext cx="24" cy="34"/>
            </a:xfrm>
            <a:custGeom>
              <a:avLst/>
              <a:gdLst>
                <a:gd name="T0" fmla="*/ 1 w 72"/>
                <a:gd name="T1" fmla="*/ 1 h 102"/>
                <a:gd name="T2" fmla="*/ 1 w 72"/>
                <a:gd name="T3" fmla="*/ 1 h 102"/>
                <a:gd name="T4" fmla="*/ 1 w 72"/>
                <a:gd name="T5" fmla="*/ 1 h 102"/>
                <a:gd name="T6" fmla="*/ 1 w 72"/>
                <a:gd name="T7" fmla="*/ 1 h 102"/>
                <a:gd name="T8" fmla="*/ 0 w 72"/>
                <a:gd name="T9" fmla="*/ 1 h 102"/>
                <a:gd name="T10" fmla="*/ 0 w 72"/>
                <a:gd name="T11" fmla="*/ 1 h 102"/>
                <a:gd name="T12" fmla="*/ 0 w 72"/>
                <a:gd name="T13" fmla="*/ 1 h 102"/>
                <a:gd name="T14" fmla="*/ 0 w 72"/>
                <a:gd name="T15" fmla="*/ 1 h 102"/>
                <a:gd name="T16" fmla="*/ 0 w 72"/>
                <a:gd name="T17" fmla="*/ 1 h 102"/>
                <a:gd name="T18" fmla="*/ 0 w 72"/>
                <a:gd name="T19" fmla="*/ 0 h 102"/>
                <a:gd name="T20" fmla="*/ 0 w 72"/>
                <a:gd name="T21" fmla="*/ 0 h 102"/>
                <a:gd name="T22" fmla="*/ 0 w 72"/>
                <a:gd name="T23" fmla="*/ 0 h 102"/>
                <a:gd name="T24" fmla="*/ 0 w 72"/>
                <a:gd name="T25" fmla="*/ 0 h 102"/>
                <a:gd name="T26" fmla="*/ 0 w 72"/>
                <a:gd name="T27" fmla="*/ 0 h 102"/>
                <a:gd name="T28" fmla="*/ 0 w 72"/>
                <a:gd name="T29" fmla="*/ 0 h 102"/>
                <a:gd name="T30" fmla="*/ 0 w 72"/>
                <a:gd name="T31" fmla="*/ 0 h 102"/>
                <a:gd name="T32" fmla="*/ 0 w 72"/>
                <a:gd name="T33" fmla="*/ 0 h 102"/>
                <a:gd name="T34" fmla="*/ 0 w 72"/>
                <a:gd name="T35" fmla="*/ 0 h 102"/>
                <a:gd name="T36" fmla="*/ 0 w 72"/>
                <a:gd name="T37" fmla="*/ 0 h 102"/>
                <a:gd name="T38" fmla="*/ 0 w 72"/>
                <a:gd name="T39" fmla="*/ 0 h 102"/>
                <a:gd name="T40" fmla="*/ 0 w 72"/>
                <a:gd name="T41" fmla="*/ 0 h 102"/>
                <a:gd name="T42" fmla="*/ 0 w 72"/>
                <a:gd name="T43" fmla="*/ 0 h 102"/>
                <a:gd name="T44" fmla="*/ 1 w 72"/>
                <a:gd name="T45" fmla="*/ 1 h 102"/>
                <a:gd name="T46" fmla="*/ 1 w 72"/>
                <a:gd name="T47" fmla="*/ 1 h 102"/>
                <a:gd name="T48" fmla="*/ 1 w 72"/>
                <a:gd name="T49" fmla="*/ 1 h 102"/>
                <a:gd name="T50" fmla="*/ 1 w 72"/>
                <a:gd name="T51" fmla="*/ 1 h 102"/>
                <a:gd name="T52" fmla="*/ 1 w 72"/>
                <a:gd name="T53" fmla="*/ 1 h 102"/>
                <a:gd name="T54" fmla="*/ 1 w 72"/>
                <a:gd name="T55" fmla="*/ 1 h 102"/>
                <a:gd name="T56" fmla="*/ 1 w 72"/>
                <a:gd name="T57" fmla="*/ 1 h 102"/>
                <a:gd name="T58" fmla="*/ 1 w 72"/>
                <a:gd name="T59" fmla="*/ 1 h 102"/>
                <a:gd name="T60" fmla="*/ 1 w 72"/>
                <a:gd name="T61" fmla="*/ 1 h 102"/>
                <a:gd name="T62" fmla="*/ 1 w 72"/>
                <a:gd name="T63" fmla="*/ 1 h 102"/>
                <a:gd name="T64" fmla="*/ 1 w 72"/>
                <a:gd name="T65" fmla="*/ 1 h 102"/>
                <a:gd name="T66" fmla="*/ 1 w 72"/>
                <a:gd name="T67" fmla="*/ 1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102"/>
                <a:gd name="T104" fmla="*/ 72 w 72"/>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102">
                  <a:moveTo>
                    <a:pt x="53" y="102"/>
                  </a:moveTo>
                  <a:lnTo>
                    <a:pt x="52" y="100"/>
                  </a:lnTo>
                  <a:lnTo>
                    <a:pt x="47" y="94"/>
                  </a:lnTo>
                  <a:lnTo>
                    <a:pt x="41" y="84"/>
                  </a:lnTo>
                  <a:lnTo>
                    <a:pt x="35" y="75"/>
                  </a:lnTo>
                  <a:lnTo>
                    <a:pt x="31" y="69"/>
                  </a:lnTo>
                  <a:lnTo>
                    <a:pt x="26" y="63"/>
                  </a:lnTo>
                  <a:lnTo>
                    <a:pt x="21" y="56"/>
                  </a:lnTo>
                  <a:lnTo>
                    <a:pt x="18" y="50"/>
                  </a:lnTo>
                  <a:lnTo>
                    <a:pt x="9" y="38"/>
                  </a:lnTo>
                  <a:lnTo>
                    <a:pt x="1" y="26"/>
                  </a:lnTo>
                  <a:lnTo>
                    <a:pt x="0" y="19"/>
                  </a:lnTo>
                  <a:lnTo>
                    <a:pt x="1" y="11"/>
                  </a:lnTo>
                  <a:lnTo>
                    <a:pt x="3" y="2"/>
                  </a:lnTo>
                  <a:lnTo>
                    <a:pt x="6" y="0"/>
                  </a:lnTo>
                  <a:lnTo>
                    <a:pt x="6" y="1"/>
                  </a:lnTo>
                  <a:lnTo>
                    <a:pt x="12" y="8"/>
                  </a:lnTo>
                  <a:lnTo>
                    <a:pt x="16" y="11"/>
                  </a:lnTo>
                  <a:lnTo>
                    <a:pt x="19" y="17"/>
                  </a:lnTo>
                  <a:lnTo>
                    <a:pt x="24" y="25"/>
                  </a:lnTo>
                  <a:lnTo>
                    <a:pt x="31" y="32"/>
                  </a:lnTo>
                  <a:lnTo>
                    <a:pt x="35" y="38"/>
                  </a:lnTo>
                  <a:lnTo>
                    <a:pt x="41" y="45"/>
                  </a:lnTo>
                  <a:lnTo>
                    <a:pt x="46" y="53"/>
                  </a:lnTo>
                  <a:lnTo>
                    <a:pt x="52" y="60"/>
                  </a:lnTo>
                  <a:lnTo>
                    <a:pt x="56" y="68"/>
                  </a:lnTo>
                  <a:lnTo>
                    <a:pt x="62" y="75"/>
                  </a:lnTo>
                  <a:lnTo>
                    <a:pt x="68" y="83"/>
                  </a:lnTo>
                  <a:lnTo>
                    <a:pt x="72" y="90"/>
                  </a:lnTo>
                  <a:lnTo>
                    <a:pt x="69" y="93"/>
                  </a:lnTo>
                  <a:lnTo>
                    <a:pt x="64" y="97"/>
                  </a:lnTo>
                  <a:lnTo>
                    <a:pt x="56" y="100"/>
                  </a:lnTo>
                  <a:lnTo>
                    <a:pt x="53" y="1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 name="Freeform 83"/>
            <p:cNvSpPr>
              <a:spLocks/>
            </p:cNvSpPr>
            <p:nvPr/>
          </p:nvSpPr>
          <p:spPr bwMode="auto">
            <a:xfrm>
              <a:off x="4738" y="2556"/>
              <a:ext cx="24" cy="16"/>
            </a:xfrm>
            <a:custGeom>
              <a:avLst/>
              <a:gdLst>
                <a:gd name="T0" fmla="*/ 0 w 73"/>
                <a:gd name="T1" fmla="*/ 0 h 46"/>
                <a:gd name="T2" fmla="*/ 0 w 73"/>
                <a:gd name="T3" fmla="*/ 0 h 46"/>
                <a:gd name="T4" fmla="*/ 0 w 73"/>
                <a:gd name="T5" fmla="*/ 0 h 46"/>
                <a:gd name="T6" fmla="*/ 0 w 73"/>
                <a:gd name="T7" fmla="*/ 0 h 46"/>
                <a:gd name="T8" fmla="*/ 0 w 73"/>
                <a:gd name="T9" fmla="*/ 0 h 46"/>
                <a:gd name="T10" fmla="*/ 0 w 73"/>
                <a:gd name="T11" fmla="*/ 0 h 46"/>
                <a:gd name="T12" fmla="*/ 0 w 73"/>
                <a:gd name="T13" fmla="*/ 0 h 46"/>
                <a:gd name="T14" fmla="*/ 1 w 73"/>
                <a:gd name="T15" fmla="*/ 0 h 46"/>
                <a:gd name="T16" fmla="*/ 1 w 73"/>
                <a:gd name="T17" fmla="*/ 0 h 46"/>
                <a:gd name="T18" fmla="*/ 1 w 73"/>
                <a:gd name="T19" fmla="*/ 0 h 46"/>
                <a:gd name="T20" fmla="*/ 1 w 73"/>
                <a:gd name="T21" fmla="*/ 0 h 46"/>
                <a:gd name="T22" fmla="*/ 1 w 73"/>
                <a:gd name="T23" fmla="*/ 0 h 46"/>
                <a:gd name="T24" fmla="*/ 1 w 73"/>
                <a:gd name="T25" fmla="*/ 0 h 46"/>
                <a:gd name="T26" fmla="*/ 1 w 73"/>
                <a:gd name="T27" fmla="*/ 0 h 46"/>
                <a:gd name="T28" fmla="*/ 1 w 73"/>
                <a:gd name="T29" fmla="*/ 0 h 46"/>
                <a:gd name="T30" fmla="*/ 1 w 73"/>
                <a:gd name="T31" fmla="*/ 0 h 46"/>
                <a:gd name="T32" fmla="*/ 1 w 73"/>
                <a:gd name="T33" fmla="*/ 0 h 46"/>
                <a:gd name="T34" fmla="*/ 1 w 73"/>
                <a:gd name="T35" fmla="*/ 0 h 46"/>
                <a:gd name="T36" fmla="*/ 0 w 73"/>
                <a:gd name="T37" fmla="*/ 0 h 46"/>
                <a:gd name="T38" fmla="*/ 0 w 73"/>
                <a:gd name="T39" fmla="*/ 1 h 46"/>
                <a:gd name="T40" fmla="*/ 0 w 73"/>
                <a:gd name="T41" fmla="*/ 1 h 46"/>
                <a:gd name="T42" fmla="*/ 0 w 73"/>
                <a:gd name="T43" fmla="*/ 1 h 46"/>
                <a:gd name="T44" fmla="*/ 0 w 73"/>
                <a:gd name="T45" fmla="*/ 1 h 46"/>
                <a:gd name="T46" fmla="*/ 0 w 73"/>
                <a:gd name="T47" fmla="*/ 0 h 46"/>
                <a:gd name="T48" fmla="*/ 0 w 73"/>
                <a:gd name="T49" fmla="*/ 0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
                <a:gd name="T76" fmla="*/ 0 h 46"/>
                <a:gd name="T77" fmla="*/ 73 w 73"/>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 h="46">
                  <a:moveTo>
                    <a:pt x="0" y="32"/>
                  </a:moveTo>
                  <a:lnTo>
                    <a:pt x="0" y="32"/>
                  </a:lnTo>
                  <a:lnTo>
                    <a:pt x="5" y="30"/>
                  </a:lnTo>
                  <a:lnTo>
                    <a:pt x="11" y="27"/>
                  </a:lnTo>
                  <a:lnTo>
                    <a:pt x="21" y="24"/>
                  </a:lnTo>
                  <a:lnTo>
                    <a:pt x="30" y="18"/>
                  </a:lnTo>
                  <a:lnTo>
                    <a:pt x="40" y="13"/>
                  </a:lnTo>
                  <a:lnTo>
                    <a:pt x="49" y="6"/>
                  </a:lnTo>
                  <a:lnTo>
                    <a:pt x="58" y="0"/>
                  </a:lnTo>
                  <a:lnTo>
                    <a:pt x="61" y="0"/>
                  </a:lnTo>
                  <a:lnTo>
                    <a:pt x="67" y="3"/>
                  </a:lnTo>
                  <a:lnTo>
                    <a:pt x="71" y="7"/>
                  </a:lnTo>
                  <a:lnTo>
                    <a:pt x="73" y="12"/>
                  </a:lnTo>
                  <a:lnTo>
                    <a:pt x="71" y="12"/>
                  </a:lnTo>
                  <a:lnTo>
                    <a:pt x="68" y="15"/>
                  </a:lnTo>
                  <a:lnTo>
                    <a:pt x="62" y="18"/>
                  </a:lnTo>
                  <a:lnTo>
                    <a:pt x="55" y="25"/>
                  </a:lnTo>
                  <a:lnTo>
                    <a:pt x="46" y="30"/>
                  </a:lnTo>
                  <a:lnTo>
                    <a:pt x="36" y="35"/>
                  </a:lnTo>
                  <a:lnTo>
                    <a:pt x="27" y="38"/>
                  </a:lnTo>
                  <a:lnTo>
                    <a:pt x="21" y="41"/>
                  </a:lnTo>
                  <a:lnTo>
                    <a:pt x="12" y="44"/>
                  </a:lnTo>
                  <a:lnTo>
                    <a:pt x="5" y="46"/>
                  </a:lnTo>
                  <a:lnTo>
                    <a:pt x="0"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 name="Freeform 84"/>
            <p:cNvSpPr>
              <a:spLocks/>
            </p:cNvSpPr>
            <p:nvPr/>
          </p:nvSpPr>
          <p:spPr bwMode="auto">
            <a:xfrm>
              <a:off x="4756" y="2556"/>
              <a:ext cx="26" cy="11"/>
            </a:xfrm>
            <a:custGeom>
              <a:avLst/>
              <a:gdLst>
                <a:gd name="T0" fmla="*/ 1 w 76"/>
                <a:gd name="T1" fmla="*/ 0 h 31"/>
                <a:gd name="T2" fmla="*/ 1 w 76"/>
                <a:gd name="T3" fmla="*/ 0 h 31"/>
                <a:gd name="T4" fmla="*/ 1 w 76"/>
                <a:gd name="T5" fmla="*/ 0 h 31"/>
                <a:gd name="T6" fmla="*/ 1 w 76"/>
                <a:gd name="T7" fmla="*/ 0 h 31"/>
                <a:gd name="T8" fmla="*/ 1 w 76"/>
                <a:gd name="T9" fmla="*/ 0 h 31"/>
                <a:gd name="T10" fmla="*/ 0 w 76"/>
                <a:gd name="T11" fmla="*/ 0 h 31"/>
                <a:gd name="T12" fmla="*/ 0 w 76"/>
                <a:gd name="T13" fmla="*/ 0 h 31"/>
                <a:gd name="T14" fmla="*/ 0 w 76"/>
                <a:gd name="T15" fmla="*/ 0 h 31"/>
                <a:gd name="T16" fmla="*/ 0 w 76"/>
                <a:gd name="T17" fmla="*/ 0 h 31"/>
                <a:gd name="T18" fmla="*/ 0 w 76"/>
                <a:gd name="T19" fmla="*/ 0 h 31"/>
                <a:gd name="T20" fmla="*/ 0 w 76"/>
                <a:gd name="T21" fmla="*/ 0 h 31"/>
                <a:gd name="T22" fmla="*/ 0 w 76"/>
                <a:gd name="T23" fmla="*/ 0 h 31"/>
                <a:gd name="T24" fmla="*/ 0 w 76"/>
                <a:gd name="T25" fmla="*/ 0 h 31"/>
                <a:gd name="T26" fmla="*/ 0 w 76"/>
                <a:gd name="T27" fmla="*/ 0 h 31"/>
                <a:gd name="T28" fmla="*/ 0 w 76"/>
                <a:gd name="T29" fmla="*/ 0 h 31"/>
                <a:gd name="T30" fmla="*/ 1 w 76"/>
                <a:gd name="T31" fmla="*/ 0 h 31"/>
                <a:gd name="T32" fmla="*/ 1 w 76"/>
                <a:gd name="T33" fmla="*/ 0 h 31"/>
                <a:gd name="T34" fmla="*/ 1 w 76"/>
                <a:gd name="T35" fmla="*/ 0 h 31"/>
                <a:gd name="T36" fmla="*/ 1 w 76"/>
                <a:gd name="T37" fmla="*/ 0 h 31"/>
                <a:gd name="T38" fmla="*/ 1 w 76"/>
                <a:gd name="T39" fmla="*/ 0 h 31"/>
                <a:gd name="T40" fmla="*/ 1 w 76"/>
                <a:gd name="T41" fmla="*/ 0 h 31"/>
                <a:gd name="T42" fmla="*/ 1 w 7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
                <a:gd name="T67" fmla="*/ 0 h 31"/>
                <a:gd name="T68" fmla="*/ 76 w 7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 h="31">
                  <a:moveTo>
                    <a:pt x="76" y="12"/>
                  </a:moveTo>
                  <a:lnTo>
                    <a:pt x="73" y="12"/>
                  </a:lnTo>
                  <a:lnTo>
                    <a:pt x="68" y="12"/>
                  </a:lnTo>
                  <a:lnTo>
                    <a:pt x="59" y="12"/>
                  </a:lnTo>
                  <a:lnTo>
                    <a:pt x="50" y="12"/>
                  </a:lnTo>
                  <a:lnTo>
                    <a:pt x="39" y="9"/>
                  </a:lnTo>
                  <a:lnTo>
                    <a:pt x="28" y="7"/>
                  </a:lnTo>
                  <a:lnTo>
                    <a:pt x="18" y="3"/>
                  </a:lnTo>
                  <a:lnTo>
                    <a:pt x="12" y="0"/>
                  </a:lnTo>
                  <a:lnTo>
                    <a:pt x="0" y="19"/>
                  </a:lnTo>
                  <a:lnTo>
                    <a:pt x="6" y="22"/>
                  </a:lnTo>
                  <a:lnTo>
                    <a:pt x="10" y="24"/>
                  </a:lnTo>
                  <a:lnTo>
                    <a:pt x="18" y="28"/>
                  </a:lnTo>
                  <a:lnTo>
                    <a:pt x="25" y="28"/>
                  </a:lnTo>
                  <a:lnTo>
                    <a:pt x="33" y="31"/>
                  </a:lnTo>
                  <a:lnTo>
                    <a:pt x="42" y="30"/>
                  </a:lnTo>
                  <a:lnTo>
                    <a:pt x="49" y="30"/>
                  </a:lnTo>
                  <a:lnTo>
                    <a:pt x="55" y="25"/>
                  </a:lnTo>
                  <a:lnTo>
                    <a:pt x="64" y="19"/>
                  </a:lnTo>
                  <a:lnTo>
                    <a:pt x="71" y="13"/>
                  </a:lnTo>
                  <a:lnTo>
                    <a:pt x="76" y="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 name="Freeform 85"/>
            <p:cNvSpPr>
              <a:spLocks/>
            </p:cNvSpPr>
            <p:nvPr/>
          </p:nvSpPr>
          <p:spPr bwMode="auto">
            <a:xfrm>
              <a:off x="4733" y="2567"/>
              <a:ext cx="12" cy="22"/>
            </a:xfrm>
            <a:custGeom>
              <a:avLst/>
              <a:gdLst>
                <a:gd name="T0" fmla="*/ 0 w 38"/>
                <a:gd name="T1" fmla="*/ 1 h 66"/>
                <a:gd name="T2" fmla="*/ 0 w 38"/>
                <a:gd name="T3" fmla="*/ 1 h 66"/>
                <a:gd name="T4" fmla="*/ 0 w 38"/>
                <a:gd name="T5" fmla="*/ 1 h 66"/>
                <a:gd name="T6" fmla="*/ 0 w 38"/>
                <a:gd name="T7" fmla="*/ 1 h 66"/>
                <a:gd name="T8" fmla="*/ 0 w 38"/>
                <a:gd name="T9" fmla="*/ 1 h 66"/>
                <a:gd name="T10" fmla="*/ 0 w 38"/>
                <a:gd name="T11" fmla="*/ 0 h 66"/>
                <a:gd name="T12" fmla="*/ 0 w 38"/>
                <a:gd name="T13" fmla="*/ 0 h 66"/>
                <a:gd name="T14" fmla="*/ 0 w 38"/>
                <a:gd name="T15" fmla="*/ 0 h 66"/>
                <a:gd name="T16" fmla="*/ 0 w 38"/>
                <a:gd name="T17" fmla="*/ 0 h 66"/>
                <a:gd name="T18" fmla="*/ 0 w 38"/>
                <a:gd name="T19" fmla="*/ 0 h 66"/>
                <a:gd name="T20" fmla="*/ 0 w 38"/>
                <a:gd name="T21" fmla="*/ 0 h 66"/>
                <a:gd name="T22" fmla="*/ 0 w 38"/>
                <a:gd name="T23" fmla="*/ 0 h 66"/>
                <a:gd name="T24" fmla="*/ 0 w 38"/>
                <a:gd name="T25" fmla="*/ 0 h 66"/>
                <a:gd name="T26" fmla="*/ 0 w 38"/>
                <a:gd name="T27" fmla="*/ 0 h 66"/>
                <a:gd name="T28" fmla="*/ 0 w 38"/>
                <a:gd name="T29" fmla="*/ 0 h 66"/>
                <a:gd name="T30" fmla="*/ 0 w 38"/>
                <a:gd name="T31" fmla="*/ 1 h 66"/>
                <a:gd name="T32" fmla="*/ 0 w 38"/>
                <a:gd name="T33" fmla="*/ 1 h 66"/>
                <a:gd name="T34" fmla="*/ 0 w 38"/>
                <a:gd name="T35" fmla="*/ 1 h 66"/>
                <a:gd name="T36" fmla="*/ 0 w 38"/>
                <a:gd name="T37" fmla="*/ 1 h 66"/>
                <a:gd name="T38" fmla="*/ 0 w 38"/>
                <a:gd name="T39" fmla="*/ 1 h 66"/>
                <a:gd name="T40" fmla="*/ 0 w 38"/>
                <a:gd name="T41" fmla="*/ 1 h 66"/>
                <a:gd name="T42" fmla="*/ 0 w 38"/>
                <a:gd name="T43" fmla="*/ 1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66"/>
                <a:gd name="T68" fmla="*/ 38 w 38"/>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66">
                  <a:moveTo>
                    <a:pt x="0" y="66"/>
                  </a:moveTo>
                  <a:lnTo>
                    <a:pt x="0" y="63"/>
                  </a:lnTo>
                  <a:lnTo>
                    <a:pt x="4" y="58"/>
                  </a:lnTo>
                  <a:lnTo>
                    <a:pt x="6" y="51"/>
                  </a:lnTo>
                  <a:lnTo>
                    <a:pt x="10" y="42"/>
                  </a:lnTo>
                  <a:lnTo>
                    <a:pt x="13" y="32"/>
                  </a:lnTo>
                  <a:lnTo>
                    <a:pt x="16" y="21"/>
                  </a:lnTo>
                  <a:lnTo>
                    <a:pt x="16" y="12"/>
                  </a:lnTo>
                  <a:lnTo>
                    <a:pt x="16" y="2"/>
                  </a:lnTo>
                  <a:lnTo>
                    <a:pt x="38" y="0"/>
                  </a:lnTo>
                  <a:lnTo>
                    <a:pt x="38" y="6"/>
                  </a:lnTo>
                  <a:lnTo>
                    <a:pt x="38" y="12"/>
                  </a:lnTo>
                  <a:lnTo>
                    <a:pt x="38" y="20"/>
                  </a:lnTo>
                  <a:lnTo>
                    <a:pt x="37" y="27"/>
                  </a:lnTo>
                  <a:lnTo>
                    <a:pt x="36" y="36"/>
                  </a:lnTo>
                  <a:lnTo>
                    <a:pt x="31" y="42"/>
                  </a:lnTo>
                  <a:lnTo>
                    <a:pt x="27" y="51"/>
                  </a:lnTo>
                  <a:lnTo>
                    <a:pt x="21" y="52"/>
                  </a:lnTo>
                  <a:lnTo>
                    <a:pt x="12" y="58"/>
                  </a:lnTo>
                  <a:lnTo>
                    <a:pt x="4" y="63"/>
                  </a:lnTo>
                  <a:lnTo>
                    <a:pt x="0" y="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3" name="Freeform 86"/>
            <p:cNvSpPr>
              <a:spLocks/>
            </p:cNvSpPr>
            <p:nvPr/>
          </p:nvSpPr>
          <p:spPr bwMode="auto">
            <a:xfrm>
              <a:off x="4603" y="2370"/>
              <a:ext cx="17" cy="20"/>
            </a:xfrm>
            <a:custGeom>
              <a:avLst/>
              <a:gdLst>
                <a:gd name="T0" fmla="*/ 0 w 52"/>
                <a:gd name="T1" fmla="*/ 0 h 60"/>
                <a:gd name="T2" fmla="*/ 0 w 52"/>
                <a:gd name="T3" fmla="*/ 0 h 60"/>
                <a:gd name="T4" fmla="*/ 0 w 52"/>
                <a:gd name="T5" fmla="*/ 0 h 60"/>
                <a:gd name="T6" fmla="*/ 0 w 52"/>
                <a:gd name="T7" fmla="*/ 0 h 60"/>
                <a:gd name="T8" fmla="*/ 0 w 52"/>
                <a:gd name="T9" fmla="*/ 0 h 60"/>
                <a:gd name="T10" fmla="*/ 0 w 52"/>
                <a:gd name="T11" fmla="*/ 0 h 60"/>
                <a:gd name="T12" fmla="*/ 0 w 52"/>
                <a:gd name="T13" fmla="*/ 0 h 60"/>
                <a:gd name="T14" fmla="*/ 0 w 52"/>
                <a:gd name="T15" fmla="*/ 0 h 60"/>
                <a:gd name="T16" fmla="*/ 0 w 52"/>
                <a:gd name="T17" fmla="*/ 0 h 60"/>
                <a:gd name="T18" fmla="*/ 0 w 52"/>
                <a:gd name="T19" fmla="*/ 0 h 60"/>
                <a:gd name="T20" fmla="*/ 0 w 52"/>
                <a:gd name="T21" fmla="*/ 0 h 60"/>
                <a:gd name="T22" fmla="*/ 0 w 52"/>
                <a:gd name="T23" fmla="*/ 0 h 60"/>
                <a:gd name="T24" fmla="*/ 0 w 52"/>
                <a:gd name="T25" fmla="*/ 1 h 60"/>
                <a:gd name="T26" fmla="*/ 0 w 52"/>
                <a:gd name="T27" fmla="*/ 1 h 60"/>
                <a:gd name="T28" fmla="*/ 0 w 52"/>
                <a:gd name="T29" fmla="*/ 1 h 60"/>
                <a:gd name="T30" fmla="*/ 0 w 52"/>
                <a:gd name="T31" fmla="*/ 1 h 60"/>
                <a:gd name="T32" fmla="*/ 0 w 52"/>
                <a:gd name="T33" fmla="*/ 1 h 60"/>
                <a:gd name="T34" fmla="*/ 0 w 52"/>
                <a:gd name="T35" fmla="*/ 1 h 60"/>
                <a:gd name="T36" fmla="*/ 0 w 52"/>
                <a:gd name="T37" fmla="*/ 1 h 60"/>
                <a:gd name="T38" fmla="*/ 0 w 52"/>
                <a:gd name="T39" fmla="*/ 1 h 60"/>
                <a:gd name="T40" fmla="*/ 1 w 52"/>
                <a:gd name="T41" fmla="*/ 1 h 60"/>
                <a:gd name="T42" fmla="*/ 1 w 52"/>
                <a:gd name="T43" fmla="*/ 1 h 60"/>
                <a:gd name="T44" fmla="*/ 1 w 52"/>
                <a:gd name="T45" fmla="*/ 1 h 60"/>
                <a:gd name="T46" fmla="*/ 1 w 52"/>
                <a:gd name="T47" fmla="*/ 0 h 60"/>
                <a:gd name="T48" fmla="*/ 0 w 52"/>
                <a:gd name="T49" fmla="*/ 0 h 60"/>
                <a:gd name="T50" fmla="*/ 0 w 52"/>
                <a:gd name="T51" fmla="*/ 0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
                <a:gd name="T79" fmla="*/ 0 h 60"/>
                <a:gd name="T80" fmla="*/ 52 w 5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 h="60">
                  <a:moveTo>
                    <a:pt x="30" y="1"/>
                  </a:moveTo>
                  <a:lnTo>
                    <a:pt x="30" y="1"/>
                  </a:lnTo>
                  <a:lnTo>
                    <a:pt x="31" y="5"/>
                  </a:lnTo>
                  <a:lnTo>
                    <a:pt x="31" y="11"/>
                  </a:lnTo>
                  <a:lnTo>
                    <a:pt x="31" y="17"/>
                  </a:lnTo>
                  <a:lnTo>
                    <a:pt x="27" y="23"/>
                  </a:lnTo>
                  <a:lnTo>
                    <a:pt x="22" y="31"/>
                  </a:lnTo>
                  <a:lnTo>
                    <a:pt x="18" y="31"/>
                  </a:lnTo>
                  <a:lnTo>
                    <a:pt x="15" y="34"/>
                  </a:lnTo>
                  <a:lnTo>
                    <a:pt x="7" y="35"/>
                  </a:lnTo>
                  <a:lnTo>
                    <a:pt x="2" y="37"/>
                  </a:lnTo>
                  <a:lnTo>
                    <a:pt x="0" y="40"/>
                  </a:lnTo>
                  <a:lnTo>
                    <a:pt x="2" y="47"/>
                  </a:lnTo>
                  <a:lnTo>
                    <a:pt x="6" y="56"/>
                  </a:lnTo>
                  <a:lnTo>
                    <a:pt x="7" y="60"/>
                  </a:lnTo>
                  <a:lnTo>
                    <a:pt x="9" y="59"/>
                  </a:lnTo>
                  <a:lnTo>
                    <a:pt x="13" y="59"/>
                  </a:lnTo>
                  <a:lnTo>
                    <a:pt x="19" y="57"/>
                  </a:lnTo>
                  <a:lnTo>
                    <a:pt x="27" y="57"/>
                  </a:lnTo>
                  <a:lnTo>
                    <a:pt x="34" y="54"/>
                  </a:lnTo>
                  <a:lnTo>
                    <a:pt x="42" y="51"/>
                  </a:lnTo>
                  <a:lnTo>
                    <a:pt x="46" y="47"/>
                  </a:lnTo>
                  <a:lnTo>
                    <a:pt x="52" y="41"/>
                  </a:lnTo>
                  <a:lnTo>
                    <a:pt x="52" y="0"/>
                  </a:lnTo>
                  <a:lnTo>
                    <a:pt x="3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4" name="Freeform 87"/>
            <p:cNvSpPr>
              <a:spLocks/>
            </p:cNvSpPr>
            <p:nvPr/>
          </p:nvSpPr>
          <p:spPr bwMode="auto">
            <a:xfrm>
              <a:off x="4681" y="2414"/>
              <a:ext cx="17" cy="21"/>
            </a:xfrm>
            <a:custGeom>
              <a:avLst/>
              <a:gdLst>
                <a:gd name="T0" fmla="*/ 1 w 52"/>
                <a:gd name="T1" fmla="*/ 0 h 62"/>
                <a:gd name="T2" fmla="*/ 1 w 52"/>
                <a:gd name="T3" fmla="*/ 0 h 62"/>
                <a:gd name="T4" fmla="*/ 1 w 52"/>
                <a:gd name="T5" fmla="*/ 0 h 62"/>
                <a:gd name="T6" fmla="*/ 0 w 52"/>
                <a:gd name="T7" fmla="*/ 0 h 62"/>
                <a:gd name="T8" fmla="*/ 0 w 52"/>
                <a:gd name="T9" fmla="*/ 0 h 62"/>
                <a:gd name="T10" fmla="*/ 0 w 52"/>
                <a:gd name="T11" fmla="*/ 0 h 62"/>
                <a:gd name="T12" fmla="*/ 0 w 52"/>
                <a:gd name="T13" fmla="*/ 0 h 62"/>
                <a:gd name="T14" fmla="*/ 0 w 52"/>
                <a:gd name="T15" fmla="*/ 0 h 62"/>
                <a:gd name="T16" fmla="*/ 0 w 52"/>
                <a:gd name="T17" fmla="*/ 1 h 62"/>
                <a:gd name="T18" fmla="*/ 0 w 52"/>
                <a:gd name="T19" fmla="*/ 1 h 62"/>
                <a:gd name="T20" fmla="*/ 0 w 52"/>
                <a:gd name="T21" fmla="*/ 1 h 62"/>
                <a:gd name="T22" fmla="*/ 0 w 52"/>
                <a:gd name="T23" fmla="*/ 1 h 62"/>
                <a:gd name="T24" fmla="*/ 0 w 52"/>
                <a:gd name="T25" fmla="*/ 1 h 62"/>
                <a:gd name="T26" fmla="*/ 0 w 52"/>
                <a:gd name="T27" fmla="*/ 1 h 62"/>
                <a:gd name="T28" fmla="*/ 0 w 52"/>
                <a:gd name="T29" fmla="*/ 1 h 62"/>
                <a:gd name="T30" fmla="*/ 0 w 52"/>
                <a:gd name="T31" fmla="*/ 1 h 62"/>
                <a:gd name="T32" fmla="*/ 0 w 52"/>
                <a:gd name="T33" fmla="*/ 0 h 62"/>
                <a:gd name="T34" fmla="*/ 0 w 52"/>
                <a:gd name="T35" fmla="*/ 0 h 62"/>
                <a:gd name="T36" fmla="*/ 0 w 52"/>
                <a:gd name="T37" fmla="*/ 0 h 62"/>
                <a:gd name="T38" fmla="*/ 0 w 52"/>
                <a:gd name="T39" fmla="*/ 0 h 62"/>
                <a:gd name="T40" fmla="*/ 0 w 52"/>
                <a:gd name="T41" fmla="*/ 0 h 62"/>
                <a:gd name="T42" fmla="*/ 0 w 52"/>
                <a:gd name="T43" fmla="*/ 0 h 62"/>
                <a:gd name="T44" fmla="*/ 0 w 52"/>
                <a:gd name="T45" fmla="*/ 0 h 62"/>
                <a:gd name="T46" fmla="*/ 0 w 52"/>
                <a:gd name="T47" fmla="*/ 0 h 62"/>
                <a:gd name="T48" fmla="*/ 0 w 52"/>
                <a:gd name="T49" fmla="*/ 0 h 62"/>
                <a:gd name="T50" fmla="*/ 0 w 52"/>
                <a:gd name="T51" fmla="*/ 0 h 62"/>
                <a:gd name="T52" fmla="*/ 1 w 52"/>
                <a:gd name="T53" fmla="*/ 0 h 62"/>
                <a:gd name="T54" fmla="*/ 1 w 52"/>
                <a:gd name="T55" fmla="*/ 0 h 62"/>
                <a:gd name="T56" fmla="*/ 1 w 52"/>
                <a:gd name="T57" fmla="*/ 0 h 62"/>
                <a:gd name="T58" fmla="*/ 1 w 52"/>
                <a:gd name="T59" fmla="*/ 0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
                <a:gd name="T91" fmla="*/ 0 h 62"/>
                <a:gd name="T92" fmla="*/ 52 w 52"/>
                <a:gd name="T93" fmla="*/ 62 h 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 h="62">
                  <a:moveTo>
                    <a:pt x="52" y="24"/>
                  </a:moveTo>
                  <a:lnTo>
                    <a:pt x="49" y="22"/>
                  </a:lnTo>
                  <a:lnTo>
                    <a:pt x="45" y="22"/>
                  </a:lnTo>
                  <a:lnTo>
                    <a:pt x="39" y="22"/>
                  </a:lnTo>
                  <a:lnTo>
                    <a:pt x="34" y="25"/>
                  </a:lnTo>
                  <a:lnTo>
                    <a:pt x="28" y="27"/>
                  </a:lnTo>
                  <a:lnTo>
                    <a:pt x="28" y="34"/>
                  </a:lnTo>
                  <a:lnTo>
                    <a:pt x="28" y="37"/>
                  </a:lnTo>
                  <a:lnTo>
                    <a:pt x="28" y="43"/>
                  </a:lnTo>
                  <a:lnTo>
                    <a:pt x="33" y="47"/>
                  </a:lnTo>
                  <a:lnTo>
                    <a:pt x="37" y="55"/>
                  </a:lnTo>
                  <a:lnTo>
                    <a:pt x="11" y="62"/>
                  </a:lnTo>
                  <a:lnTo>
                    <a:pt x="9" y="59"/>
                  </a:lnTo>
                  <a:lnTo>
                    <a:pt x="8" y="56"/>
                  </a:lnTo>
                  <a:lnTo>
                    <a:pt x="5" y="50"/>
                  </a:lnTo>
                  <a:lnTo>
                    <a:pt x="2" y="44"/>
                  </a:lnTo>
                  <a:lnTo>
                    <a:pt x="0" y="37"/>
                  </a:lnTo>
                  <a:lnTo>
                    <a:pt x="0" y="30"/>
                  </a:lnTo>
                  <a:lnTo>
                    <a:pt x="0" y="22"/>
                  </a:lnTo>
                  <a:lnTo>
                    <a:pt x="5" y="16"/>
                  </a:lnTo>
                  <a:lnTo>
                    <a:pt x="9" y="9"/>
                  </a:lnTo>
                  <a:lnTo>
                    <a:pt x="15" y="4"/>
                  </a:lnTo>
                  <a:lnTo>
                    <a:pt x="23" y="1"/>
                  </a:lnTo>
                  <a:lnTo>
                    <a:pt x="28" y="1"/>
                  </a:lnTo>
                  <a:lnTo>
                    <a:pt x="34" y="0"/>
                  </a:lnTo>
                  <a:lnTo>
                    <a:pt x="40" y="0"/>
                  </a:lnTo>
                  <a:lnTo>
                    <a:pt x="43" y="0"/>
                  </a:lnTo>
                  <a:lnTo>
                    <a:pt x="46" y="1"/>
                  </a:lnTo>
                  <a:lnTo>
                    <a:pt x="52"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5" name="Freeform 88"/>
            <p:cNvSpPr>
              <a:spLocks/>
            </p:cNvSpPr>
            <p:nvPr/>
          </p:nvSpPr>
          <p:spPr bwMode="auto">
            <a:xfrm>
              <a:off x="4608" y="2361"/>
              <a:ext cx="12" cy="10"/>
            </a:xfrm>
            <a:custGeom>
              <a:avLst/>
              <a:gdLst>
                <a:gd name="T0" fmla="*/ 0 w 36"/>
                <a:gd name="T1" fmla="*/ 0 h 31"/>
                <a:gd name="T2" fmla="*/ 0 w 36"/>
                <a:gd name="T3" fmla="*/ 0 h 31"/>
                <a:gd name="T4" fmla="*/ 0 w 36"/>
                <a:gd name="T5" fmla="*/ 0 h 31"/>
                <a:gd name="T6" fmla="*/ 0 w 36"/>
                <a:gd name="T7" fmla="*/ 0 h 31"/>
                <a:gd name="T8" fmla="*/ 0 w 36"/>
                <a:gd name="T9" fmla="*/ 0 h 31"/>
                <a:gd name="T10" fmla="*/ 0 w 36"/>
                <a:gd name="T11" fmla="*/ 0 h 31"/>
                <a:gd name="T12" fmla="*/ 0 w 36"/>
                <a:gd name="T13" fmla="*/ 0 h 31"/>
                <a:gd name="T14" fmla="*/ 0 w 36"/>
                <a:gd name="T15" fmla="*/ 0 h 31"/>
                <a:gd name="T16" fmla="*/ 0 w 36"/>
                <a:gd name="T17" fmla="*/ 0 h 31"/>
                <a:gd name="T18" fmla="*/ 0 w 36"/>
                <a:gd name="T19" fmla="*/ 0 h 31"/>
                <a:gd name="T20" fmla="*/ 0 w 36"/>
                <a:gd name="T21" fmla="*/ 0 h 31"/>
                <a:gd name="T22" fmla="*/ 0 w 36"/>
                <a:gd name="T23" fmla="*/ 0 h 31"/>
                <a:gd name="T24" fmla="*/ 0 w 36"/>
                <a:gd name="T25" fmla="*/ 0 h 31"/>
                <a:gd name="T26" fmla="*/ 0 w 36"/>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31"/>
                <a:gd name="T44" fmla="*/ 36 w 36"/>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31">
                  <a:moveTo>
                    <a:pt x="0" y="1"/>
                  </a:moveTo>
                  <a:lnTo>
                    <a:pt x="0" y="3"/>
                  </a:lnTo>
                  <a:lnTo>
                    <a:pt x="6" y="12"/>
                  </a:lnTo>
                  <a:lnTo>
                    <a:pt x="11" y="22"/>
                  </a:lnTo>
                  <a:lnTo>
                    <a:pt x="15" y="31"/>
                  </a:lnTo>
                  <a:lnTo>
                    <a:pt x="36" y="29"/>
                  </a:lnTo>
                  <a:lnTo>
                    <a:pt x="36" y="28"/>
                  </a:lnTo>
                  <a:lnTo>
                    <a:pt x="34" y="22"/>
                  </a:lnTo>
                  <a:lnTo>
                    <a:pt x="32" y="18"/>
                  </a:lnTo>
                  <a:lnTo>
                    <a:pt x="30" y="12"/>
                  </a:lnTo>
                  <a:lnTo>
                    <a:pt x="27" y="6"/>
                  </a:lnTo>
                  <a:lnTo>
                    <a:pt x="26" y="0"/>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6" name="Freeform 89"/>
            <p:cNvSpPr>
              <a:spLocks/>
            </p:cNvSpPr>
            <p:nvPr/>
          </p:nvSpPr>
          <p:spPr bwMode="auto">
            <a:xfrm>
              <a:off x="4333" y="2507"/>
              <a:ext cx="14" cy="114"/>
            </a:xfrm>
            <a:custGeom>
              <a:avLst/>
              <a:gdLst>
                <a:gd name="T0" fmla="*/ 0 w 41"/>
                <a:gd name="T1" fmla="*/ 0 h 340"/>
                <a:gd name="T2" fmla="*/ 0 w 41"/>
                <a:gd name="T3" fmla="*/ 0 h 340"/>
                <a:gd name="T4" fmla="*/ 0 w 41"/>
                <a:gd name="T5" fmla="*/ 0 h 340"/>
                <a:gd name="T6" fmla="*/ 0 w 41"/>
                <a:gd name="T7" fmla="*/ 0 h 340"/>
                <a:gd name="T8" fmla="*/ 0 w 41"/>
                <a:gd name="T9" fmla="*/ 0 h 340"/>
                <a:gd name="T10" fmla="*/ 0 w 41"/>
                <a:gd name="T11" fmla="*/ 1 h 340"/>
                <a:gd name="T12" fmla="*/ 0 w 41"/>
                <a:gd name="T13" fmla="*/ 1 h 340"/>
                <a:gd name="T14" fmla="*/ 0 w 41"/>
                <a:gd name="T15" fmla="*/ 1 h 340"/>
                <a:gd name="T16" fmla="*/ 0 w 41"/>
                <a:gd name="T17" fmla="*/ 2 h 340"/>
                <a:gd name="T18" fmla="*/ 0 w 41"/>
                <a:gd name="T19" fmla="*/ 2 h 340"/>
                <a:gd name="T20" fmla="*/ 0 w 41"/>
                <a:gd name="T21" fmla="*/ 2 h 340"/>
                <a:gd name="T22" fmla="*/ 0 w 41"/>
                <a:gd name="T23" fmla="*/ 3 h 340"/>
                <a:gd name="T24" fmla="*/ 0 w 41"/>
                <a:gd name="T25" fmla="*/ 3 h 340"/>
                <a:gd name="T26" fmla="*/ 0 w 41"/>
                <a:gd name="T27" fmla="*/ 3 h 340"/>
                <a:gd name="T28" fmla="*/ 0 w 41"/>
                <a:gd name="T29" fmla="*/ 4 h 340"/>
                <a:gd name="T30" fmla="*/ 0 w 41"/>
                <a:gd name="T31" fmla="*/ 4 h 340"/>
                <a:gd name="T32" fmla="*/ 1 w 41"/>
                <a:gd name="T33" fmla="*/ 4 h 340"/>
                <a:gd name="T34" fmla="*/ 1 w 41"/>
                <a:gd name="T35" fmla="*/ 4 h 340"/>
                <a:gd name="T36" fmla="*/ 0 w 41"/>
                <a:gd name="T37" fmla="*/ 4 h 340"/>
                <a:gd name="T38" fmla="*/ 0 w 41"/>
                <a:gd name="T39" fmla="*/ 4 h 340"/>
                <a:gd name="T40" fmla="*/ 0 w 41"/>
                <a:gd name="T41" fmla="*/ 4 h 340"/>
                <a:gd name="T42" fmla="*/ 0 w 41"/>
                <a:gd name="T43" fmla="*/ 4 h 340"/>
                <a:gd name="T44" fmla="*/ 0 w 41"/>
                <a:gd name="T45" fmla="*/ 4 h 340"/>
                <a:gd name="T46" fmla="*/ 0 w 41"/>
                <a:gd name="T47" fmla="*/ 4 h 340"/>
                <a:gd name="T48" fmla="*/ 0 w 41"/>
                <a:gd name="T49" fmla="*/ 4 h 340"/>
                <a:gd name="T50" fmla="*/ 0 w 41"/>
                <a:gd name="T51" fmla="*/ 4 h 340"/>
                <a:gd name="T52" fmla="*/ 0 w 41"/>
                <a:gd name="T53" fmla="*/ 4 h 340"/>
                <a:gd name="T54" fmla="*/ 0 w 41"/>
                <a:gd name="T55" fmla="*/ 4 h 340"/>
                <a:gd name="T56" fmla="*/ 0 w 41"/>
                <a:gd name="T57" fmla="*/ 4 h 340"/>
                <a:gd name="T58" fmla="*/ 0 w 41"/>
                <a:gd name="T59" fmla="*/ 4 h 340"/>
                <a:gd name="T60" fmla="*/ 0 w 41"/>
                <a:gd name="T61" fmla="*/ 3 h 340"/>
                <a:gd name="T62" fmla="*/ 0 w 41"/>
                <a:gd name="T63" fmla="*/ 3 h 340"/>
                <a:gd name="T64" fmla="*/ 0 w 41"/>
                <a:gd name="T65" fmla="*/ 3 h 340"/>
                <a:gd name="T66" fmla="*/ 0 w 41"/>
                <a:gd name="T67" fmla="*/ 2 h 340"/>
                <a:gd name="T68" fmla="*/ 0 w 41"/>
                <a:gd name="T69" fmla="*/ 2 h 340"/>
                <a:gd name="T70" fmla="*/ 0 w 41"/>
                <a:gd name="T71" fmla="*/ 2 h 340"/>
                <a:gd name="T72" fmla="*/ 0 w 41"/>
                <a:gd name="T73" fmla="*/ 1 h 340"/>
                <a:gd name="T74" fmla="*/ 0 w 41"/>
                <a:gd name="T75" fmla="*/ 1 h 340"/>
                <a:gd name="T76" fmla="*/ 0 w 41"/>
                <a:gd name="T77" fmla="*/ 1 h 340"/>
                <a:gd name="T78" fmla="*/ 0 w 41"/>
                <a:gd name="T79" fmla="*/ 0 h 340"/>
                <a:gd name="T80" fmla="*/ 0 w 41"/>
                <a:gd name="T81" fmla="*/ 0 h 340"/>
                <a:gd name="T82" fmla="*/ 0 w 41"/>
                <a:gd name="T83" fmla="*/ 0 h 340"/>
                <a:gd name="T84" fmla="*/ 0 w 41"/>
                <a:gd name="T85" fmla="*/ 0 h 340"/>
                <a:gd name="T86" fmla="*/ 0 w 41"/>
                <a:gd name="T87" fmla="*/ 0 h 340"/>
                <a:gd name="T88" fmla="*/ 0 w 41"/>
                <a:gd name="T89" fmla="*/ 0 h 340"/>
                <a:gd name="T90" fmla="*/ 0 w 41"/>
                <a:gd name="T91" fmla="*/ 0 h 3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
                <a:gd name="T139" fmla="*/ 0 h 340"/>
                <a:gd name="T140" fmla="*/ 41 w 41"/>
                <a:gd name="T141" fmla="*/ 340 h 3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 h="340">
                  <a:moveTo>
                    <a:pt x="38" y="0"/>
                  </a:moveTo>
                  <a:lnTo>
                    <a:pt x="37" y="2"/>
                  </a:lnTo>
                  <a:lnTo>
                    <a:pt x="37" y="10"/>
                  </a:lnTo>
                  <a:lnTo>
                    <a:pt x="35" y="22"/>
                  </a:lnTo>
                  <a:lnTo>
                    <a:pt x="35" y="40"/>
                  </a:lnTo>
                  <a:lnTo>
                    <a:pt x="35" y="59"/>
                  </a:lnTo>
                  <a:lnTo>
                    <a:pt x="34" y="82"/>
                  </a:lnTo>
                  <a:lnTo>
                    <a:pt x="32" y="108"/>
                  </a:lnTo>
                  <a:lnTo>
                    <a:pt x="32" y="135"/>
                  </a:lnTo>
                  <a:lnTo>
                    <a:pt x="31" y="163"/>
                  </a:lnTo>
                  <a:lnTo>
                    <a:pt x="31" y="191"/>
                  </a:lnTo>
                  <a:lnTo>
                    <a:pt x="31" y="218"/>
                  </a:lnTo>
                  <a:lnTo>
                    <a:pt x="32" y="248"/>
                  </a:lnTo>
                  <a:lnTo>
                    <a:pt x="32" y="273"/>
                  </a:lnTo>
                  <a:lnTo>
                    <a:pt x="35" y="297"/>
                  </a:lnTo>
                  <a:lnTo>
                    <a:pt x="38" y="319"/>
                  </a:lnTo>
                  <a:lnTo>
                    <a:pt x="41" y="338"/>
                  </a:lnTo>
                  <a:lnTo>
                    <a:pt x="40" y="340"/>
                  </a:lnTo>
                  <a:lnTo>
                    <a:pt x="35" y="340"/>
                  </a:lnTo>
                  <a:lnTo>
                    <a:pt x="29" y="340"/>
                  </a:lnTo>
                  <a:lnTo>
                    <a:pt x="23" y="340"/>
                  </a:lnTo>
                  <a:lnTo>
                    <a:pt x="16" y="337"/>
                  </a:lnTo>
                  <a:lnTo>
                    <a:pt x="10" y="337"/>
                  </a:lnTo>
                  <a:lnTo>
                    <a:pt x="7" y="335"/>
                  </a:lnTo>
                  <a:lnTo>
                    <a:pt x="6" y="335"/>
                  </a:lnTo>
                  <a:lnTo>
                    <a:pt x="4" y="332"/>
                  </a:lnTo>
                  <a:lnTo>
                    <a:pt x="4" y="326"/>
                  </a:lnTo>
                  <a:lnTo>
                    <a:pt x="4" y="314"/>
                  </a:lnTo>
                  <a:lnTo>
                    <a:pt x="4" y="301"/>
                  </a:lnTo>
                  <a:lnTo>
                    <a:pt x="3" y="283"/>
                  </a:lnTo>
                  <a:lnTo>
                    <a:pt x="1" y="264"/>
                  </a:lnTo>
                  <a:lnTo>
                    <a:pt x="1" y="242"/>
                  </a:lnTo>
                  <a:lnTo>
                    <a:pt x="1" y="219"/>
                  </a:lnTo>
                  <a:lnTo>
                    <a:pt x="0" y="193"/>
                  </a:lnTo>
                  <a:lnTo>
                    <a:pt x="0" y="166"/>
                  </a:lnTo>
                  <a:lnTo>
                    <a:pt x="0" y="139"/>
                  </a:lnTo>
                  <a:lnTo>
                    <a:pt x="1" y="111"/>
                  </a:lnTo>
                  <a:lnTo>
                    <a:pt x="1" y="82"/>
                  </a:lnTo>
                  <a:lnTo>
                    <a:pt x="4" y="55"/>
                  </a:lnTo>
                  <a:lnTo>
                    <a:pt x="4" y="27"/>
                  </a:lnTo>
                  <a:lnTo>
                    <a:pt x="9" y="3"/>
                  </a:lnTo>
                  <a:lnTo>
                    <a:pt x="12" y="0"/>
                  </a:lnTo>
                  <a:lnTo>
                    <a:pt x="23" y="0"/>
                  </a:lnTo>
                  <a:lnTo>
                    <a:pt x="32" y="0"/>
                  </a:lnTo>
                  <a:lnTo>
                    <a:pt x="3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7" name="Freeform 90"/>
            <p:cNvSpPr>
              <a:spLocks/>
            </p:cNvSpPr>
            <p:nvPr/>
          </p:nvSpPr>
          <p:spPr bwMode="auto">
            <a:xfrm>
              <a:off x="4711" y="2509"/>
              <a:ext cx="13" cy="108"/>
            </a:xfrm>
            <a:custGeom>
              <a:avLst/>
              <a:gdLst>
                <a:gd name="T0" fmla="*/ 0 w 38"/>
                <a:gd name="T1" fmla="*/ 0 h 323"/>
                <a:gd name="T2" fmla="*/ 0 w 38"/>
                <a:gd name="T3" fmla="*/ 0 h 323"/>
                <a:gd name="T4" fmla="*/ 0 w 38"/>
                <a:gd name="T5" fmla="*/ 0 h 323"/>
                <a:gd name="T6" fmla="*/ 0 w 38"/>
                <a:gd name="T7" fmla="*/ 0 h 323"/>
                <a:gd name="T8" fmla="*/ 0 w 38"/>
                <a:gd name="T9" fmla="*/ 0 h 323"/>
                <a:gd name="T10" fmla="*/ 0 w 38"/>
                <a:gd name="T11" fmla="*/ 1 h 323"/>
                <a:gd name="T12" fmla="*/ 0 w 38"/>
                <a:gd name="T13" fmla="*/ 1 h 323"/>
                <a:gd name="T14" fmla="*/ 0 w 38"/>
                <a:gd name="T15" fmla="*/ 1 h 323"/>
                <a:gd name="T16" fmla="*/ 0 w 38"/>
                <a:gd name="T17" fmla="*/ 2 h 323"/>
                <a:gd name="T18" fmla="*/ 0 w 38"/>
                <a:gd name="T19" fmla="*/ 2 h 323"/>
                <a:gd name="T20" fmla="*/ 0 w 38"/>
                <a:gd name="T21" fmla="*/ 2 h 323"/>
                <a:gd name="T22" fmla="*/ 0 w 38"/>
                <a:gd name="T23" fmla="*/ 3 h 323"/>
                <a:gd name="T24" fmla="*/ 0 w 38"/>
                <a:gd name="T25" fmla="*/ 3 h 323"/>
                <a:gd name="T26" fmla="*/ 0 w 38"/>
                <a:gd name="T27" fmla="*/ 3 h 323"/>
                <a:gd name="T28" fmla="*/ 0 w 38"/>
                <a:gd name="T29" fmla="*/ 4 h 323"/>
                <a:gd name="T30" fmla="*/ 0 w 38"/>
                <a:gd name="T31" fmla="*/ 4 h 323"/>
                <a:gd name="T32" fmla="*/ 0 w 38"/>
                <a:gd name="T33" fmla="*/ 4 h 323"/>
                <a:gd name="T34" fmla="*/ 0 w 38"/>
                <a:gd name="T35" fmla="*/ 4 h 323"/>
                <a:gd name="T36" fmla="*/ 0 w 38"/>
                <a:gd name="T37" fmla="*/ 4 h 323"/>
                <a:gd name="T38" fmla="*/ 0 w 38"/>
                <a:gd name="T39" fmla="*/ 4 h 323"/>
                <a:gd name="T40" fmla="*/ 0 w 38"/>
                <a:gd name="T41" fmla="*/ 4 h 323"/>
                <a:gd name="T42" fmla="*/ 0 w 38"/>
                <a:gd name="T43" fmla="*/ 4 h 323"/>
                <a:gd name="T44" fmla="*/ 0 w 38"/>
                <a:gd name="T45" fmla="*/ 3 h 323"/>
                <a:gd name="T46" fmla="*/ 0 w 38"/>
                <a:gd name="T47" fmla="*/ 3 h 323"/>
                <a:gd name="T48" fmla="*/ 0 w 38"/>
                <a:gd name="T49" fmla="*/ 3 h 323"/>
                <a:gd name="T50" fmla="*/ 0 w 38"/>
                <a:gd name="T51" fmla="*/ 3 h 323"/>
                <a:gd name="T52" fmla="*/ 0 w 38"/>
                <a:gd name="T53" fmla="*/ 2 h 323"/>
                <a:gd name="T54" fmla="*/ 0 w 38"/>
                <a:gd name="T55" fmla="*/ 2 h 323"/>
                <a:gd name="T56" fmla="*/ 0 w 38"/>
                <a:gd name="T57" fmla="*/ 2 h 323"/>
                <a:gd name="T58" fmla="*/ 0 w 38"/>
                <a:gd name="T59" fmla="*/ 1 h 323"/>
                <a:gd name="T60" fmla="*/ 0 w 38"/>
                <a:gd name="T61" fmla="*/ 1 h 323"/>
                <a:gd name="T62" fmla="*/ 0 w 38"/>
                <a:gd name="T63" fmla="*/ 1 h 323"/>
                <a:gd name="T64" fmla="*/ 0 w 38"/>
                <a:gd name="T65" fmla="*/ 0 h 323"/>
                <a:gd name="T66" fmla="*/ 0 w 38"/>
                <a:gd name="T67" fmla="*/ 0 h 323"/>
                <a:gd name="T68" fmla="*/ 0 w 38"/>
                <a:gd name="T69" fmla="*/ 0 h 323"/>
                <a:gd name="T70" fmla="*/ 0 w 38"/>
                <a:gd name="T71" fmla="*/ 0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8"/>
                <a:gd name="T109" fmla="*/ 0 h 323"/>
                <a:gd name="T110" fmla="*/ 38 w 38"/>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8" h="323">
                  <a:moveTo>
                    <a:pt x="0" y="0"/>
                  </a:moveTo>
                  <a:lnTo>
                    <a:pt x="0" y="3"/>
                  </a:lnTo>
                  <a:lnTo>
                    <a:pt x="0" y="9"/>
                  </a:lnTo>
                  <a:lnTo>
                    <a:pt x="0" y="21"/>
                  </a:lnTo>
                  <a:lnTo>
                    <a:pt x="0" y="39"/>
                  </a:lnTo>
                  <a:lnTo>
                    <a:pt x="0" y="56"/>
                  </a:lnTo>
                  <a:lnTo>
                    <a:pt x="0" y="79"/>
                  </a:lnTo>
                  <a:lnTo>
                    <a:pt x="0" y="102"/>
                  </a:lnTo>
                  <a:lnTo>
                    <a:pt x="0" y="129"/>
                  </a:lnTo>
                  <a:lnTo>
                    <a:pt x="0" y="154"/>
                  </a:lnTo>
                  <a:lnTo>
                    <a:pt x="0" y="182"/>
                  </a:lnTo>
                  <a:lnTo>
                    <a:pt x="0" y="209"/>
                  </a:lnTo>
                  <a:lnTo>
                    <a:pt x="0" y="236"/>
                  </a:lnTo>
                  <a:lnTo>
                    <a:pt x="0" y="261"/>
                  </a:lnTo>
                  <a:lnTo>
                    <a:pt x="0" y="285"/>
                  </a:lnTo>
                  <a:lnTo>
                    <a:pt x="0" y="305"/>
                  </a:lnTo>
                  <a:lnTo>
                    <a:pt x="1" y="323"/>
                  </a:lnTo>
                  <a:lnTo>
                    <a:pt x="35" y="323"/>
                  </a:lnTo>
                  <a:lnTo>
                    <a:pt x="35" y="322"/>
                  </a:lnTo>
                  <a:lnTo>
                    <a:pt x="35" y="316"/>
                  </a:lnTo>
                  <a:lnTo>
                    <a:pt x="35" y="305"/>
                  </a:lnTo>
                  <a:lnTo>
                    <a:pt x="37" y="294"/>
                  </a:lnTo>
                  <a:lnTo>
                    <a:pt x="37" y="279"/>
                  </a:lnTo>
                  <a:lnTo>
                    <a:pt x="37" y="262"/>
                  </a:lnTo>
                  <a:lnTo>
                    <a:pt x="37" y="242"/>
                  </a:lnTo>
                  <a:lnTo>
                    <a:pt x="38" y="221"/>
                  </a:lnTo>
                  <a:lnTo>
                    <a:pt x="38" y="194"/>
                  </a:lnTo>
                  <a:lnTo>
                    <a:pt x="38" y="171"/>
                  </a:lnTo>
                  <a:lnTo>
                    <a:pt x="38" y="144"/>
                  </a:lnTo>
                  <a:lnTo>
                    <a:pt x="38" y="117"/>
                  </a:lnTo>
                  <a:lnTo>
                    <a:pt x="37" y="89"/>
                  </a:lnTo>
                  <a:lnTo>
                    <a:pt x="37" y="61"/>
                  </a:lnTo>
                  <a:lnTo>
                    <a:pt x="35" y="33"/>
                  </a:lnTo>
                  <a:lnTo>
                    <a:pt x="34" y="4"/>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8" name="Freeform 91"/>
            <p:cNvSpPr>
              <a:spLocks/>
            </p:cNvSpPr>
            <p:nvPr/>
          </p:nvSpPr>
          <p:spPr bwMode="auto">
            <a:xfrm>
              <a:off x="4434" y="2337"/>
              <a:ext cx="187" cy="52"/>
            </a:xfrm>
            <a:custGeom>
              <a:avLst/>
              <a:gdLst>
                <a:gd name="T0" fmla="*/ 7 w 563"/>
                <a:gd name="T1" fmla="*/ 0 h 155"/>
                <a:gd name="T2" fmla="*/ 0 w 563"/>
                <a:gd name="T3" fmla="*/ 2 h 155"/>
                <a:gd name="T4" fmla="*/ 0 w 563"/>
                <a:gd name="T5" fmla="*/ 2 h 155"/>
                <a:gd name="T6" fmla="*/ 7 w 563"/>
                <a:gd name="T7" fmla="*/ 0 h 155"/>
                <a:gd name="T8" fmla="*/ 7 w 563"/>
                <a:gd name="T9" fmla="*/ 0 h 155"/>
                <a:gd name="T10" fmla="*/ 7 w 563"/>
                <a:gd name="T11" fmla="*/ 0 h 155"/>
                <a:gd name="T12" fmla="*/ 0 60000 65536"/>
                <a:gd name="T13" fmla="*/ 0 60000 65536"/>
                <a:gd name="T14" fmla="*/ 0 60000 65536"/>
                <a:gd name="T15" fmla="*/ 0 60000 65536"/>
                <a:gd name="T16" fmla="*/ 0 60000 65536"/>
                <a:gd name="T17" fmla="*/ 0 60000 65536"/>
                <a:gd name="T18" fmla="*/ 0 w 563"/>
                <a:gd name="T19" fmla="*/ 0 h 155"/>
                <a:gd name="T20" fmla="*/ 563 w 563"/>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563" h="155">
                  <a:moveTo>
                    <a:pt x="544" y="0"/>
                  </a:moveTo>
                  <a:lnTo>
                    <a:pt x="0" y="130"/>
                  </a:lnTo>
                  <a:lnTo>
                    <a:pt x="0" y="155"/>
                  </a:lnTo>
                  <a:lnTo>
                    <a:pt x="563" y="19"/>
                  </a:lnTo>
                  <a:lnTo>
                    <a:pt x="5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9" name="Freeform 92"/>
            <p:cNvSpPr>
              <a:spLocks/>
            </p:cNvSpPr>
            <p:nvPr/>
          </p:nvSpPr>
          <p:spPr bwMode="auto">
            <a:xfrm>
              <a:off x="4436" y="2356"/>
              <a:ext cx="184" cy="46"/>
            </a:xfrm>
            <a:custGeom>
              <a:avLst/>
              <a:gdLst>
                <a:gd name="T0" fmla="*/ 7 w 551"/>
                <a:gd name="T1" fmla="*/ 0 h 139"/>
                <a:gd name="T2" fmla="*/ 0 w 551"/>
                <a:gd name="T3" fmla="*/ 2 h 139"/>
                <a:gd name="T4" fmla="*/ 0 w 551"/>
                <a:gd name="T5" fmla="*/ 2 h 139"/>
                <a:gd name="T6" fmla="*/ 7 w 551"/>
                <a:gd name="T7" fmla="*/ 0 h 139"/>
                <a:gd name="T8" fmla="*/ 7 w 551"/>
                <a:gd name="T9" fmla="*/ 0 h 139"/>
                <a:gd name="T10" fmla="*/ 7 w 551"/>
                <a:gd name="T11" fmla="*/ 0 h 139"/>
                <a:gd name="T12" fmla="*/ 0 60000 65536"/>
                <a:gd name="T13" fmla="*/ 0 60000 65536"/>
                <a:gd name="T14" fmla="*/ 0 60000 65536"/>
                <a:gd name="T15" fmla="*/ 0 60000 65536"/>
                <a:gd name="T16" fmla="*/ 0 60000 65536"/>
                <a:gd name="T17" fmla="*/ 0 60000 65536"/>
                <a:gd name="T18" fmla="*/ 0 w 551"/>
                <a:gd name="T19" fmla="*/ 0 h 139"/>
                <a:gd name="T20" fmla="*/ 551 w 551"/>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551" h="139">
                  <a:moveTo>
                    <a:pt x="548" y="0"/>
                  </a:moveTo>
                  <a:lnTo>
                    <a:pt x="0" y="123"/>
                  </a:lnTo>
                  <a:lnTo>
                    <a:pt x="10" y="139"/>
                  </a:lnTo>
                  <a:lnTo>
                    <a:pt x="551" y="22"/>
                  </a:lnTo>
                  <a:lnTo>
                    <a:pt x="54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0" name="Freeform 93"/>
            <p:cNvSpPr>
              <a:spLocks/>
            </p:cNvSpPr>
            <p:nvPr/>
          </p:nvSpPr>
          <p:spPr bwMode="auto">
            <a:xfrm>
              <a:off x="4435" y="2399"/>
              <a:ext cx="188" cy="51"/>
            </a:xfrm>
            <a:custGeom>
              <a:avLst/>
              <a:gdLst>
                <a:gd name="T0" fmla="*/ 7 w 566"/>
                <a:gd name="T1" fmla="*/ 2 h 154"/>
                <a:gd name="T2" fmla="*/ 7 w 566"/>
                <a:gd name="T3" fmla="*/ 2 h 154"/>
                <a:gd name="T4" fmla="*/ 7 w 566"/>
                <a:gd name="T5" fmla="*/ 2 h 154"/>
                <a:gd name="T6" fmla="*/ 6 w 566"/>
                <a:gd name="T7" fmla="*/ 1 h 154"/>
                <a:gd name="T8" fmla="*/ 6 w 566"/>
                <a:gd name="T9" fmla="*/ 1 h 154"/>
                <a:gd name="T10" fmla="*/ 6 w 566"/>
                <a:gd name="T11" fmla="*/ 1 h 154"/>
                <a:gd name="T12" fmla="*/ 5 w 566"/>
                <a:gd name="T13" fmla="*/ 1 h 154"/>
                <a:gd name="T14" fmla="*/ 5 w 566"/>
                <a:gd name="T15" fmla="*/ 1 h 154"/>
                <a:gd name="T16" fmla="*/ 5 w 566"/>
                <a:gd name="T17" fmla="*/ 1 h 154"/>
                <a:gd name="T18" fmla="*/ 4 w 566"/>
                <a:gd name="T19" fmla="*/ 1 h 154"/>
                <a:gd name="T20" fmla="*/ 3 w 566"/>
                <a:gd name="T21" fmla="*/ 1 h 154"/>
                <a:gd name="T22" fmla="*/ 3 w 566"/>
                <a:gd name="T23" fmla="*/ 1 h 154"/>
                <a:gd name="T24" fmla="*/ 2 w 566"/>
                <a:gd name="T25" fmla="*/ 0 h 154"/>
                <a:gd name="T26" fmla="*/ 2 w 566"/>
                <a:gd name="T27" fmla="*/ 0 h 154"/>
                <a:gd name="T28" fmla="*/ 1 w 566"/>
                <a:gd name="T29" fmla="*/ 0 h 154"/>
                <a:gd name="T30" fmla="*/ 1 w 566"/>
                <a:gd name="T31" fmla="*/ 0 h 154"/>
                <a:gd name="T32" fmla="*/ 1 w 566"/>
                <a:gd name="T33" fmla="*/ 0 h 154"/>
                <a:gd name="T34" fmla="*/ 0 w 566"/>
                <a:gd name="T35" fmla="*/ 0 h 154"/>
                <a:gd name="T36" fmla="*/ 0 w 566"/>
                <a:gd name="T37" fmla="*/ 0 h 154"/>
                <a:gd name="T38" fmla="*/ 0 w 566"/>
                <a:gd name="T39" fmla="*/ 0 h 154"/>
                <a:gd name="T40" fmla="*/ 0 w 566"/>
                <a:gd name="T41" fmla="*/ 0 h 154"/>
                <a:gd name="T42" fmla="*/ 0 w 566"/>
                <a:gd name="T43" fmla="*/ 0 h 154"/>
                <a:gd name="T44" fmla="*/ 0 w 566"/>
                <a:gd name="T45" fmla="*/ 0 h 154"/>
                <a:gd name="T46" fmla="*/ 0 w 566"/>
                <a:gd name="T47" fmla="*/ 0 h 154"/>
                <a:gd name="T48" fmla="*/ 0 w 566"/>
                <a:gd name="T49" fmla="*/ 0 h 154"/>
                <a:gd name="T50" fmla="*/ 0 w 566"/>
                <a:gd name="T51" fmla="*/ 0 h 154"/>
                <a:gd name="T52" fmla="*/ 1 w 566"/>
                <a:gd name="T53" fmla="*/ 0 h 154"/>
                <a:gd name="T54" fmla="*/ 1 w 566"/>
                <a:gd name="T55" fmla="*/ 0 h 154"/>
                <a:gd name="T56" fmla="*/ 2 w 566"/>
                <a:gd name="T57" fmla="*/ 1 h 154"/>
                <a:gd name="T58" fmla="*/ 2 w 566"/>
                <a:gd name="T59" fmla="*/ 1 h 154"/>
                <a:gd name="T60" fmla="*/ 3 w 566"/>
                <a:gd name="T61" fmla="*/ 1 h 154"/>
                <a:gd name="T62" fmla="*/ 3 w 566"/>
                <a:gd name="T63" fmla="*/ 1 h 154"/>
                <a:gd name="T64" fmla="*/ 4 w 566"/>
                <a:gd name="T65" fmla="*/ 1 h 154"/>
                <a:gd name="T66" fmla="*/ 4 w 566"/>
                <a:gd name="T67" fmla="*/ 1 h 154"/>
                <a:gd name="T68" fmla="*/ 5 w 566"/>
                <a:gd name="T69" fmla="*/ 1 h 154"/>
                <a:gd name="T70" fmla="*/ 5 w 566"/>
                <a:gd name="T71" fmla="*/ 1 h 154"/>
                <a:gd name="T72" fmla="*/ 6 w 566"/>
                <a:gd name="T73" fmla="*/ 2 h 154"/>
                <a:gd name="T74" fmla="*/ 6 w 566"/>
                <a:gd name="T75" fmla="*/ 2 h 154"/>
                <a:gd name="T76" fmla="*/ 7 w 566"/>
                <a:gd name="T77" fmla="*/ 2 h 154"/>
                <a:gd name="T78" fmla="*/ 7 w 566"/>
                <a:gd name="T79" fmla="*/ 2 h 154"/>
                <a:gd name="T80" fmla="*/ 7 w 566"/>
                <a:gd name="T81" fmla="*/ 2 h 154"/>
                <a:gd name="T82" fmla="*/ 7 w 566"/>
                <a:gd name="T83" fmla="*/ 2 h 154"/>
                <a:gd name="T84" fmla="*/ 7 w 566"/>
                <a:gd name="T85" fmla="*/ 2 h 154"/>
                <a:gd name="T86" fmla="*/ 7 w 566"/>
                <a:gd name="T87" fmla="*/ 2 h 1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66"/>
                <a:gd name="T133" fmla="*/ 0 h 154"/>
                <a:gd name="T134" fmla="*/ 566 w 566"/>
                <a:gd name="T135" fmla="*/ 154 h 1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66" h="154">
                  <a:moveTo>
                    <a:pt x="562" y="130"/>
                  </a:moveTo>
                  <a:lnTo>
                    <a:pt x="557" y="127"/>
                  </a:lnTo>
                  <a:lnTo>
                    <a:pt x="546" y="124"/>
                  </a:lnTo>
                  <a:lnTo>
                    <a:pt x="526" y="120"/>
                  </a:lnTo>
                  <a:lnTo>
                    <a:pt x="504" y="114"/>
                  </a:lnTo>
                  <a:lnTo>
                    <a:pt x="474" y="107"/>
                  </a:lnTo>
                  <a:lnTo>
                    <a:pt x="442" y="99"/>
                  </a:lnTo>
                  <a:lnTo>
                    <a:pt x="403" y="89"/>
                  </a:lnTo>
                  <a:lnTo>
                    <a:pt x="366" y="79"/>
                  </a:lnTo>
                  <a:lnTo>
                    <a:pt x="323" y="68"/>
                  </a:lnTo>
                  <a:lnTo>
                    <a:pt x="280" y="58"/>
                  </a:lnTo>
                  <a:lnTo>
                    <a:pt x="237" y="47"/>
                  </a:lnTo>
                  <a:lnTo>
                    <a:pt x="196" y="37"/>
                  </a:lnTo>
                  <a:lnTo>
                    <a:pt x="153" y="27"/>
                  </a:lnTo>
                  <a:lnTo>
                    <a:pt x="114" y="16"/>
                  </a:lnTo>
                  <a:lnTo>
                    <a:pt x="77" y="7"/>
                  </a:lnTo>
                  <a:lnTo>
                    <a:pt x="45" y="1"/>
                  </a:lnTo>
                  <a:lnTo>
                    <a:pt x="34" y="0"/>
                  </a:lnTo>
                  <a:lnTo>
                    <a:pt x="27" y="1"/>
                  </a:lnTo>
                  <a:lnTo>
                    <a:pt x="18" y="3"/>
                  </a:lnTo>
                  <a:lnTo>
                    <a:pt x="12" y="6"/>
                  </a:lnTo>
                  <a:lnTo>
                    <a:pt x="2" y="13"/>
                  </a:lnTo>
                  <a:lnTo>
                    <a:pt x="0" y="16"/>
                  </a:lnTo>
                  <a:lnTo>
                    <a:pt x="3" y="16"/>
                  </a:lnTo>
                  <a:lnTo>
                    <a:pt x="16" y="21"/>
                  </a:lnTo>
                  <a:lnTo>
                    <a:pt x="34" y="24"/>
                  </a:lnTo>
                  <a:lnTo>
                    <a:pt x="61" y="31"/>
                  </a:lnTo>
                  <a:lnTo>
                    <a:pt x="92" y="37"/>
                  </a:lnTo>
                  <a:lnTo>
                    <a:pt x="129" y="47"/>
                  </a:lnTo>
                  <a:lnTo>
                    <a:pt x="168" y="56"/>
                  </a:lnTo>
                  <a:lnTo>
                    <a:pt x="212" y="68"/>
                  </a:lnTo>
                  <a:lnTo>
                    <a:pt x="255" y="79"/>
                  </a:lnTo>
                  <a:lnTo>
                    <a:pt x="302" y="89"/>
                  </a:lnTo>
                  <a:lnTo>
                    <a:pt x="348" y="99"/>
                  </a:lnTo>
                  <a:lnTo>
                    <a:pt x="396" y="111"/>
                  </a:lnTo>
                  <a:lnTo>
                    <a:pt x="439" y="122"/>
                  </a:lnTo>
                  <a:lnTo>
                    <a:pt x="483" y="133"/>
                  </a:lnTo>
                  <a:lnTo>
                    <a:pt x="523" y="144"/>
                  </a:lnTo>
                  <a:lnTo>
                    <a:pt x="560" y="154"/>
                  </a:lnTo>
                  <a:lnTo>
                    <a:pt x="566" y="150"/>
                  </a:lnTo>
                  <a:lnTo>
                    <a:pt x="566" y="142"/>
                  </a:lnTo>
                  <a:lnTo>
                    <a:pt x="563" y="133"/>
                  </a:lnTo>
                  <a:lnTo>
                    <a:pt x="562"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1" name="Freeform 94"/>
            <p:cNvSpPr>
              <a:spLocks/>
            </p:cNvSpPr>
            <p:nvPr/>
          </p:nvSpPr>
          <p:spPr bwMode="auto">
            <a:xfrm>
              <a:off x="4642" y="2392"/>
              <a:ext cx="18" cy="19"/>
            </a:xfrm>
            <a:custGeom>
              <a:avLst/>
              <a:gdLst>
                <a:gd name="T0" fmla="*/ 0 w 53"/>
                <a:gd name="T1" fmla="*/ 0 h 55"/>
                <a:gd name="T2" fmla="*/ 0 w 53"/>
                <a:gd name="T3" fmla="*/ 0 h 55"/>
                <a:gd name="T4" fmla="*/ 0 w 53"/>
                <a:gd name="T5" fmla="*/ 0 h 55"/>
                <a:gd name="T6" fmla="*/ 0 w 53"/>
                <a:gd name="T7" fmla="*/ 0 h 55"/>
                <a:gd name="T8" fmla="*/ 0 w 53"/>
                <a:gd name="T9" fmla="*/ 0 h 55"/>
                <a:gd name="T10" fmla="*/ 0 w 53"/>
                <a:gd name="T11" fmla="*/ 0 h 55"/>
                <a:gd name="T12" fmla="*/ 0 w 53"/>
                <a:gd name="T13" fmla="*/ 0 h 55"/>
                <a:gd name="T14" fmla="*/ 0 w 53"/>
                <a:gd name="T15" fmla="*/ 1 h 55"/>
                <a:gd name="T16" fmla="*/ 0 w 53"/>
                <a:gd name="T17" fmla="*/ 1 h 55"/>
                <a:gd name="T18" fmla="*/ 0 w 53"/>
                <a:gd name="T19" fmla="*/ 1 h 55"/>
                <a:gd name="T20" fmla="*/ 0 w 53"/>
                <a:gd name="T21" fmla="*/ 0 h 55"/>
                <a:gd name="T22" fmla="*/ 1 w 53"/>
                <a:gd name="T23" fmla="*/ 0 h 55"/>
                <a:gd name="T24" fmla="*/ 1 w 53"/>
                <a:gd name="T25" fmla="*/ 0 h 55"/>
                <a:gd name="T26" fmla="*/ 1 w 53"/>
                <a:gd name="T27" fmla="*/ 0 h 55"/>
                <a:gd name="T28" fmla="*/ 0 w 53"/>
                <a:gd name="T29" fmla="*/ 0 h 55"/>
                <a:gd name="T30" fmla="*/ 0 w 53"/>
                <a:gd name="T31" fmla="*/ 0 h 55"/>
                <a:gd name="T32" fmla="*/ 0 w 53"/>
                <a:gd name="T33" fmla="*/ 0 h 55"/>
                <a:gd name="T34" fmla="*/ 0 w 53"/>
                <a:gd name="T35" fmla="*/ 0 h 55"/>
                <a:gd name="T36" fmla="*/ 1 w 53"/>
                <a:gd name="T37" fmla="*/ 0 h 55"/>
                <a:gd name="T38" fmla="*/ 1 w 53"/>
                <a:gd name="T39" fmla="*/ 0 h 55"/>
                <a:gd name="T40" fmla="*/ 1 w 53"/>
                <a:gd name="T41" fmla="*/ 0 h 55"/>
                <a:gd name="T42" fmla="*/ 1 w 53"/>
                <a:gd name="T43" fmla="*/ 0 h 55"/>
                <a:gd name="T44" fmla="*/ 1 w 53"/>
                <a:gd name="T45" fmla="*/ 0 h 55"/>
                <a:gd name="T46" fmla="*/ 1 w 53"/>
                <a:gd name="T47" fmla="*/ 0 h 55"/>
                <a:gd name="T48" fmla="*/ 1 w 53"/>
                <a:gd name="T49" fmla="*/ 1 h 55"/>
                <a:gd name="T50" fmla="*/ 1 w 53"/>
                <a:gd name="T51" fmla="*/ 1 h 55"/>
                <a:gd name="T52" fmla="*/ 1 w 53"/>
                <a:gd name="T53" fmla="*/ 1 h 55"/>
                <a:gd name="T54" fmla="*/ 0 w 53"/>
                <a:gd name="T55" fmla="*/ 1 h 55"/>
                <a:gd name="T56" fmla="*/ 0 w 53"/>
                <a:gd name="T57" fmla="*/ 1 h 55"/>
                <a:gd name="T58" fmla="*/ 0 w 53"/>
                <a:gd name="T59" fmla="*/ 1 h 55"/>
                <a:gd name="T60" fmla="*/ 0 w 53"/>
                <a:gd name="T61" fmla="*/ 1 h 55"/>
                <a:gd name="T62" fmla="*/ 0 w 53"/>
                <a:gd name="T63" fmla="*/ 1 h 55"/>
                <a:gd name="T64" fmla="*/ 0 w 53"/>
                <a:gd name="T65" fmla="*/ 1 h 55"/>
                <a:gd name="T66" fmla="*/ 0 w 53"/>
                <a:gd name="T67" fmla="*/ 0 h 55"/>
                <a:gd name="T68" fmla="*/ 0 w 53"/>
                <a:gd name="T69" fmla="*/ 0 h 55"/>
                <a:gd name="T70" fmla="*/ 0 w 53"/>
                <a:gd name="T71" fmla="*/ 0 h 55"/>
                <a:gd name="T72" fmla="*/ 0 w 53"/>
                <a:gd name="T73" fmla="*/ 0 h 55"/>
                <a:gd name="T74" fmla="*/ 0 w 53"/>
                <a:gd name="T75" fmla="*/ 0 h 55"/>
                <a:gd name="T76" fmla="*/ 0 w 53"/>
                <a:gd name="T77" fmla="*/ 0 h 55"/>
                <a:gd name="T78" fmla="*/ 0 w 53"/>
                <a:gd name="T79" fmla="*/ 0 h 55"/>
                <a:gd name="T80" fmla="*/ 0 w 53"/>
                <a:gd name="T81" fmla="*/ 0 h 55"/>
                <a:gd name="T82" fmla="*/ 0 w 53"/>
                <a:gd name="T83" fmla="*/ 0 h 55"/>
                <a:gd name="T84" fmla="*/ 0 w 53"/>
                <a:gd name="T85" fmla="*/ 0 h 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55"/>
                <a:gd name="T131" fmla="*/ 53 w 53"/>
                <a:gd name="T132" fmla="*/ 55 h 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55">
                  <a:moveTo>
                    <a:pt x="26" y="15"/>
                  </a:moveTo>
                  <a:lnTo>
                    <a:pt x="25" y="15"/>
                  </a:lnTo>
                  <a:lnTo>
                    <a:pt x="20" y="15"/>
                  </a:lnTo>
                  <a:lnTo>
                    <a:pt x="14" y="19"/>
                  </a:lnTo>
                  <a:lnTo>
                    <a:pt x="13" y="25"/>
                  </a:lnTo>
                  <a:lnTo>
                    <a:pt x="13" y="31"/>
                  </a:lnTo>
                  <a:lnTo>
                    <a:pt x="16" y="35"/>
                  </a:lnTo>
                  <a:lnTo>
                    <a:pt x="20" y="40"/>
                  </a:lnTo>
                  <a:lnTo>
                    <a:pt x="28" y="40"/>
                  </a:lnTo>
                  <a:lnTo>
                    <a:pt x="34" y="40"/>
                  </a:lnTo>
                  <a:lnTo>
                    <a:pt x="38" y="38"/>
                  </a:lnTo>
                  <a:lnTo>
                    <a:pt x="41" y="34"/>
                  </a:lnTo>
                  <a:lnTo>
                    <a:pt x="41" y="25"/>
                  </a:lnTo>
                  <a:lnTo>
                    <a:pt x="40" y="19"/>
                  </a:lnTo>
                  <a:lnTo>
                    <a:pt x="35" y="15"/>
                  </a:lnTo>
                  <a:lnTo>
                    <a:pt x="26" y="15"/>
                  </a:lnTo>
                  <a:lnTo>
                    <a:pt x="28" y="0"/>
                  </a:lnTo>
                  <a:lnTo>
                    <a:pt x="29" y="0"/>
                  </a:lnTo>
                  <a:lnTo>
                    <a:pt x="40" y="4"/>
                  </a:lnTo>
                  <a:lnTo>
                    <a:pt x="44" y="6"/>
                  </a:lnTo>
                  <a:lnTo>
                    <a:pt x="49" y="12"/>
                  </a:lnTo>
                  <a:lnTo>
                    <a:pt x="50" y="17"/>
                  </a:lnTo>
                  <a:lnTo>
                    <a:pt x="53" y="26"/>
                  </a:lnTo>
                  <a:lnTo>
                    <a:pt x="50" y="34"/>
                  </a:lnTo>
                  <a:lnTo>
                    <a:pt x="49" y="40"/>
                  </a:lnTo>
                  <a:lnTo>
                    <a:pt x="46" y="44"/>
                  </a:lnTo>
                  <a:lnTo>
                    <a:pt x="41" y="49"/>
                  </a:lnTo>
                  <a:lnTo>
                    <a:pt x="32" y="53"/>
                  </a:lnTo>
                  <a:lnTo>
                    <a:pt x="28" y="55"/>
                  </a:lnTo>
                  <a:lnTo>
                    <a:pt x="22" y="53"/>
                  </a:lnTo>
                  <a:lnTo>
                    <a:pt x="13" y="50"/>
                  </a:lnTo>
                  <a:lnTo>
                    <a:pt x="7" y="46"/>
                  </a:lnTo>
                  <a:lnTo>
                    <a:pt x="4" y="40"/>
                  </a:lnTo>
                  <a:lnTo>
                    <a:pt x="0" y="32"/>
                  </a:lnTo>
                  <a:lnTo>
                    <a:pt x="0" y="25"/>
                  </a:lnTo>
                  <a:lnTo>
                    <a:pt x="0" y="15"/>
                  </a:lnTo>
                  <a:lnTo>
                    <a:pt x="4" y="10"/>
                  </a:lnTo>
                  <a:lnTo>
                    <a:pt x="9" y="4"/>
                  </a:lnTo>
                  <a:lnTo>
                    <a:pt x="14" y="3"/>
                  </a:lnTo>
                  <a:lnTo>
                    <a:pt x="23" y="0"/>
                  </a:lnTo>
                  <a:lnTo>
                    <a:pt x="28" y="0"/>
                  </a:lnTo>
                  <a:lnTo>
                    <a:pt x="26"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2" name="Freeform 95"/>
            <p:cNvSpPr>
              <a:spLocks/>
            </p:cNvSpPr>
            <p:nvPr/>
          </p:nvSpPr>
          <p:spPr bwMode="auto">
            <a:xfrm>
              <a:off x="4633" y="2333"/>
              <a:ext cx="22" cy="23"/>
            </a:xfrm>
            <a:custGeom>
              <a:avLst/>
              <a:gdLst>
                <a:gd name="T0" fmla="*/ 0 w 66"/>
                <a:gd name="T1" fmla="*/ 0 h 68"/>
                <a:gd name="T2" fmla="*/ 0 w 66"/>
                <a:gd name="T3" fmla="*/ 0 h 68"/>
                <a:gd name="T4" fmla="*/ 0 w 66"/>
                <a:gd name="T5" fmla="*/ 0 h 68"/>
                <a:gd name="T6" fmla="*/ 0 w 66"/>
                <a:gd name="T7" fmla="*/ 0 h 68"/>
                <a:gd name="T8" fmla="*/ 0 w 66"/>
                <a:gd name="T9" fmla="*/ 0 h 68"/>
                <a:gd name="T10" fmla="*/ 0 w 66"/>
                <a:gd name="T11" fmla="*/ 1 h 68"/>
                <a:gd name="T12" fmla="*/ 0 w 66"/>
                <a:gd name="T13" fmla="*/ 1 h 68"/>
                <a:gd name="T14" fmla="*/ 0 w 66"/>
                <a:gd name="T15" fmla="*/ 1 h 68"/>
                <a:gd name="T16" fmla="*/ 0 w 66"/>
                <a:gd name="T17" fmla="*/ 1 h 68"/>
                <a:gd name="T18" fmla="*/ 1 w 66"/>
                <a:gd name="T19" fmla="*/ 1 h 68"/>
                <a:gd name="T20" fmla="*/ 1 w 66"/>
                <a:gd name="T21" fmla="*/ 1 h 68"/>
                <a:gd name="T22" fmla="*/ 1 w 66"/>
                <a:gd name="T23" fmla="*/ 1 h 68"/>
                <a:gd name="T24" fmla="*/ 1 w 66"/>
                <a:gd name="T25" fmla="*/ 0 h 68"/>
                <a:gd name="T26" fmla="*/ 1 w 66"/>
                <a:gd name="T27" fmla="*/ 0 h 68"/>
                <a:gd name="T28" fmla="*/ 1 w 66"/>
                <a:gd name="T29" fmla="*/ 0 h 68"/>
                <a:gd name="T30" fmla="*/ 0 w 66"/>
                <a:gd name="T31" fmla="*/ 0 h 68"/>
                <a:gd name="T32" fmla="*/ 0 w 66"/>
                <a:gd name="T33" fmla="*/ 0 h 68"/>
                <a:gd name="T34" fmla="*/ 0 w 66"/>
                <a:gd name="T35" fmla="*/ 0 h 68"/>
                <a:gd name="T36" fmla="*/ 1 w 66"/>
                <a:gd name="T37" fmla="*/ 0 h 68"/>
                <a:gd name="T38" fmla="*/ 1 w 66"/>
                <a:gd name="T39" fmla="*/ 0 h 68"/>
                <a:gd name="T40" fmla="*/ 1 w 66"/>
                <a:gd name="T41" fmla="*/ 0 h 68"/>
                <a:gd name="T42" fmla="*/ 1 w 66"/>
                <a:gd name="T43" fmla="*/ 0 h 68"/>
                <a:gd name="T44" fmla="*/ 1 w 66"/>
                <a:gd name="T45" fmla="*/ 0 h 68"/>
                <a:gd name="T46" fmla="*/ 1 w 66"/>
                <a:gd name="T47" fmla="*/ 1 h 68"/>
                <a:gd name="T48" fmla="*/ 1 w 66"/>
                <a:gd name="T49" fmla="*/ 1 h 68"/>
                <a:gd name="T50" fmla="*/ 1 w 66"/>
                <a:gd name="T51" fmla="*/ 1 h 68"/>
                <a:gd name="T52" fmla="*/ 1 w 66"/>
                <a:gd name="T53" fmla="*/ 1 h 68"/>
                <a:gd name="T54" fmla="*/ 1 w 66"/>
                <a:gd name="T55" fmla="*/ 1 h 68"/>
                <a:gd name="T56" fmla="*/ 0 w 66"/>
                <a:gd name="T57" fmla="*/ 1 h 68"/>
                <a:gd name="T58" fmla="*/ 0 w 66"/>
                <a:gd name="T59" fmla="*/ 1 h 68"/>
                <a:gd name="T60" fmla="*/ 0 w 66"/>
                <a:gd name="T61" fmla="*/ 1 h 68"/>
                <a:gd name="T62" fmla="*/ 0 w 66"/>
                <a:gd name="T63" fmla="*/ 1 h 68"/>
                <a:gd name="T64" fmla="*/ 0 w 66"/>
                <a:gd name="T65" fmla="*/ 1 h 68"/>
                <a:gd name="T66" fmla="*/ 0 w 66"/>
                <a:gd name="T67" fmla="*/ 1 h 68"/>
                <a:gd name="T68" fmla="*/ 0 w 66"/>
                <a:gd name="T69" fmla="*/ 1 h 68"/>
                <a:gd name="T70" fmla="*/ 0 w 66"/>
                <a:gd name="T71" fmla="*/ 1 h 68"/>
                <a:gd name="T72" fmla="*/ 0 w 66"/>
                <a:gd name="T73" fmla="*/ 0 h 68"/>
                <a:gd name="T74" fmla="*/ 0 w 66"/>
                <a:gd name="T75" fmla="*/ 0 h 68"/>
                <a:gd name="T76" fmla="*/ 0 w 66"/>
                <a:gd name="T77" fmla="*/ 0 h 68"/>
                <a:gd name="T78" fmla="*/ 0 w 66"/>
                <a:gd name="T79" fmla="*/ 0 h 68"/>
                <a:gd name="T80" fmla="*/ 0 w 66"/>
                <a:gd name="T81" fmla="*/ 0 h 68"/>
                <a:gd name="T82" fmla="*/ 0 w 66"/>
                <a:gd name="T83" fmla="*/ 0 h 68"/>
                <a:gd name="T84" fmla="*/ 0 w 66"/>
                <a:gd name="T85" fmla="*/ 0 h 68"/>
                <a:gd name="T86" fmla="*/ 0 w 66"/>
                <a:gd name="T87" fmla="*/ 0 h 68"/>
                <a:gd name="T88" fmla="*/ 0 w 66"/>
                <a:gd name="T89" fmla="*/ 0 h 68"/>
                <a:gd name="T90" fmla="*/ 0 w 66"/>
                <a:gd name="T91" fmla="*/ 0 h 68"/>
                <a:gd name="T92" fmla="*/ 0 w 66"/>
                <a:gd name="T93" fmla="*/ 0 h 68"/>
                <a:gd name="T94" fmla="*/ 0 w 66"/>
                <a:gd name="T95" fmla="*/ 0 h 68"/>
                <a:gd name="T96" fmla="*/ 0 w 66"/>
                <a:gd name="T97" fmla="*/ 0 h 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
                <a:gd name="T148" fmla="*/ 0 h 68"/>
                <a:gd name="T149" fmla="*/ 66 w 66"/>
                <a:gd name="T150" fmla="*/ 68 h 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 h="68">
                  <a:moveTo>
                    <a:pt x="32" y="18"/>
                  </a:moveTo>
                  <a:lnTo>
                    <a:pt x="29" y="18"/>
                  </a:lnTo>
                  <a:lnTo>
                    <a:pt x="25" y="21"/>
                  </a:lnTo>
                  <a:lnTo>
                    <a:pt x="19" y="24"/>
                  </a:lnTo>
                  <a:lnTo>
                    <a:pt x="17" y="32"/>
                  </a:lnTo>
                  <a:lnTo>
                    <a:pt x="17" y="40"/>
                  </a:lnTo>
                  <a:lnTo>
                    <a:pt x="22" y="46"/>
                  </a:lnTo>
                  <a:lnTo>
                    <a:pt x="28" y="49"/>
                  </a:lnTo>
                  <a:lnTo>
                    <a:pt x="35" y="50"/>
                  </a:lnTo>
                  <a:lnTo>
                    <a:pt x="41" y="49"/>
                  </a:lnTo>
                  <a:lnTo>
                    <a:pt x="47" y="47"/>
                  </a:lnTo>
                  <a:lnTo>
                    <a:pt x="48" y="41"/>
                  </a:lnTo>
                  <a:lnTo>
                    <a:pt x="51" y="32"/>
                  </a:lnTo>
                  <a:lnTo>
                    <a:pt x="48" y="24"/>
                  </a:lnTo>
                  <a:lnTo>
                    <a:pt x="42" y="19"/>
                  </a:lnTo>
                  <a:lnTo>
                    <a:pt x="34" y="18"/>
                  </a:lnTo>
                  <a:lnTo>
                    <a:pt x="35" y="0"/>
                  </a:lnTo>
                  <a:lnTo>
                    <a:pt x="38" y="0"/>
                  </a:lnTo>
                  <a:lnTo>
                    <a:pt x="48" y="4"/>
                  </a:lnTo>
                  <a:lnTo>
                    <a:pt x="54" y="7"/>
                  </a:lnTo>
                  <a:lnTo>
                    <a:pt x="60" y="15"/>
                  </a:lnTo>
                  <a:lnTo>
                    <a:pt x="63" y="24"/>
                  </a:lnTo>
                  <a:lnTo>
                    <a:pt x="66" y="34"/>
                  </a:lnTo>
                  <a:lnTo>
                    <a:pt x="63" y="43"/>
                  </a:lnTo>
                  <a:lnTo>
                    <a:pt x="62" y="52"/>
                  </a:lnTo>
                  <a:lnTo>
                    <a:pt x="56" y="58"/>
                  </a:lnTo>
                  <a:lnTo>
                    <a:pt x="51" y="62"/>
                  </a:lnTo>
                  <a:lnTo>
                    <a:pt x="41" y="67"/>
                  </a:lnTo>
                  <a:lnTo>
                    <a:pt x="35" y="68"/>
                  </a:lnTo>
                  <a:lnTo>
                    <a:pt x="32" y="67"/>
                  </a:lnTo>
                  <a:lnTo>
                    <a:pt x="28" y="67"/>
                  </a:lnTo>
                  <a:lnTo>
                    <a:pt x="22" y="65"/>
                  </a:lnTo>
                  <a:lnTo>
                    <a:pt x="16" y="64"/>
                  </a:lnTo>
                  <a:lnTo>
                    <a:pt x="8" y="59"/>
                  </a:lnTo>
                  <a:lnTo>
                    <a:pt x="4" y="53"/>
                  </a:lnTo>
                  <a:lnTo>
                    <a:pt x="0" y="44"/>
                  </a:lnTo>
                  <a:lnTo>
                    <a:pt x="0" y="34"/>
                  </a:lnTo>
                  <a:lnTo>
                    <a:pt x="0" y="28"/>
                  </a:lnTo>
                  <a:lnTo>
                    <a:pt x="0" y="22"/>
                  </a:lnTo>
                  <a:lnTo>
                    <a:pt x="1" y="18"/>
                  </a:lnTo>
                  <a:lnTo>
                    <a:pt x="4" y="13"/>
                  </a:lnTo>
                  <a:lnTo>
                    <a:pt x="10" y="7"/>
                  </a:lnTo>
                  <a:lnTo>
                    <a:pt x="17" y="3"/>
                  </a:lnTo>
                  <a:lnTo>
                    <a:pt x="23" y="0"/>
                  </a:lnTo>
                  <a:lnTo>
                    <a:pt x="29" y="0"/>
                  </a:lnTo>
                  <a:lnTo>
                    <a:pt x="32" y="0"/>
                  </a:lnTo>
                  <a:lnTo>
                    <a:pt x="35" y="0"/>
                  </a:lnTo>
                  <a:lnTo>
                    <a:pt x="32"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3" name="Freeform 96"/>
            <p:cNvSpPr>
              <a:spLocks/>
            </p:cNvSpPr>
            <p:nvPr/>
          </p:nvSpPr>
          <p:spPr bwMode="auto">
            <a:xfrm>
              <a:off x="4405" y="2394"/>
              <a:ext cx="11" cy="10"/>
            </a:xfrm>
            <a:custGeom>
              <a:avLst/>
              <a:gdLst>
                <a:gd name="T0" fmla="*/ 0 w 35"/>
                <a:gd name="T1" fmla="*/ 0 h 31"/>
                <a:gd name="T2" fmla="*/ 0 w 35"/>
                <a:gd name="T3" fmla="*/ 0 h 31"/>
                <a:gd name="T4" fmla="*/ 0 w 35"/>
                <a:gd name="T5" fmla="*/ 0 h 31"/>
                <a:gd name="T6" fmla="*/ 0 w 35"/>
                <a:gd name="T7" fmla="*/ 0 h 31"/>
                <a:gd name="T8" fmla="*/ 0 w 35"/>
                <a:gd name="T9" fmla="*/ 0 h 31"/>
                <a:gd name="T10" fmla="*/ 0 w 35"/>
                <a:gd name="T11" fmla="*/ 0 h 31"/>
                <a:gd name="T12" fmla="*/ 0 w 35"/>
                <a:gd name="T13" fmla="*/ 0 h 31"/>
                <a:gd name="T14" fmla="*/ 0 w 35"/>
                <a:gd name="T15" fmla="*/ 0 h 31"/>
                <a:gd name="T16" fmla="*/ 0 w 35"/>
                <a:gd name="T17" fmla="*/ 0 h 31"/>
                <a:gd name="T18" fmla="*/ 0 w 35"/>
                <a:gd name="T19" fmla="*/ 0 h 31"/>
                <a:gd name="T20" fmla="*/ 0 w 35"/>
                <a:gd name="T21" fmla="*/ 0 h 31"/>
                <a:gd name="T22" fmla="*/ 0 w 35"/>
                <a:gd name="T23" fmla="*/ 0 h 31"/>
                <a:gd name="T24" fmla="*/ 0 w 35"/>
                <a:gd name="T25" fmla="*/ 0 h 31"/>
                <a:gd name="T26" fmla="*/ 0 w 35"/>
                <a:gd name="T27" fmla="*/ 0 h 31"/>
                <a:gd name="T28" fmla="*/ 0 w 35"/>
                <a:gd name="T29" fmla="*/ 0 h 31"/>
                <a:gd name="T30" fmla="*/ 0 w 35"/>
                <a:gd name="T31" fmla="*/ 0 h 31"/>
                <a:gd name="T32" fmla="*/ 0 w 35"/>
                <a:gd name="T33" fmla="*/ 0 h 31"/>
                <a:gd name="T34" fmla="*/ 0 w 35"/>
                <a:gd name="T35" fmla="*/ 0 h 31"/>
                <a:gd name="T36" fmla="*/ 0 w 35"/>
                <a:gd name="T37" fmla="*/ 0 h 31"/>
                <a:gd name="T38" fmla="*/ 0 w 35"/>
                <a:gd name="T39" fmla="*/ 0 h 31"/>
                <a:gd name="T40" fmla="*/ 0 w 35"/>
                <a:gd name="T41" fmla="*/ 0 h 31"/>
                <a:gd name="T42" fmla="*/ 0 w 35"/>
                <a:gd name="T43" fmla="*/ 0 h 31"/>
                <a:gd name="T44" fmla="*/ 0 w 35"/>
                <a:gd name="T45" fmla="*/ 0 h 31"/>
                <a:gd name="T46" fmla="*/ 0 w 35"/>
                <a:gd name="T47" fmla="*/ 0 h 31"/>
                <a:gd name="T48" fmla="*/ 0 w 35"/>
                <a:gd name="T49" fmla="*/ 0 h 31"/>
                <a:gd name="T50" fmla="*/ 0 w 35"/>
                <a:gd name="T51" fmla="*/ 0 h 31"/>
                <a:gd name="T52" fmla="*/ 0 w 35"/>
                <a:gd name="T53" fmla="*/ 0 h 31"/>
                <a:gd name="T54" fmla="*/ 0 w 35"/>
                <a:gd name="T55" fmla="*/ 0 h 31"/>
                <a:gd name="T56" fmla="*/ 0 w 35"/>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31"/>
                <a:gd name="T89" fmla="*/ 35 w 35"/>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31">
                  <a:moveTo>
                    <a:pt x="16" y="9"/>
                  </a:moveTo>
                  <a:lnTo>
                    <a:pt x="15" y="9"/>
                  </a:lnTo>
                  <a:lnTo>
                    <a:pt x="12" y="9"/>
                  </a:lnTo>
                  <a:lnTo>
                    <a:pt x="9" y="11"/>
                  </a:lnTo>
                  <a:lnTo>
                    <a:pt x="7" y="15"/>
                  </a:lnTo>
                  <a:lnTo>
                    <a:pt x="10" y="21"/>
                  </a:lnTo>
                  <a:lnTo>
                    <a:pt x="16" y="22"/>
                  </a:lnTo>
                  <a:lnTo>
                    <a:pt x="23" y="21"/>
                  </a:lnTo>
                  <a:lnTo>
                    <a:pt x="26" y="15"/>
                  </a:lnTo>
                  <a:lnTo>
                    <a:pt x="22" y="9"/>
                  </a:lnTo>
                  <a:lnTo>
                    <a:pt x="16" y="0"/>
                  </a:lnTo>
                  <a:lnTo>
                    <a:pt x="19" y="0"/>
                  </a:lnTo>
                  <a:lnTo>
                    <a:pt x="25" y="2"/>
                  </a:lnTo>
                  <a:lnTo>
                    <a:pt x="31" y="6"/>
                  </a:lnTo>
                  <a:lnTo>
                    <a:pt x="35" y="15"/>
                  </a:lnTo>
                  <a:lnTo>
                    <a:pt x="31" y="22"/>
                  </a:lnTo>
                  <a:lnTo>
                    <a:pt x="26" y="28"/>
                  </a:lnTo>
                  <a:lnTo>
                    <a:pt x="20" y="31"/>
                  </a:lnTo>
                  <a:lnTo>
                    <a:pt x="19" y="31"/>
                  </a:lnTo>
                  <a:lnTo>
                    <a:pt x="13" y="31"/>
                  </a:lnTo>
                  <a:lnTo>
                    <a:pt x="7" y="30"/>
                  </a:lnTo>
                  <a:lnTo>
                    <a:pt x="1" y="24"/>
                  </a:lnTo>
                  <a:lnTo>
                    <a:pt x="0" y="15"/>
                  </a:lnTo>
                  <a:lnTo>
                    <a:pt x="1" y="6"/>
                  </a:lnTo>
                  <a:lnTo>
                    <a:pt x="7" y="0"/>
                  </a:lnTo>
                  <a:lnTo>
                    <a:pt x="13" y="0"/>
                  </a:lnTo>
                  <a:lnTo>
                    <a:pt x="16" y="0"/>
                  </a:lnTo>
                  <a:lnTo>
                    <a:pt x="16"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4" name="Freeform 97"/>
            <p:cNvSpPr>
              <a:spLocks/>
            </p:cNvSpPr>
            <p:nvPr/>
          </p:nvSpPr>
          <p:spPr bwMode="auto">
            <a:xfrm>
              <a:off x="4263" y="2287"/>
              <a:ext cx="22" cy="23"/>
            </a:xfrm>
            <a:custGeom>
              <a:avLst/>
              <a:gdLst>
                <a:gd name="T0" fmla="*/ 0 w 66"/>
                <a:gd name="T1" fmla="*/ 1 h 68"/>
                <a:gd name="T2" fmla="*/ 0 w 66"/>
                <a:gd name="T3" fmla="*/ 1 h 68"/>
                <a:gd name="T4" fmla="*/ 0 w 66"/>
                <a:gd name="T5" fmla="*/ 1 h 68"/>
                <a:gd name="T6" fmla="*/ 0 w 66"/>
                <a:gd name="T7" fmla="*/ 1 h 68"/>
                <a:gd name="T8" fmla="*/ 0 w 66"/>
                <a:gd name="T9" fmla="*/ 0 h 68"/>
                <a:gd name="T10" fmla="*/ 0 w 66"/>
                <a:gd name="T11" fmla="*/ 0 h 68"/>
                <a:gd name="T12" fmla="*/ 0 w 66"/>
                <a:gd name="T13" fmla="*/ 0 h 68"/>
                <a:gd name="T14" fmla="*/ 0 w 66"/>
                <a:gd name="T15" fmla="*/ 0 h 68"/>
                <a:gd name="T16" fmla="*/ 0 w 66"/>
                <a:gd name="T17" fmla="*/ 0 h 68"/>
                <a:gd name="T18" fmla="*/ 0 w 66"/>
                <a:gd name="T19" fmla="*/ 0 h 68"/>
                <a:gd name="T20" fmla="*/ 1 w 66"/>
                <a:gd name="T21" fmla="*/ 0 h 68"/>
                <a:gd name="T22" fmla="*/ 1 w 66"/>
                <a:gd name="T23" fmla="*/ 0 h 68"/>
                <a:gd name="T24" fmla="*/ 1 w 66"/>
                <a:gd name="T25" fmla="*/ 0 h 68"/>
                <a:gd name="T26" fmla="*/ 1 w 66"/>
                <a:gd name="T27" fmla="*/ 1 h 68"/>
                <a:gd name="T28" fmla="*/ 1 w 66"/>
                <a:gd name="T29" fmla="*/ 1 h 68"/>
                <a:gd name="T30" fmla="*/ 0 w 66"/>
                <a:gd name="T31" fmla="*/ 1 h 68"/>
                <a:gd name="T32" fmla="*/ 0 w 66"/>
                <a:gd name="T33" fmla="*/ 1 h 68"/>
                <a:gd name="T34" fmla="*/ 0 w 66"/>
                <a:gd name="T35" fmla="*/ 1 h 68"/>
                <a:gd name="T36" fmla="*/ 1 w 66"/>
                <a:gd name="T37" fmla="*/ 1 h 68"/>
                <a:gd name="T38" fmla="*/ 1 w 66"/>
                <a:gd name="T39" fmla="*/ 1 h 68"/>
                <a:gd name="T40" fmla="*/ 1 w 66"/>
                <a:gd name="T41" fmla="*/ 1 h 68"/>
                <a:gd name="T42" fmla="*/ 1 w 66"/>
                <a:gd name="T43" fmla="*/ 1 h 68"/>
                <a:gd name="T44" fmla="*/ 1 w 66"/>
                <a:gd name="T45" fmla="*/ 0 h 68"/>
                <a:gd name="T46" fmla="*/ 1 w 66"/>
                <a:gd name="T47" fmla="*/ 0 h 68"/>
                <a:gd name="T48" fmla="*/ 1 w 66"/>
                <a:gd name="T49" fmla="*/ 0 h 68"/>
                <a:gd name="T50" fmla="*/ 1 w 66"/>
                <a:gd name="T51" fmla="*/ 0 h 68"/>
                <a:gd name="T52" fmla="*/ 1 w 66"/>
                <a:gd name="T53" fmla="*/ 0 h 68"/>
                <a:gd name="T54" fmla="*/ 0 w 66"/>
                <a:gd name="T55" fmla="*/ 0 h 68"/>
                <a:gd name="T56" fmla="*/ 0 w 66"/>
                <a:gd name="T57" fmla="*/ 0 h 68"/>
                <a:gd name="T58" fmla="*/ 0 w 66"/>
                <a:gd name="T59" fmla="*/ 0 h 68"/>
                <a:gd name="T60" fmla="*/ 0 w 66"/>
                <a:gd name="T61" fmla="*/ 0 h 68"/>
                <a:gd name="T62" fmla="*/ 0 w 66"/>
                <a:gd name="T63" fmla="*/ 0 h 68"/>
                <a:gd name="T64" fmla="*/ 0 w 66"/>
                <a:gd name="T65" fmla="*/ 0 h 68"/>
                <a:gd name="T66" fmla="*/ 0 w 66"/>
                <a:gd name="T67" fmla="*/ 0 h 68"/>
                <a:gd name="T68" fmla="*/ 0 w 66"/>
                <a:gd name="T69" fmla="*/ 0 h 68"/>
                <a:gd name="T70" fmla="*/ 0 w 66"/>
                <a:gd name="T71" fmla="*/ 0 h 68"/>
                <a:gd name="T72" fmla="*/ 0 w 66"/>
                <a:gd name="T73" fmla="*/ 0 h 68"/>
                <a:gd name="T74" fmla="*/ 0 w 66"/>
                <a:gd name="T75" fmla="*/ 1 h 68"/>
                <a:gd name="T76" fmla="*/ 0 w 66"/>
                <a:gd name="T77" fmla="*/ 1 h 68"/>
                <a:gd name="T78" fmla="*/ 0 w 66"/>
                <a:gd name="T79" fmla="*/ 1 h 68"/>
                <a:gd name="T80" fmla="*/ 0 w 66"/>
                <a:gd name="T81" fmla="*/ 1 h 68"/>
                <a:gd name="T82" fmla="*/ 0 w 66"/>
                <a:gd name="T83" fmla="*/ 1 h 68"/>
                <a:gd name="T84" fmla="*/ 0 w 66"/>
                <a:gd name="T85" fmla="*/ 1 h 68"/>
                <a:gd name="T86" fmla="*/ 0 w 66"/>
                <a:gd name="T87" fmla="*/ 1 h 68"/>
                <a:gd name="T88" fmla="*/ 0 w 66"/>
                <a:gd name="T89" fmla="*/ 1 h 68"/>
                <a:gd name="T90" fmla="*/ 0 w 66"/>
                <a:gd name="T91" fmla="*/ 1 h 68"/>
                <a:gd name="T92" fmla="*/ 0 w 66"/>
                <a:gd name="T93" fmla="*/ 1 h 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6"/>
                <a:gd name="T142" fmla="*/ 0 h 68"/>
                <a:gd name="T143" fmla="*/ 66 w 66"/>
                <a:gd name="T144" fmla="*/ 68 h 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6" h="68">
                  <a:moveTo>
                    <a:pt x="34" y="52"/>
                  </a:moveTo>
                  <a:lnTo>
                    <a:pt x="29" y="50"/>
                  </a:lnTo>
                  <a:lnTo>
                    <a:pt x="23" y="47"/>
                  </a:lnTo>
                  <a:lnTo>
                    <a:pt x="18" y="43"/>
                  </a:lnTo>
                  <a:lnTo>
                    <a:pt x="15" y="37"/>
                  </a:lnTo>
                  <a:lnTo>
                    <a:pt x="16" y="27"/>
                  </a:lnTo>
                  <a:lnTo>
                    <a:pt x="20" y="21"/>
                  </a:lnTo>
                  <a:lnTo>
                    <a:pt x="26" y="18"/>
                  </a:lnTo>
                  <a:lnTo>
                    <a:pt x="34" y="18"/>
                  </a:lnTo>
                  <a:lnTo>
                    <a:pt x="40" y="18"/>
                  </a:lnTo>
                  <a:lnTo>
                    <a:pt x="46" y="21"/>
                  </a:lnTo>
                  <a:lnTo>
                    <a:pt x="50" y="27"/>
                  </a:lnTo>
                  <a:lnTo>
                    <a:pt x="52" y="37"/>
                  </a:lnTo>
                  <a:lnTo>
                    <a:pt x="49" y="44"/>
                  </a:lnTo>
                  <a:lnTo>
                    <a:pt x="44" y="49"/>
                  </a:lnTo>
                  <a:lnTo>
                    <a:pt x="37" y="50"/>
                  </a:lnTo>
                  <a:lnTo>
                    <a:pt x="34" y="68"/>
                  </a:lnTo>
                  <a:lnTo>
                    <a:pt x="38" y="67"/>
                  </a:lnTo>
                  <a:lnTo>
                    <a:pt x="50" y="62"/>
                  </a:lnTo>
                  <a:lnTo>
                    <a:pt x="55" y="58"/>
                  </a:lnTo>
                  <a:lnTo>
                    <a:pt x="61" y="52"/>
                  </a:lnTo>
                  <a:lnTo>
                    <a:pt x="65" y="43"/>
                  </a:lnTo>
                  <a:lnTo>
                    <a:pt x="66" y="34"/>
                  </a:lnTo>
                  <a:lnTo>
                    <a:pt x="65" y="22"/>
                  </a:lnTo>
                  <a:lnTo>
                    <a:pt x="61" y="16"/>
                  </a:lnTo>
                  <a:lnTo>
                    <a:pt x="56" y="9"/>
                  </a:lnTo>
                  <a:lnTo>
                    <a:pt x="52" y="6"/>
                  </a:lnTo>
                  <a:lnTo>
                    <a:pt x="40" y="1"/>
                  </a:lnTo>
                  <a:lnTo>
                    <a:pt x="34" y="0"/>
                  </a:lnTo>
                  <a:lnTo>
                    <a:pt x="31" y="0"/>
                  </a:lnTo>
                  <a:lnTo>
                    <a:pt x="26" y="0"/>
                  </a:lnTo>
                  <a:lnTo>
                    <a:pt x="20" y="1"/>
                  </a:lnTo>
                  <a:lnTo>
                    <a:pt x="15" y="4"/>
                  </a:lnTo>
                  <a:lnTo>
                    <a:pt x="9" y="7"/>
                  </a:lnTo>
                  <a:lnTo>
                    <a:pt x="4" y="15"/>
                  </a:lnTo>
                  <a:lnTo>
                    <a:pt x="0" y="22"/>
                  </a:lnTo>
                  <a:lnTo>
                    <a:pt x="0" y="34"/>
                  </a:lnTo>
                  <a:lnTo>
                    <a:pt x="0" y="44"/>
                  </a:lnTo>
                  <a:lnTo>
                    <a:pt x="4" y="52"/>
                  </a:lnTo>
                  <a:lnTo>
                    <a:pt x="9" y="58"/>
                  </a:lnTo>
                  <a:lnTo>
                    <a:pt x="16" y="62"/>
                  </a:lnTo>
                  <a:lnTo>
                    <a:pt x="22" y="65"/>
                  </a:lnTo>
                  <a:lnTo>
                    <a:pt x="28" y="67"/>
                  </a:lnTo>
                  <a:lnTo>
                    <a:pt x="31" y="67"/>
                  </a:lnTo>
                  <a:lnTo>
                    <a:pt x="34" y="68"/>
                  </a:lnTo>
                  <a:lnTo>
                    <a:pt x="34"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5" name="Freeform 98"/>
            <p:cNvSpPr>
              <a:spLocks/>
            </p:cNvSpPr>
            <p:nvPr/>
          </p:nvSpPr>
          <p:spPr bwMode="auto">
            <a:xfrm>
              <a:off x="4463" y="2382"/>
              <a:ext cx="148" cy="13"/>
            </a:xfrm>
            <a:custGeom>
              <a:avLst/>
              <a:gdLst>
                <a:gd name="T0" fmla="*/ 1 w 442"/>
                <a:gd name="T1" fmla="*/ 0 h 38"/>
                <a:gd name="T2" fmla="*/ 1 w 442"/>
                <a:gd name="T3" fmla="*/ 0 h 38"/>
                <a:gd name="T4" fmla="*/ 1 w 442"/>
                <a:gd name="T5" fmla="*/ 0 h 38"/>
                <a:gd name="T6" fmla="*/ 1 w 442"/>
                <a:gd name="T7" fmla="*/ 0 h 38"/>
                <a:gd name="T8" fmla="*/ 1 w 442"/>
                <a:gd name="T9" fmla="*/ 0 h 38"/>
                <a:gd name="T10" fmla="*/ 1 w 442"/>
                <a:gd name="T11" fmla="*/ 0 h 38"/>
                <a:gd name="T12" fmla="*/ 2 w 442"/>
                <a:gd name="T13" fmla="*/ 0 h 38"/>
                <a:gd name="T14" fmla="*/ 2 w 442"/>
                <a:gd name="T15" fmla="*/ 0 h 38"/>
                <a:gd name="T16" fmla="*/ 2 w 442"/>
                <a:gd name="T17" fmla="*/ 0 h 38"/>
                <a:gd name="T18" fmla="*/ 3 w 442"/>
                <a:gd name="T19" fmla="*/ 0 h 38"/>
                <a:gd name="T20" fmla="*/ 3 w 442"/>
                <a:gd name="T21" fmla="*/ 0 h 38"/>
                <a:gd name="T22" fmla="*/ 3 w 442"/>
                <a:gd name="T23" fmla="*/ 0 h 38"/>
                <a:gd name="T24" fmla="*/ 4 w 442"/>
                <a:gd name="T25" fmla="*/ 0 h 38"/>
                <a:gd name="T26" fmla="*/ 4 w 442"/>
                <a:gd name="T27" fmla="*/ 0 h 38"/>
                <a:gd name="T28" fmla="*/ 5 w 442"/>
                <a:gd name="T29" fmla="*/ 0 h 38"/>
                <a:gd name="T30" fmla="*/ 5 w 442"/>
                <a:gd name="T31" fmla="*/ 0 h 38"/>
                <a:gd name="T32" fmla="*/ 5 w 442"/>
                <a:gd name="T33" fmla="*/ 0 h 38"/>
                <a:gd name="T34" fmla="*/ 5 w 442"/>
                <a:gd name="T35" fmla="*/ 0 h 38"/>
                <a:gd name="T36" fmla="*/ 6 w 442"/>
                <a:gd name="T37" fmla="*/ 0 h 38"/>
                <a:gd name="T38" fmla="*/ 5 w 442"/>
                <a:gd name="T39" fmla="*/ 0 h 38"/>
                <a:gd name="T40" fmla="*/ 5 w 442"/>
                <a:gd name="T41" fmla="*/ 0 h 38"/>
                <a:gd name="T42" fmla="*/ 5 w 442"/>
                <a:gd name="T43" fmla="*/ 0 h 38"/>
                <a:gd name="T44" fmla="*/ 5 w 442"/>
                <a:gd name="T45" fmla="*/ 0 h 38"/>
                <a:gd name="T46" fmla="*/ 5 w 442"/>
                <a:gd name="T47" fmla="*/ 0 h 38"/>
                <a:gd name="T48" fmla="*/ 5 w 442"/>
                <a:gd name="T49" fmla="*/ 0 h 38"/>
                <a:gd name="T50" fmla="*/ 5 w 442"/>
                <a:gd name="T51" fmla="*/ 0 h 38"/>
                <a:gd name="T52" fmla="*/ 4 w 442"/>
                <a:gd name="T53" fmla="*/ 0 h 38"/>
                <a:gd name="T54" fmla="*/ 4 w 442"/>
                <a:gd name="T55" fmla="*/ 0 h 38"/>
                <a:gd name="T56" fmla="*/ 3 w 442"/>
                <a:gd name="T57" fmla="*/ 0 h 38"/>
                <a:gd name="T58" fmla="*/ 3 w 442"/>
                <a:gd name="T59" fmla="*/ 0 h 38"/>
                <a:gd name="T60" fmla="*/ 3 w 442"/>
                <a:gd name="T61" fmla="*/ 0 h 38"/>
                <a:gd name="T62" fmla="*/ 2 w 442"/>
                <a:gd name="T63" fmla="*/ 0 h 38"/>
                <a:gd name="T64" fmla="*/ 2 w 442"/>
                <a:gd name="T65" fmla="*/ 0 h 38"/>
                <a:gd name="T66" fmla="*/ 1 w 442"/>
                <a:gd name="T67" fmla="*/ 0 h 38"/>
                <a:gd name="T68" fmla="*/ 1 w 442"/>
                <a:gd name="T69" fmla="*/ 0 h 38"/>
                <a:gd name="T70" fmla="*/ 0 w 442"/>
                <a:gd name="T71" fmla="*/ 0 h 38"/>
                <a:gd name="T72" fmla="*/ 0 w 442"/>
                <a:gd name="T73" fmla="*/ 0 h 38"/>
                <a:gd name="T74" fmla="*/ 0 w 442"/>
                <a:gd name="T75" fmla="*/ 0 h 38"/>
                <a:gd name="T76" fmla="*/ 0 w 442"/>
                <a:gd name="T77" fmla="*/ 0 h 38"/>
                <a:gd name="T78" fmla="*/ 0 w 442"/>
                <a:gd name="T79" fmla="*/ 0 h 38"/>
                <a:gd name="T80" fmla="*/ 0 w 442"/>
                <a:gd name="T81" fmla="*/ 0 h 38"/>
                <a:gd name="T82" fmla="*/ 0 w 442"/>
                <a:gd name="T83" fmla="*/ 0 h 38"/>
                <a:gd name="T84" fmla="*/ 0 w 442"/>
                <a:gd name="T85" fmla="*/ 0 h 38"/>
                <a:gd name="T86" fmla="*/ 1 w 442"/>
                <a:gd name="T87" fmla="*/ 0 h 38"/>
                <a:gd name="T88" fmla="*/ 1 w 442"/>
                <a:gd name="T89" fmla="*/ 0 h 38"/>
                <a:gd name="T90" fmla="*/ 1 w 442"/>
                <a:gd name="T91" fmla="*/ 0 h 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42"/>
                <a:gd name="T139" fmla="*/ 0 h 38"/>
                <a:gd name="T140" fmla="*/ 442 w 442"/>
                <a:gd name="T141" fmla="*/ 38 h 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42" h="38">
                  <a:moveTo>
                    <a:pt x="46" y="19"/>
                  </a:moveTo>
                  <a:lnTo>
                    <a:pt x="49" y="17"/>
                  </a:lnTo>
                  <a:lnTo>
                    <a:pt x="56" y="17"/>
                  </a:lnTo>
                  <a:lnTo>
                    <a:pt x="68" y="16"/>
                  </a:lnTo>
                  <a:lnTo>
                    <a:pt x="85" y="14"/>
                  </a:lnTo>
                  <a:lnTo>
                    <a:pt x="105" y="13"/>
                  </a:lnTo>
                  <a:lnTo>
                    <a:pt x="129" y="11"/>
                  </a:lnTo>
                  <a:lnTo>
                    <a:pt x="156" y="10"/>
                  </a:lnTo>
                  <a:lnTo>
                    <a:pt x="185" y="10"/>
                  </a:lnTo>
                  <a:lnTo>
                    <a:pt x="215" y="7"/>
                  </a:lnTo>
                  <a:lnTo>
                    <a:pt x="246" y="6"/>
                  </a:lnTo>
                  <a:lnTo>
                    <a:pt x="277" y="4"/>
                  </a:lnTo>
                  <a:lnTo>
                    <a:pt x="311" y="3"/>
                  </a:lnTo>
                  <a:lnTo>
                    <a:pt x="342" y="0"/>
                  </a:lnTo>
                  <a:lnTo>
                    <a:pt x="372" y="0"/>
                  </a:lnTo>
                  <a:lnTo>
                    <a:pt x="403" y="0"/>
                  </a:lnTo>
                  <a:lnTo>
                    <a:pt x="431" y="0"/>
                  </a:lnTo>
                  <a:lnTo>
                    <a:pt x="439" y="1"/>
                  </a:lnTo>
                  <a:lnTo>
                    <a:pt x="442" y="10"/>
                  </a:lnTo>
                  <a:lnTo>
                    <a:pt x="440" y="19"/>
                  </a:lnTo>
                  <a:lnTo>
                    <a:pt x="439" y="23"/>
                  </a:lnTo>
                  <a:lnTo>
                    <a:pt x="436" y="23"/>
                  </a:lnTo>
                  <a:lnTo>
                    <a:pt x="427" y="23"/>
                  </a:lnTo>
                  <a:lnTo>
                    <a:pt x="412" y="23"/>
                  </a:lnTo>
                  <a:lnTo>
                    <a:pt x="393" y="23"/>
                  </a:lnTo>
                  <a:lnTo>
                    <a:pt x="369" y="23"/>
                  </a:lnTo>
                  <a:lnTo>
                    <a:pt x="342" y="25"/>
                  </a:lnTo>
                  <a:lnTo>
                    <a:pt x="313" y="25"/>
                  </a:lnTo>
                  <a:lnTo>
                    <a:pt x="282" y="28"/>
                  </a:lnTo>
                  <a:lnTo>
                    <a:pt x="246" y="28"/>
                  </a:lnTo>
                  <a:lnTo>
                    <a:pt x="212" y="29"/>
                  </a:lnTo>
                  <a:lnTo>
                    <a:pt x="175" y="31"/>
                  </a:lnTo>
                  <a:lnTo>
                    <a:pt x="139" y="32"/>
                  </a:lnTo>
                  <a:lnTo>
                    <a:pt x="102" y="32"/>
                  </a:lnTo>
                  <a:lnTo>
                    <a:pt x="68" y="35"/>
                  </a:lnTo>
                  <a:lnTo>
                    <a:pt x="34" y="35"/>
                  </a:lnTo>
                  <a:lnTo>
                    <a:pt x="3" y="38"/>
                  </a:lnTo>
                  <a:lnTo>
                    <a:pt x="0" y="35"/>
                  </a:lnTo>
                  <a:lnTo>
                    <a:pt x="3" y="35"/>
                  </a:lnTo>
                  <a:lnTo>
                    <a:pt x="9" y="31"/>
                  </a:lnTo>
                  <a:lnTo>
                    <a:pt x="19" y="28"/>
                  </a:lnTo>
                  <a:lnTo>
                    <a:pt x="28" y="25"/>
                  </a:lnTo>
                  <a:lnTo>
                    <a:pt x="37" y="20"/>
                  </a:lnTo>
                  <a:lnTo>
                    <a:pt x="43" y="19"/>
                  </a:lnTo>
                  <a:lnTo>
                    <a:pt x="46"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6" name="Freeform 99"/>
            <p:cNvSpPr>
              <a:spLocks/>
            </p:cNvSpPr>
            <p:nvPr/>
          </p:nvSpPr>
          <p:spPr bwMode="auto">
            <a:xfrm>
              <a:off x="4482" y="2408"/>
              <a:ext cx="132" cy="10"/>
            </a:xfrm>
            <a:custGeom>
              <a:avLst/>
              <a:gdLst>
                <a:gd name="T0" fmla="*/ 0 w 396"/>
                <a:gd name="T1" fmla="*/ 0 h 32"/>
                <a:gd name="T2" fmla="*/ 0 w 396"/>
                <a:gd name="T3" fmla="*/ 0 h 32"/>
                <a:gd name="T4" fmla="*/ 0 w 396"/>
                <a:gd name="T5" fmla="*/ 0 h 32"/>
                <a:gd name="T6" fmla="*/ 0 w 396"/>
                <a:gd name="T7" fmla="*/ 0 h 32"/>
                <a:gd name="T8" fmla="*/ 1 w 396"/>
                <a:gd name="T9" fmla="*/ 0 h 32"/>
                <a:gd name="T10" fmla="*/ 1 w 396"/>
                <a:gd name="T11" fmla="*/ 0 h 32"/>
                <a:gd name="T12" fmla="*/ 1 w 396"/>
                <a:gd name="T13" fmla="*/ 0 h 32"/>
                <a:gd name="T14" fmla="*/ 1 w 396"/>
                <a:gd name="T15" fmla="*/ 0 h 32"/>
                <a:gd name="T16" fmla="*/ 2 w 396"/>
                <a:gd name="T17" fmla="*/ 0 h 32"/>
                <a:gd name="T18" fmla="*/ 2 w 396"/>
                <a:gd name="T19" fmla="*/ 0 h 32"/>
                <a:gd name="T20" fmla="*/ 3 w 396"/>
                <a:gd name="T21" fmla="*/ 0 h 32"/>
                <a:gd name="T22" fmla="*/ 3 w 396"/>
                <a:gd name="T23" fmla="*/ 0 h 32"/>
                <a:gd name="T24" fmla="*/ 3 w 396"/>
                <a:gd name="T25" fmla="*/ 0 h 32"/>
                <a:gd name="T26" fmla="*/ 4 w 396"/>
                <a:gd name="T27" fmla="*/ 0 h 32"/>
                <a:gd name="T28" fmla="*/ 4 w 396"/>
                <a:gd name="T29" fmla="*/ 0 h 32"/>
                <a:gd name="T30" fmla="*/ 4 w 396"/>
                <a:gd name="T31" fmla="*/ 0 h 32"/>
                <a:gd name="T32" fmla="*/ 5 w 396"/>
                <a:gd name="T33" fmla="*/ 0 h 32"/>
                <a:gd name="T34" fmla="*/ 5 w 396"/>
                <a:gd name="T35" fmla="*/ 0 h 32"/>
                <a:gd name="T36" fmla="*/ 5 w 396"/>
                <a:gd name="T37" fmla="*/ 0 h 32"/>
                <a:gd name="T38" fmla="*/ 5 w 396"/>
                <a:gd name="T39" fmla="*/ 0 h 32"/>
                <a:gd name="T40" fmla="*/ 5 w 396"/>
                <a:gd name="T41" fmla="*/ 0 h 32"/>
                <a:gd name="T42" fmla="*/ 5 w 396"/>
                <a:gd name="T43" fmla="*/ 0 h 32"/>
                <a:gd name="T44" fmla="*/ 5 w 396"/>
                <a:gd name="T45" fmla="*/ 0 h 32"/>
                <a:gd name="T46" fmla="*/ 5 w 396"/>
                <a:gd name="T47" fmla="*/ 0 h 32"/>
                <a:gd name="T48" fmla="*/ 4 w 396"/>
                <a:gd name="T49" fmla="*/ 0 h 32"/>
                <a:gd name="T50" fmla="*/ 4 w 396"/>
                <a:gd name="T51" fmla="*/ 0 h 32"/>
                <a:gd name="T52" fmla="*/ 4 w 396"/>
                <a:gd name="T53" fmla="*/ 0 h 32"/>
                <a:gd name="T54" fmla="*/ 3 w 396"/>
                <a:gd name="T55" fmla="*/ 0 h 32"/>
                <a:gd name="T56" fmla="*/ 3 w 396"/>
                <a:gd name="T57" fmla="*/ 0 h 32"/>
                <a:gd name="T58" fmla="*/ 3 w 396"/>
                <a:gd name="T59" fmla="*/ 0 h 32"/>
                <a:gd name="T60" fmla="*/ 2 w 396"/>
                <a:gd name="T61" fmla="*/ 0 h 32"/>
                <a:gd name="T62" fmla="*/ 2 w 396"/>
                <a:gd name="T63" fmla="*/ 0 h 32"/>
                <a:gd name="T64" fmla="*/ 2 w 396"/>
                <a:gd name="T65" fmla="*/ 0 h 32"/>
                <a:gd name="T66" fmla="*/ 1 w 396"/>
                <a:gd name="T67" fmla="*/ 0 h 32"/>
                <a:gd name="T68" fmla="*/ 1 w 396"/>
                <a:gd name="T69" fmla="*/ 0 h 32"/>
                <a:gd name="T70" fmla="*/ 0 w 396"/>
                <a:gd name="T71" fmla="*/ 0 h 32"/>
                <a:gd name="T72" fmla="*/ 0 w 396"/>
                <a:gd name="T73" fmla="*/ 0 h 32"/>
                <a:gd name="T74" fmla="*/ 0 w 396"/>
                <a:gd name="T75" fmla="*/ 0 h 32"/>
                <a:gd name="T76" fmla="*/ 0 w 396"/>
                <a:gd name="T77" fmla="*/ 0 h 32"/>
                <a:gd name="T78" fmla="*/ 0 w 396"/>
                <a:gd name="T79" fmla="*/ 0 h 32"/>
                <a:gd name="T80" fmla="*/ 0 w 396"/>
                <a:gd name="T81" fmla="*/ 0 h 32"/>
                <a:gd name="T82" fmla="*/ 0 w 396"/>
                <a:gd name="T83" fmla="*/ 0 h 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6"/>
                <a:gd name="T127" fmla="*/ 0 h 32"/>
                <a:gd name="T128" fmla="*/ 396 w 396"/>
                <a:gd name="T129" fmla="*/ 32 h 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6" h="32">
                  <a:moveTo>
                    <a:pt x="3" y="16"/>
                  </a:moveTo>
                  <a:lnTo>
                    <a:pt x="4" y="16"/>
                  </a:lnTo>
                  <a:lnTo>
                    <a:pt x="13" y="16"/>
                  </a:lnTo>
                  <a:lnTo>
                    <a:pt x="25" y="16"/>
                  </a:lnTo>
                  <a:lnTo>
                    <a:pt x="43" y="17"/>
                  </a:lnTo>
                  <a:lnTo>
                    <a:pt x="64" y="19"/>
                  </a:lnTo>
                  <a:lnTo>
                    <a:pt x="87" y="20"/>
                  </a:lnTo>
                  <a:lnTo>
                    <a:pt x="113" y="20"/>
                  </a:lnTo>
                  <a:lnTo>
                    <a:pt x="144" y="23"/>
                  </a:lnTo>
                  <a:lnTo>
                    <a:pt x="172" y="25"/>
                  </a:lnTo>
                  <a:lnTo>
                    <a:pt x="203" y="26"/>
                  </a:lnTo>
                  <a:lnTo>
                    <a:pt x="234" y="26"/>
                  </a:lnTo>
                  <a:lnTo>
                    <a:pt x="267" y="29"/>
                  </a:lnTo>
                  <a:lnTo>
                    <a:pt x="296" y="29"/>
                  </a:lnTo>
                  <a:lnTo>
                    <a:pt x="326" y="31"/>
                  </a:lnTo>
                  <a:lnTo>
                    <a:pt x="353" y="31"/>
                  </a:lnTo>
                  <a:lnTo>
                    <a:pt x="379" y="32"/>
                  </a:lnTo>
                  <a:lnTo>
                    <a:pt x="387" y="28"/>
                  </a:lnTo>
                  <a:lnTo>
                    <a:pt x="393" y="20"/>
                  </a:lnTo>
                  <a:lnTo>
                    <a:pt x="394" y="12"/>
                  </a:lnTo>
                  <a:lnTo>
                    <a:pt x="396" y="9"/>
                  </a:lnTo>
                  <a:lnTo>
                    <a:pt x="393" y="7"/>
                  </a:lnTo>
                  <a:lnTo>
                    <a:pt x="384" y="7"/>
                  </a:lnTo>
                  <a:lnTo>
                    <a:pt x="370" y="6"/>
                  </a:lnTo>
                  <a:lnTo>
                    <a:pt x="354" y="6"/>
                  </a:lnTo>
                  <a:lnTo>
                    <a:pt x="333" y="6"/>
                  </a:lnTo>
                  <a:lnTo>
                    <a:pt x="308" y="6"/>
                  </a:lnTo>
                  <a:lnTo>
                    <a:pt x="282" y="6"/>
                  </a:lnTo>
                  <a:lnTo>
                    <a:pt x="253" y="6"/>
                  </a:lnTo>
                  <a:lnTo>
                    <a:pt x="221" y="4"/>
                  </a:lnTo>
                  <a:lnTo>
                    <a:pt x="190" y="3"/>
                  </a:lnTo>
                  <a:lnTo>
                    <a:pt x="159" y="1"/>
                  </a:lnTo>
                  <a:lnTo>
                    <a:pt x="126" y="1"/>
                  </a:lnTo>
                  <a:lnTo>
                    <a:pt x="92" y="0"/>
                  </a:lnTo>
                  <a:lnTo>
                    <a:pt x="61" y="0"/>
                  </a:lnTo>
                  <a:lnTo>
                    <a:pt x="31" y="0"/>
                  </a:lnTo>
                  <a:lnTo>
                    <a:pt x="4" y="0"/>
                  </a:lnTo>
                  <a:lnTo>
                    <a:pt x="0" y="1"/>
                  </a:lnTo>
                  <a:lnTo>
                    <a:pt x="0" y="7"/>
                  </a:lnTo>
                  <a:lnTo>
                    <a:pt x="0" y="13"/>
                  </a:lnTo>
                  <a:lnTo>
                    <a:pt x="3"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7" name="Freeform 100"/>
            <p:cNvSpPr>
              <a:spLocks/>
            </p:cNvSpPr>
            <p:nvPr/>
          </p:nvSpPr>
          <p:spPr bwMode="auto">
            <a:xfrm>
              <a:off x="4605" y="2410"/>
              <a:ext cx="23" cy="21"/>
            </a:xfrm>
            <a:custGeom>
              <a:avLst/>
              <a:gdLst>
                <a:gd name="T0" fmla="*/ 0 w 70"/>
                <a:gd name="T1" fmla="*/ 0 h 62"/>
                <a:gd name="T2" fmla="*/ 0 w 70"/>
                <a:gd name="T3" fmla="*/ 0 h 62"/>
                <a:gd name="T4" fmla="*/ 0 w 70"/>
                <a:gd name="T5" fmla="*/ 0 h 62"/>
                <a:gd name="T6" fmla="*/ 0 w 70"/>
                <a:gd name="T7" fmla="*/ 0 h 62"/>
                <a:gd name="T8" fmla="*/ 0 w 70"/>
                <a:gd name="T9" fmla="*/ 0 h 62"/>
                <a:gd name="T10" fmla="*/ 0 w 70"/>
                <a:gd name="T11" fmla="*/ 0 h 62"/>
                <a:gd name="T12" fmla="*/ 0 w 70"/>
                <a:gd name="T13" fmla="*/ 0 h 62"/>
                <a:gd name="T14" fmla="*/ 0 w 70"/>
                <a:gd name="T15" fmla="*/ 1 h 62"/>
                <a:gd name="T16" fmla="*/ 0 w 70"/>
                <a:gd name="T17" fmla="*/ 1 h 62"/>
                <a:gd name="T18" fmla="*/ 0 w 70"/>
                <a:gd name="T19" fmla="*/ 1 h 62"/>
                <a:gd name="T20" fmla="*/ 0 w 70"/>
                <a:gd name="T21" fmla="*/ 1 h 62"/>
                <a:gd name="T22" fmla="*/ 1 w 70"/>
                <a:gd name="T23" fmla="*/ 1 h 62"/>
                <a:gd name="T24" fmla="*/ 1 w 70"/>
                <a:gd name="T25" fmla="*/ 1 h 62"/>
                <a:gd name="T26" fmla="*/ 1 w 70"/>
                <a:gd name="T27" fmla="*/ 1 h 62"/>
                <a:gd name="T28" fmla="*/ 1 w 70"/>
                <a:gd name="T29" fmla="*/ 1 h 62"/>
                <a:gd name="T30" fmla="*/ 1 w 70"/>
                <a:gd name="T31" fmla="*/ 1 h 62"/>
                <a:gd name="T32" fmla="*/ 1 w 70"/>
                <a:gd name="T33" fmla="*/ 1 h 62"/>
                <a:gd name="T34" fmla="*/ 1 w 70"/>
                <a:gd name="T35" fmla="*/ 0 h 62"/>
                <a:gd name="T36" fmla="*/ 1 w 70"/>
                <a:gd name="T37" fmla="*/ 0 h 62"/>
                <a:gd name="T38" fmla="*/ 1 w 70"/>
                <a:gd name="T39" fmla="*/ 0 h 62"/>
                <a:gd name="T40" fmla="*/ 1 w 70"/>
                <a:gd name="T41" fmla="*/ 0 h 62"/>
                <a:gd name="T42" fmla="*/ 1 w 70"/>
                <a:gd name="T43" fmla="*/ 0 h 62"/>
                <a:gd name="T44" fmla="*/ 1 w 70"/>
                <a:gd name="T45" fmla="*/ 0 h 62"/>
                <a:gd name="T46" fmla="*/ 0 w 70"/>
                <a:gd name="T47" fmla="*/ 0 h 62"/>
                <a:gd name="T48" fmla="*/ 0 w 70"/>
                <a:gd name="T49" fmla="*/ 0 h 62"/>
                <a:gd name="T50" fmla="*/ 0 w 70"/>
                <a:gd name="T51" fmla="*/ 0 h 62"/>
                <a:gd name="T52" fmla="*/ 0 w 70"/>
                <a:gd name="T53" fmla="*/ 0 h 62"/>
                <a:gd name="T54" fmla="*/ 0 w 70"/>
                <a:gd name="T55" fmla="*/ 0 h 62"/>
                <a:gd name="T56" fmla="*/ 0 w 70"/>
                <a:gd name="T57" fmla="*/ 0 h 62"/>
                <a:gd name="T58" fmla="*/ 0 w 70"/>
                <a:gd name="T59" fmla="*/ 0 h 62"/>
                <a:gd name="T60" fmla="*/ 0 w 70"/>
                <a:gd name="T61" fmla="*/ 0 h 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2"/>
                <a:gd name="T95" fmla="*/ 70 w 70"/>
                <a:gd name="T96" fmla="*/ 62 h 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2">
                  <a:moveTo>
                    <a:pt x="0" y="24"/>
                  </a:moveTo>
                  <a:lnTo>
                    <a:pt x="1" y="24"/>
                  </a:lnTo>
                  <a:lnTo>
                    <a:pt x="7" y="24"/>
                  </a:lnTo>
                  <a:lnTo>
                    <a:pt x="13" y="24"/>
                  </a:lnTo>
                  <a:lnTo>
                    <a:pt x="22" y="27"/>
                  </a:lnTo>
                  <a:lnTo>
                    <a:pt x="30" y="30"/>
                  </a:lnTo>
                  <a:lnTo>
                    <a:pt x="36" y="37"/>
                  </a:lnTo>
                  <a:lnTo>
                    <a:pt x="37" y="40"/>
                  </a:lnTo>
                  <a:lnTo>
                    <a:pt x="40" y="45"/>
                  </a:lnTo>
                  <a:lnTo>
                    <a:pt x="40" y="50"/>
                  </a:lnTo>
                  <a:lnTo>
                    <a:pt x="40" y="59"/>
                  </a:lnTo>
                  <a:lnTo>
                    <a:pt x="43" y="62"/>
                  </a:lnTo>
                  <a:lnTo>
                    <a:pt x="53" y="61"/>
                  </a:lnTo>
                  <a:lnTo>
                    <a:pt x="64" y="59"/>
                  </a:lnTo>
                  <a:lnTo>
                    <a:pt x="70" y="58"/>
                  </a:lnTo>
                  <a:lnTo>
                    <a:pt x="68" y="53"/>
                  </a:lnTo>
                  <a:lnTo>
                    <a:pt x="67" y="43"/>
                  </a:lnTo>
                  <a:lnTo>
                    <a:pt x="65" y="36"/>
                  </a:lnTo>
                  <a:lnTo>
                    <a:pt x="64" y="28"/>
                  </a:lnTo>
                  <a:lnTo>
                    <a:pt x="61" y="22"/>
                  </a:lnTo>
                  <a:lnTo>
                    <a:pt x="58" y="16"/>
                  </a:lnTo>
                  <a:lnTo>
                    <a:pt x="52" y="9"/>
                  </a:lnTo>
                  <a:lnTo>
                    <a:pt x="46" y="5"/>
                  </a:lnTo>
                  <a:lnTo>
                    <a:pt x="40" y="2"/>
                  </a:lnTo>
                  <a:lnTo>
                    <a:pt x="33" y="2"/>
                  </a:lnTo>
                  <a:lnTo>
                    <a:pt x="25" y="0"/>
                  </a:lnTo>
                  <a:lnTo>
                    <a:pt x="21" y="0"/>
                  </a:lnTo>
                  <a:lnTo>
                    <a:pt x="16" y="0"/>
                  </a:lnTo>
                  <a:lnTo>
                    <a:pt x="16" y="2"/>
                  </a:lnTo>
                  <a:lnTo>
                    <a:pt x="0"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8" name="Freeform 101"/>
            <p:cNvSpPr>
              <a:spLocks/>
            </p:cNvSpPr>
            <p:nvPr/>
          </p:nvSpPr>
          <p:spPr bwMode="auto">
            <a:xfrm>
              <a:off x="4133" y="2313"/>
              <a:ext cx="12" cy="113"/>
            </a:xfrm>
            <a:custGeom>
              <a:avLst/>
              <a:gdLst>
                <a:gd name="T0" fmla="*/ 0 w 35"/>
                <a:gd name="T1" fmla="*/ 0 h 339"/>
                <a:gd name="T2" fmla="*/ 0 w 35"/>
                <a:gd name="T3" fmla="*/ 0 h 339"/>
                <a:gd name="T4" fmla="*/ 0 w 35"/>
                <a:gd name="T5" fmla="*/ 0 h 339"/>
                <a:gd name="T6" fmla="*/ 0 w 35"/>
                <a:gd name="T7" fmla="*/ 0 h 339"/>
                <a:gd name="T8" fmla="*/ 0 w 35"/>
                <a:gd name="T9" fmla="*/ 1 h 339"/>
                <a:gd name="T10" fmla="*/ 0 w 35"/>
                <a:gd name="T11" fmla="*/ 1 h 339"/>
                <a:gd name="T12" fmla="*/ 0 w 35"/>
                <a:gd name="T13" fmla="*/ 1 h 339"/>
                <a:gd name="T14" fmla="*/ 0 w 35"/>
                <a:gd name="T15" fmla="*/ 1 h 339"/>
                <a:gd name="T16" fmla="*/ 0 w 35"/>
                <a:gd name="T17" fmla="*/ 2 h 339"/>
                <a:gd name="T18" fmla="*/ 0 w 35"/>
                <a:gd name="T19" fmla="*/ 2 h 339"/>
                <a:gd name="T20" fmla="*/ 0 w 35"/>
                <a:gd name="T21" fmla="*/ 3 h 339"/>
                <a:gd name="T22" fmla="*/ 0 w 35"/>
                <a:gd name="T23" fmla="*/ 3 h 339"/>
                <a:gd name="T24" fmla="*/ 0 w 35"/>
                <a:gd name="T25" fmla="*/ 3 h 339"/>
                <a:gd name="T26" fmla="*/ 0 w 35"/>
                <a:gd name="T27" fmla="*/ 4 h 339"/>
                <a:gd name="T28" fmla="*/ 0 w 35"/>
                <a:gd name="T29" fmla="*/ 4 h 339"/>
                <a:gd name="T30" fmla="*/ 0 w 35"/>
                <a:gd name="T31" fmla="*/ 4 h 339"/>
                <a:gd name="T32" fmla="*/ 0 w 35"/>
                <a:gd name="T33" fmla="*/ 4 h 339"/>
                <a:gd name="T34" fmla="*/ 0 w 35"/>
                <a:gd name="T35" fmla="*/ 4 h 339"/>
                <a:gd name="T36" fmla="*/ 0 w 35"/>
                <a:gd name="T37" fmla="*/ 4 h 339"/>
                <a:gd name="T38" fmla="*/ 0 w 35"/>
                <a:gd name="T39" fmla="*/ 4 h 339"/>
                <a:gd name="T40" fmla="*/ 0 w 35"/>
                <a:gd name="T41" fmla="*/ 4 h 339"/>
                <a:gd name="T42" fmla="*/ 0 w 35"/>
                <a:gd name="T43" fmla="*/ 4 h 339"/>
                <a:gd name="T44" fmla="*/ 0 w 35"/>
                <a:gd name="T45" fmla="*/ 4 h 339"/>
                <a:gd name="T46" fmla="*/ 0 w 35"/>
                <a:gd name="T47" fmla="*/ 4 h 339"/>
                <a:gd name="T48" fmla="*/ 0 w 35"/>
                <a:gd name="T49" fmla="*/ 4 h 339"/>
                <a:gd name="T50" fmla="*/ 0 w 35"/>
                <a:gd name="T51" fmla="*/ 4 h 339"/>
                <a:gd name="T52" fmla="*/ 0 w 35"/>
                <a:gd name="T53" fmla="*/ 3 h 339"/>
                <a:gd name="T54" fmla="*/ 0 w 35"/>
                <a:gd name="T55" fmla="*/ 3 h 339"/>
                <a:gd name="T56" fmla="*/ 0 w 35"/>
                <a:gd name="T57" fmla="*/ 3 h 339"/>
                <a:gd name="T58" fmla="*/ 0 w 35"/>
                <a:gd name="T59" fmla="*/ 3 h 339"/>
                <a:gd name="T60" fmla="*/ 0 w 35"/>
                <a:gd name="T61" fmla="*/ 2 h 339"/>
                <a:gd name="T62" fmla="*/ 0 w 35"/>
                <a:gd name="T63" fmla="*/ 2 h 339"/>
                <a:gd name="T64" fmla="*/ 0 w 35"/>
                <a:gd name="T65" fmla="*/ 2 h 339"/>
                <a:gd name="T66" fmla="*/ 0 w 35"/>
                <a:gd name="T67" fmla="*/ 1 h 339"/>
                <a:gd name="T68" fmla="*/ 0 w 35"/>
                <a:gd name="T69" fmla="*/ 1 h 339"/>
                <a:gd name="T70" fmla="*/ 0 w 35"/>
                <a:gd name="T71" fmla="*/ 0 h 339"/>
                <a:gd name="T72" fmla="*/ 0 w 35"/>
                <a:gd name="T73" fmla="*/ 0 h 339"/>
                <a:gd name="T74" fmla="*/ 0 w 35"/>
                <a:gd name="T75" fmla="*/ 0 h 339"/>
                <a:gd name="T76" fmla="*/ 0 w 35"/>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
                <a:gd name="T118" fmla="*/ 0 h 339"/>
                <a:gd name="T119" fmla="*/ 35 w 35"/>
                <a:gd name="T120" fmla="*/ 339 h 3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 h="339">
                  <a:moveTo>
                    <a:pt x="35" y="0"/>
                  </a:moveTo>
                  <a:lnTo>
                    <a:pt x="35" y="1"/>
                  </a:lnTo>
                  <a:lnTo>
                    <a:pt x="35" y="10"/>
                  </a:lnTo>
                  <a:lnTo>
                    <a:pt x="35" y="25"/>
                  </a:lnTo>
                  <a:lnTo>
                    <a:pt x="35" y="45"/>
                  </a:lnTo>
                  <a:lnTo>
                    <a:pt x="35" y="66"/>
                  </a:lnTo>
                  <a:lnTo>
                    <a:pt x="35" y="91"/>
                  </a:lnTo>
                  <a:lnTo>
                    <a:pt x="35" y="120"/>
                  </a:lnTo>
                  <a:lnTo>
                    <a:pt x="35" y="149"/>
                  </a:lnTo>
                  <a:lnTo>
                    <a:pt x="35" y="179"/>
                  </a:lnTo>
                  <a:lnTo>
                    <a:pt x="35" y="209"/>
                  </a:lnTo>
                  <a:lnTo>
                    <a:pt x="35" y="237"/>
                  </a:lnTo>
                  <a:lnTo>
                    <a:pt x="35" y="263"/>
                  </a:lnTo>
                  <a:lnTo>
                    <a:pt x="35" y="289"/>
                  </a:lnTo>
                  <a:lnTo>
                    <a:pt x="35" y="309"/>
                  </a:lnTo>
                  <a:lnTo>
                    <a:pt x="35" y="324"/>
                  </a:lnTo>
                  <a:lnTo>
                    <a:pt x="35" y="339"/>
                  </a:lnTo>
                  <a:lnTo>
                    <a:pt x="33" y="339"/>
                  </a:lnTo>
                  <a:lnTo>
                    <a:pt x="27" y="339"/>
                  </a:lnTo>
                  <a:lnTo>
                    <a:pt x="19" y="339"/>
                  </a:lnTo>
                  <a:lnTo>
                    <a:pt x="12" y="339"/>
                  </a:lnTo>
                  <a:lnTo>
                    <a:pt x="9" y="336"/>
                  </a:lnTo>
                  <a:lnTo>
                    <a:pt x="9" y="332"/>
                  </a:lnTo>
                  <a:lnTo>
                    <a:pt x="6" y="323"/>
                  </a:lnTo>
                  <a:lnTo>
                    <a:pt x="4" y="312"/>
                  </a:lnTo>
                  <a:lnTo>
                    <a:pt x="3" y="297"/>
                  </a:lnTo>
                  <a:lnTo>
                    <a:pt x="1" y="283"/>
                  </a:lnTo>
                  <a:lnTo>
                    <a:pt x="1" y="262"/>
                  </a:lnTo>
                  <a:lnTo>
                    <a:pt x="1" y="241"/>
                  </a:lnTo>
                  <a:lnTo>
                    <a:pt x="0" y="217"/>
                  </a:lnTo>
                  <a:lnTo>
                    <a:pt x="0" y="191"/>
                  </a:lnTo>
                  <a:lnTo>
                    <a:pt x="0" y="164"/>
                  </a:lnTo>
                  <a:lnTo>
                    <a:pt x="1" y="133"/>
                  </a:lnTo>
                  <a:lnTo>
                    <a:pt x="3" y="102"/>
                  </a:lnTo>
                  <a:lnTo>
                    <a:pt x="4" y="69"/>
                  </a:lnTo>
                  <a:lnTo>
                    <a:pt x="6" y="34"/>
                  </a:lnTo>
                  <a:lnTo>
                    <a:pt x="9" y="0"/>
                  </a:lnTo>
                  <a:lnTo>
                    <a:pt x="3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9" name="Freeform 102"/>
            <p:cNvSpPr>
              <a:spLocks/>
            </p:cNvSpPr>
            <p:nvPr/>
          </p:nvSpPr>
          <p:spPr bwMode="auto">
            <a:xfrm>
              <a:off x="4308" y="2310"/>
              <a:ext cx="11" cy="121"/>
            </a:xfrm>
            <a:custGeom>
              <a:avLst/>
              <a:gdLst>
                <a:gd name="T0" fmla="*/ 0 w 31"/>
                <a:gd name="T1" fmla="*/ 0 h 363"/>
                <a:gd name="T2" fmla="*/ 0 w 31"/>
                <a:gd name="T3" fmla="*/ 0 h 363"/>
                <a:gd name="T4" fmla="*/ 0 w 31"/>
                <a:gd name="T5" fmla="*/ 0 h 363"/>
                <a:gd name="T6" fmla="*/ 0 w 31"/>
                <a:gd name="T7" fmla="*/ 0 h 363"/>
                <a:gd name="T8" fmla="*/ 0 w 31"/>
                <a:gd name="T9" fmla="*/ 1 h 363"/>
                <a:gd name="T10" fmla="*/ 0 w 31"/>
                <a:gd name="T11" fmla="*/ 1 h 363"/>
                <a:gd name="T12" fmla="*/ 0 w 31"/>
                <a:gd name="T13" fmla="*/ 1 h 363"/>
                <a:gd name="T14" fmla="*/ 0 w 31"/>
                <a:gd name="T15" fmla="*/ 2 h 363"/>
                <a:gd name="T16" fmla="*/ 0 w 31"/>
                <a:gd name="T17" fmla="*/ 2 h 363"/>
                <a:gd name="T18" fmla="*/ 0 w 31"/>
                <a:gd name="T19" fmla="*/ 2 h 363"/>
                <a:gd name="T20" fmla="*/ 0 w 31"/>
                <a:gd name="T21" fmla="*/ 3 h 363"/>
                <a:gd name="T22" fmla="*/ 0 w 31"/>
                <a:gd name="T23" fmla="*/ 3 h 363"/>
                <a:gd name="T24" fmla="*/ 0 w 31"/>
                <a:gd name="T25" fmla="*/ 3 h 363"/>
                <a:gd name="T26" fmla="*/ 0 w 31"/>
                <a:gd name="T27" fmla="*/ 4 h 363"/>
                <a:gd name="T28" fmla="*/ 0 w 31"/>
                <a:gd name="T29" fmla="*/ 4 h 363"/>
                <a:gd name="T30" fmla="*/ 0 w 31"/>
                <a:gd name="T31" fmla="*/ 4 h 363"/>
                <a:gd name="T32" fmla="*/ 0 w 31"/>
                <a:gd name="T33" fmla="*/ 4 h 363"/>
                <a:gd name="T34" fmla="*/ 0 w 31"/>
                <a:gd name="T35" fmla="*/ 4 h 363"/>
                <a:gd name="T36" fmla="*/ 0 w 31"/>
                <a:gd name="T37" fmla="*/ 4 h 363"/>
                <a:gd name="T38" fmla="*/ 0 w 31"/>
                <a:gd name="T39" fmla="*/ 4 h 363"/>
                <a:gd name="T40" fmla="*/ 0 w 31"/>
                <a:gd name="T41" fmla="*/ 4 h 363"/>
                <a:gd name="T42" fmla="*/ 0 w 31"/>
                <a:gd name="T43" fmla="*/ 4 h 363"/>
                <a:gd name="T44" fmla="*/ 0 w 31"/>
                <a:gd name="T45" fmla="*/ 4 h 363"/>
                <a:gd name="T46" fmla="*/ 0 w 31"/>
                <a:gd name="T47" fmla="*/ 4 h 363"/>
                <a:gd name="T48" fmla="*/ 0 w 31"/>
                <a:gd name="T49" fmla="*/ 3 h 363"/>
                <a:gd name="T50" fmla="*/ 0 w 31"/>
                <a:gd name="T51" fmla="*/ 3 h 363"/>
                <a:gd name="T52" fmla="*/ 0 w 31"/>
                <a:gd name="T53" fmla="*/ 3 h 363"/>
                <a:gd name="T54" fmla="*/ 0 w 31"/>
                <a:gd name="T55" fmla="*/ 3 h 363"/>
                <a:gd name="T56" fmla="*/ 0 w 31"/>
                <a:gd name="T57" fmla="*/ 2 h 363"/>
                <a:gd name="T58" fmla="*/ 0 w 31"/>
                <a:gd name="T59" fmla="*/ 2 h 363"/>
                <a:gd name="T60" fmla="*/ 0 w 31"/>
                <a:gd name="T61" fmla="*/ 1 h 363"/>
                <a:gd name="T62" fmla="*/ 0 w 31"/>
                <a:gd name="T63" fmla="*/ 1 h 363"/>
                <a:gd name="T64" fmla="*/ 0 w 31"/>
                <a:gd name="T65" fmla="*/ 0 h 363"/>
                <a:gd name="T66" fmla="*/ 0 w 31"/>
                <a:gd name="T67" fmla="*/ 0 h 363"/>
                <a:gd name="T68" fmla="*/ 0 w 31"/>
                <a:gd name="T69" fmla="*/ 0 h 363"/>
                <a:gd name="T70" fmla="*/ 0 w 31"/>
                <a:gd name="T71" fmla="*/ 0 h 3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
                <a:gd name="T109" fmla="*/ 0 h 363"/>
                <a:gd name="T110" fmla="*/ 31 w 31"/>
                <a:gd name="T111" fmla="*/ 363 h 3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 h="363">
                  <a:moveTo>
                    <a:pt x="0" y="0"/>
                  </a:moveTo>
                  <a:lnTo>
                    <a:pt x="0" y="3"/>
                  </a:lnTo>
                  <a:lnTo>
                    <a:pt x="0" y="13"/>
                  </a:lnTo>
                  <a:lnTo>
                    <a:pt x="0" y="28"/>
                  </a:lnTo>
                  <a:lnTo>
                    <a:pt x="0" y="49"/>
                  </a:lnTo>
                  <a:lnTo>
                    <a:pt x="0" y="71"/>
                  </a:lnTo>
                  <a:lnTo>
                    <a:pt x="0" y="99"/>
                  </a:lnTo>
                  <a:lnTo>
                    <a:pt x="0" y="127"/>
                  </a:lnTo>
                  <a:lnTo>
                    <a:pt x="1" y="160"/>
                  </a:lnTo>
                  <a:lnTo>
                    <a:pt x="0" y="191"/>
                  </a:lnTo>
                  <a:lnTo>
                    <a:pt x="0" y="222"/>
                  </a:lnTo>
                  <a:lnTo>
                    <a:pt x="0" y="250"/>
                  </a:lnTo>
                  <a:lnTo>
                    <a:pt x="0" y="281"/>
                  </a:lnTo>
                  <a:lnTo>
                    <a:pt x="0" y="306"/>
                  </a:lnTo>
                  <a:lnTo>
                    <a:pt x="0" y="329"/>
                  </a:lnTo>
                  <a:lnTo>
                    <a:pt x="0" y="348"/>
                  </a:lnTo>
                  <a:lnTo>
                    <a:pt x="0" y="361"/>
                  </a:lnTo>
                  <a:lnTo>
                    <a:pt x="22" y="363"/>
                  </a:lnTo>
                  <a:lnTo>
                    <a:pt x="22" y="360"/>
                  </a:lnTo>
                  <a:lnTo>
                    <a:pt x="25" y="354"/>
                  </a:lnTo>
                  <a:lnTo>
                    <a:pt x="25" y="345"/>
                  </a:lnTo>
                  <a:lnTo>
                    <a:pt x="26" y="335"/>
                  </a:lnTo>
                  <a:lnTo>
                    <a:pt x="26" y="320"/>
                  </a:lnTo>
                  <a:lnTo>
                    <a:pt x="28" y="302"/>
                  </a:lnTo>
                  <a:lnTo>
                    <a:pt x="29" y="281"/>
                  </a:lnTo>
                  <a:lnTo>
                    <a:pt x="31" y="261"/>
                  </a:lnTo>
                  <a:lnTo>
                    <a:pt x="29" y="234"/>
                  </a:lnTo>
                  <a:lnTo>
                    <a:pt x="29" y="206"/>
                  </a:lnTo>
                  <a:lnTo>
                    <a:pt x="29" y="176"/>
                  </a:lnTo>
                  <a:lnTo>
                    <a:pt x="29" y="145"/>
                  </a:lnTo>
                  <a:lnTo>
                    <a:pt x="28" y="111"/>
                  </a:lnTo>
                  <a:lnTo>
                    <a:pt x="26" y="75"/>
                  </a:lnTo>
                  <a:lnTo>
                    <a:pt x="25" y="38"/>
                  </a:lnTo>
                  <a:lnTo>
                    <a:pt x="23"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0" name="Freeform 103"/>
            <p:cNvSpPr>
              <a:spLocks/>
            </p:cNvSpPr>
            <p:nvPr/>
          </p:nvSpPr>
          <p:spPr bwMode="auto">
            <a:xfrm>
              <a:off x="4608" y="2295"/>
              <a:ext cx="87" cy="20"/>
            </a:xfrm>
            <a:custGeom>
              <a:avLst/>
              <a:gdLst>
                <a:gd name="T0" fmla="*/ 0 w 261"/>
                <a:gd name="T1" fmla="*/ 0 h 58"/>
                <a:gd name="T2" fmla="*/ 0 w 261"/>
                <a:gd name="T3" fmla="*/ 0 h 58"/>
                <a:gd name="T4" fmla="*/ 0 w 261"/>
                <a:gd name="T5" fmla="*/ 0 h 58"/>
                <a:gd name="T6" fmla="*/ 0 w 261"/>
                <a:gd name="T7" fmla="*/ 0 h 58"/>
                <a:gd name="T8" fmla="*/ 0 w 261"/>
                <a:gd name="T9" fmla="*/ 0 h 58"/>
                <a:gd name="T10" fmla="*/ 0 w 261"/>
                <a:gd name="T11" fmla="*/ 0 h 58"/>
                <a:gd name="T12" fmla="*/ 1 w 261"/>
                <a:gd name="T13" fmla="*/ 0 h 58"/>
                <a:gd name="T14" fmla="*/ 1 w 261"/>
                <a:gd name="T15" fmla="*/ 0 h 58"/>
                <a:gd name="T16" fmla="*/ 1 w 261"/>
                <a:gd name="T17" fmla="*/ 0 h 58"/>
                <a:gd name="T18" fmla="*/ 1 w 261"/>
                <a:gd name="T19" fmla="*/ 0 h 58"/>
                <a:gd name="T20" fmla="*/ 2 w 261"/>
                <a:gd name="T21" fmla="*/ 0 h 58"/>
                <a:gd name="T22" fmla="*/ 2 w 261"/>
                <a:gd name="T23" fmla="*/ 0 h 58"/>
                <a:gd name="T24" fmla="*/ 2 w 261"/>
                <a:gd name="T25" fmla="*/ 0 h 58"/>
                <a:gd name="T26" fmla="*/ 2 w 261"/>
                <a:gd name="T27" fmla="*/ 0 h 58"/>
                <a:gd name="T28" fmla="*/ 3 w 261"/>
                <a:gd name="T29" fmla="*/ 0 h 58"/>
                <a:gd name="T30" fmla="*/ 3 w 261"/>
                <a:gd name="T31" fmla="*/ 0 h 58"/>
                <a:gd name="T32" fmla="*/ 3 w 261"/>
                <a:gd name="T33" fmla="*/ 0 h 58"/>
                <a:gd name="T34" fmla="*/ 3 w 261"/>
                <a:gd name="T35" fmla="*/ 1 h 58"/>
                <a:gd name="T36" fmla="*/ 3 w 261"/>
                <a:gd name="T37" fmla="*/ 1 h 58"/>
                <a:gd name="T38" fmla="*/ 3 w 261"/>
                <a:gd name="T39" fmla="*/ 1 h 58"/>
                <a:gd name="T40" fmla="*/ 3 w 261"/>
                <a:gd name="T41" fmla="*/ 1 h 58"/>
                <a:gd name="T42" fmla="*/ 3 w 261"/>
                <a:gd name="T43" fmla="*/ 1 h 58"/>
                <a:gd name="T44" fmla="*/ 3 w 261"/>
                <a:gd name="T45" fmla="*/ 1 h 58"/>
                <a:gd name="T46" fmla="*/ 3 w 261"/>
                <a:gd name="T47" fmla="*/ 0 h 58"/>
                <a:gd name="T48" fmla="*/ 2 w 261"/>
                <a:gd name="T49" fmla="*/ 0 h 58"/>
                <a:gd name="T50" fmla="*/ 2 w 261"/>
                <a:gd name="T51" fmla="*/ 0 h 58"/>
                <a:gd name="T52" fmla="*/ 2 w 261"/>
                <a:gd name="T53" fmla="*/ 0 h 58"/>
                <a:gd name="T54" fmla="*/ 2 w 261"/>
                <a:gd name="T55" fmla="*/ 0 h 58"/>
                <a:gd name="T56" fmla="*/ 2 w 261"/>
                <a:gd name="T57" fmla="*/ 0 h 58"/>
                <a:gd name="T58" fmla="*/ 1 w 261"/>
                <a:gd name="T59" fmla="*/ 0 h 58"/>
                <a:gd name="T60" fmla="*/ 1 w 261"/>
                <a:gd name="T61" fmla="*/ 0 h 58"/>
                <a:gd name="T62" fmla="*/ 1 w 261"/>
                <a:gd name="T63" fmla="*/ 0 h 58"/>
                <a:gd name="T64" fmla="*/ 0 w 261"/>
                <a:gd name="T65" fmla="*/ 0 h 58"/>
                <a:gd name="T66" fmla="*/ 0 w 261"/>
                <a:gd name="T67" fmla="*/ 1 h 58"/>
                <a:gd name="T68" fmla="*/ 0 w 261"/>
                <a:gd name="T69" fmla="*/ 0 h 58"/>
                <a:gd name="T70" fmla="*/ 0 w 261"/>
                <a:gd name="T71" fmla="*/ 0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1"/>
                <a:gd name="T109" fmla="*/ 0 h 58"/>
                <a:gd name="T110" fmla="*/ 261 w 261"/>
                <a:gd name="T111" fmla="*/ 58 h 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1" h="58">
                  <a:moveTo>
                    <a:pt x="0" y="22"/>
                  </a:moveTo>
                  <a:lnTo>
                    <a:pt x="0" y="22"/>
                  </a:lnTo>
                  <a:lnTo>
                    <a:pt x="5" y="21"/>
                  </a:lnTo>
                  <a:lnTo>
                    <a:pt x="12" y="16"/>
                  </a:lnTo>
                  <a:lnTo>
                    <a:pt x="23" y="15"/>
                  </a:lnTo>
                  <a:lnTo>
                    <a:pt x="34" y="12"/>
                  </a:lnTo>
                  <a:lnTo>
                    <a:pt x="49" y="8"/>
                  </a:lnTo>
                  <a:lnTo>
                    <a:pt x="66" y="5"/>
                  </a:lnTo>
                  <a:lnTo>
                    <a:pt x="85" y="3"/>
                  </a:lnTo>
                  <a:lnTo>
                    <a:pt x="103" y="0"/>
                  </a:lnTo>
                  <a:lnTo>
                    <a:pt x="123" y="0"/>
                  </a:lnTo>
                  <a:lnTo>
                    <a:pt x="144" y="0"/>
                  </a:lnTo>
                  <a:lnTo>
                    <a:pt x="168" y="3"/>
                  </a:lnTo>
                  <a:lnTo>
                    <a:pt x="190" y="8"/>
                  </a:lnTo>
                  <a:lnTo>
                    <a:pt x="214" y="13"/>
                  </a:lnTo>
                  <a:lnTo>
                    <a:pt x="236" y="22"/>
                  </a:lnTo>
                  <a:lnTo>
                    <a:pt x="261" y="34"/>
                  </a:lnTo>
                  <a:lnTo>
                    <a:pt x="243" y="58"/>
                  </a:lnTo>
                  <a:lnTo>
                    <a:pt x="242" y="56"/>
                  </a:lnTo>
                  <a:lnTo>
                    <a:pt x="239" y="54"/>
                  </a:lnTo>
                  <a:lnTo>
                    <a:pt x="235" y="51"/>
                  </a:lnTo>
                  <a:lnTo>
                    <a:pt x="229" y="48"/>
                  </a:lnTo>
                  <a:lnTo>
                    <a:pt x="220" y="43"/>
                  </a:lnTo>
                  <a:lnTo>
                    <a:pt x="211" y="39"/>
                  </a:lnTo>
                  <a:lnTo>
                    <a:pt x="201" y="36"/>
                  </a:lnTo>
                  <a:lnTo>
                    <a:pt x="187" y="33"/>
                  </a:lnTo>
                  <a:lnTo>
                    <a:pt x="171" y="28"/>
                  </a:lnTo>
                  <a:lnTo>
                    <a:pt x="153" y="27"/>
                  </a:lnTo>
                  <a:lnTo>
                    <a:pt x="134" y="25"/>
                  </a:lnTo>
                  <a:lnTo>
                    <a:pt x="115" y="27"/>
                  </a:lnTo>
                  <a:lnTo>
                    <a:pt x="92" y="27"/>
                  </a:lnTo>
                  <a:lnTo>
                    <a:pt x="67" y="33"/>
                  </a:lnTo>
                  <a:lnTo>
                    <a:pt x="40" y="37"/>
                  </a:lnTo>
                  <a:lnTo>
                    <a:pt x="14" y="48"/>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1" name="Freeform 104"/>
            <p:cNvSpPr>
              <a:spLocks/>
            </p:cNvSpPr>
            <p:nvPr/>
          </p:nvSpPr>
          <p:spPr bwMode="auto">
            <a:xfrm>
              <a:off x="4711" y="2320"/>
              <a:ext cx="41" cy="72"/>
            </a:xfrm>
            <a:custGeom>
              <a:avLst/>
              <a:gdLst>
                <a:gd name="T0" fmla="*/ 0 w 124"/>
                <a:gd name="T1" fmla="*/ 0 h 215"/>
                <a:gd name="T2" fmla="*/ 0 w 124"/>
                <a:gd name="T3" fmla="*/ 0 h 215"/>
                <a:gd name="T4" fmla="*/ 0 w 124"/>
                <a:gd name="T5" fmla="*/ 0 h 215"/>
                <a:gd name="T6" fmla="*/ 0 w 124"/>
                <a:gd name="T7" fmla="*/ 0 h 215"/>
                <a:gd name="T8" fmla="*/ 0 w 124"/>
                <a:gd name="T9" fmla="*/ 0 h 215"/>
                <a:gd name="T10" fmla="*/ 1 w 124"/>
                <a:gd name="T11" fmla="*/ 0 h 215"/>
                <a:gd name="T12" fmla="*/ 1 w 124"/>
                <a:gd name="T13" fmla="*/ 1 h 215"/>
                <a:gd name="T14" fmla="*/ 1 w 124"/>
                <a:gd name="T15" fmla="*/ 1 h 215"/>
                <a:gd name="T16" fmla="*/ 1 w 124"/>
                <a:gd name="T17" fmla="*/ 1 h 215"/>
                <a:gd name="T18" fmla="*/ 1 w 124"/>
                <a:gd name="T19" fmla="*/ 1 h 215"/>
                <a:gd name="T20" fmla="*/ 1 w 124"/>
                <a:gd name="T21" fmla="*/ 1 h 215"/>
                <a:gd name="T22" fmla="*/ 1 w 124"/>
                <a:gd name="T23" fmla="*/ 2 h 215"/>
                <a:gd name="T24" fmla="*/ 1 w 124"/>
                <a:gd name="T25" fmla="*/ 2 h 215"/>
                <a:gd name="T26" fmla="*/ 1 w 124"/>
                <a:gd name="T27" fmla="*/ 2 h 215"/>
                <a:gd name="T28" fmla="*/ 1 w 124"/>
                <a:gd name="T29" fmla="*/ 2 h 215"/>
                <a:gd name="T30" fmla="*/ 2 w 124"/>
                <a:gd name="T31" fmla="*/ 3 h 215"/>
                <a:gd name="T32" fmla="*/ 1 w 124"/>
                <a:gd name="T33" fmla="*/ 3 h 215"/>
                <a:gd name="T34" fmla="*/ 1 w 124"/>
                <a:gd name="T35" fmla="*/ 3 h 215"/>
                <a:gd name="T36" fmla="*/ 1 w 124"/>
                <a:gd name="T37" fmla="*/ 2 h 215"/>
                <a:gd name="T38" fmla="*/ 1 w 124"/>
                <a:gd name="T39" fmla="*/ 2 h 215"/>
                <a:gd name="T40" fmla="*/ 1 w 124"/>
                <a:gd name="T41" fmla="*/ 2 h 215"/>
                <a:gd name="T42" fmla="*/ 1 w 124"/>
                <a:gd name="T43" fmla="*/ 2 h 215"/>
                <a:gd name="T44" fmla="*/ 1 w 124"/>
                <a:gd name="T45" fmla="*/ 2 h 215"/>
                <a:gd name="T46" fmla="*/ 1 w 124"/>
                <a:gd name="T47" fmla="*/ 2 h 215"/>
                <a:gd name="T48" fmla="*/ 1 w 124"/>
                <a:gd name="T49" fmla="*/ 2 h 215"/>
                <a:gd name="T50" fmla="*/ 1 w 124"/>
                <a:gd name="T51" fmla="*/ 1 h 215"/>
                <a:gd name="T52" fmla="*/ 1 w 124"/>
                <a:gd name="T53" fmla="*/ 1 h 215"/>
                <a:gd name="T54" fmla="*/ 1 w 124"/>
                <a:gd name="T55" fmla="*/ 1 h 215"/>
                <a:gd name="T56" fmla="*/ 1 w 124"/>
                <a:gd name="T57" fmla="*/ 1 h 215"/>
                <a:gd name="T58" fmla="*/ 0 w 124"/>
                <a:gd name="T59" fmla="*/ 1 h 215"/>
                <a:gd name="T60" fmla="*/ 0 w 124"/>
                <a:gd name="T61" fmla="*/ 1 h 215"/>
                <a:gd name="T62" fmla="*/ 0 w 124"/>
                <a:gd name="T63" fmla="*/ 1 h 215"/>
                <a:gd name="T64" fmla="*/ 0 w 124"/>
                <a:gd name="T65" fmla="*/ 0 h 215"/>
                <a:gd name="T66" fmla="*/ 0 w 124"/>
                <a:gd name="T67" fmla="*/ 0 h 215"/>
                <a:gd name="T68" fmla="*/ 0 w 124"/>
                <a:gd name="T69" fmla="*/ 0 h 215"/>
                <a:gd name="T70" fmla="*/ 0 w 124"/>
                <a:gd name="T71" fmla="*/ 0 h 215"/>
                <a:gd name="T72" fmla="*/ 0 w 124"/>
                <a:gd name="T73" fmla="*/ 0 h 215"/>
                <a:gd name="T74" fmla="*/ 0 w 124"/>
                <a:gd name="T75" fmla="*/ 0 h 2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
                <a:gd name="T115" fmla="*/ 0 h 215"/>
                <a:gd name="T116" fmla="*/ 124 w 124"/>
                <a:gd name="T117" fmla="*/ 215 h 2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 h="215">
                  <a:moveTo>
                    <a:pt x="12" y="0"/>
                  </a:moveTo>
                  <a:lnTo>
                    <a:pt x="15" y="5"/>
                  </a:lnTo>
                  <a:lnTo>
                    <a:pt x="19" y="8"/>
                  </a:lnTo>
                  <a:lnTo>
                    <a:pt x="26" y="15"/>
                  </a:lnTo>
                  <a:lnTo>
                    <a:pt x="34" y="23"/>
                  </a:lnTo>
                  <a:lnTo>
                    <a:pt x="43" y="33"/>
                  </a:lnTo>
                  <a:lnTo>
                    <a:pt x="52" y="45"/>
                  </a:lnTo>
                  <a:lnTo>
                    <a:pt x="62" y="58"/>
                  </a:lnTo>
                  <a:lnTo>
                    <a:pt x="71" y="71"/>
                  </a:lnTo>
                  <a:lnTo>
                    <a:pt x="81" y="88"/>
                  </a:lnTo>
                  <a:lnTo>
                    <a:pt x="90" y="106"/>
                  </a:lnTo>
                  <a:lnTo>
                    <a:pt x="101" y="125"/>
                  </a:lnTo>
                  <a:lnTo>
                    <a:pt x="106" y="144"/>
                  </a:lnTo>
                  <a:lnTo>
                    <a:pt x="115" y="166"/>
                  </a:lnTo>
                  <a:lnTo>
                    <a:pt x="120" y="190"/>
                  </a:lnTo>
                  <a:lnTo>
                    <a:pt x="124" y="215"/>
                  </a:lnTo>
                  <a:lnTo>
                    <a:pt x="98" y="211"/>
                  </a:lnTo>
                  <a:lnTo>
                    <a:pt x="96" y="203"/>
                  </a:lnTo>
                  <a:lnTo>
                    <a:pt x="96" y="196"/>
                  </a:lnTo>
                  <a:lnTo>
                    <a:pt x="93" y="186"/>
                  </a:lnTo>
                  <a:lnTo>
                    <a:pt x="92" y="175"/>
                  </a:lnTo>
                  <a:lnTo>
                    <a:pt x="89" y="165"/>
                  </a:lnTo>
                  <a:lnTo>
                    <a:pt x="86" y="154"/>
                  </a:lnTo>
                  <a:lnTo>
                    <a:pt x="81" y="143"/>
                  </a:lnTo>
                  <a:lnTo>
                    <a:pt x="78" y="131"/>
                  </a:lnTo>
                  <a:lnTo>
                    <a:pt x="71" y="119"/>
                  </a:lnTo>
                  <a:lnTo>
                    <a:pt x="65" y="106"/>
                  </a:lnTo>
                  <a:lnTo>
                    <a:pt x="58" y="92"/>
                  </a:lnTo>
                  <a:lnTo>
                    <a:pt x="50" y="80"/>
                  </a:lnTo>
                  <a:lnTo>
                    <a:pt x="40" y="67"/>
                  </a:lnTo>
                  <a:lnTo>
                    <a:pt x="29" y="55"/>
                  </a:lnTo>
                  <a:lnTo>
                    <a:pt x="18" y="42"/>
                  </a:lnTo>
                  <a:lnTo>
                    <a:pt x="4" y="31"/>
                  </a:lnTo>
                  <a:lnTo>
                    <a:pt x="0" y="21"/>
                  </a:lnTo>
                  <a:lnTo>
                    <a:pt x="4" y="11"/>
                  </a:lnTo>
                  <a:lnTo>
                    <a:pt x="9" y="3"/>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2" name="Freeform 105"/>
            <p:cNvSpPr>
              <a:spLocks/>
            </p:cNvSpPr>
            <p:nvPr/>
          </p:nvSpPr>
          <p:spPr bwMode="auto">
            <a:xfrm>
              <a:off x="4139" y="2317"/>
              <a:ext cx="41" cy="9"/>
            </a:xfrm>
            <a:custGeom>
              <a:avLst/>
              <a:gdLst>
                <a:gd name="T0" fmla="*/ 0 w 121"/>
                <a:gd name="T1" fmla="*/ 0 h 27"/>
                <a:gd name="T2" fmla="*/ 2 w 121"/>
                <a:gd name="T3" fmla="*/ 0 h 27"/>
                <a:gd name="T4" fmla="*/ 2 w 121"/>
                <a:gd name="T5" fmla="*/ 0 h 27"/>
                <a:gd name="T6" fmla="*/ 0 w 121"/>
                <a:gd name="T7" fmla="*/ 0 h 27"/>
                <a:gd name="T8" fmla="*/ 0 w 121"/>
                <a:gd name="T9" fmla="*/ 0 h 27"/>
                <a:gd name="T10" fmla="*/ 0 w 121"/>
                <a:gd name="T11" fmla="*/ 0 h 27"/>
                <a:gd name="T12" fmla="*/ 0 60000 65536"/>
                <a:gd name="T13" fmla="*/ 0 60000 65536"/>
                <a:gd name="T14" fmla="*/ 0 60000 65536"/>
                <a:gd name="T15" fmla="*/ 0 60000 65536"/>
                <a:gd name="T16" fmla="*/ 0 60000 65536"/>
                <a:gd name="T17" fmla="*/ 0 60000 65536"/>
                <a:gd name="T18" fmla="*/ 0 w 121"/>
                <a:gd name="T19" fmla="*/ 0 h 27"/>
                <a:gd name="T20" fmla="*/ 121 w 121"/>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21" h="27">
                  <a:moveTo>
                    <a:pt x="0" y="0"/>
                  </a:moveTo>
                  <a:lnTo>
                    <a:pt x="120" y="0"/>
                  </a:lnTo>
                  <a:lnTo>
                    <a:pt x="121" y="25"/>
                  </a:lnTo>
                  <a:lnTo>
                    <a:pt x="0" y="27"/>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3" name="Freeform 106"/>
            <p:cNvSpPr>
              <a:spLocks/>
            </p:cNvSpPr>
            <p:nvPr/>
          </p:nvSpPr>
          <p:spPr bwMode="auto">
            <a:xfrm>
              <a:off x="4206" y="2317"/>
              <a:ext cx="105" cy="9"/>
            </a:xfrm>
            <a:custGeom>
              <a:avLst/>
              <a:gdLst>
                <a:gd name="T0" fmla="*/ 0 w 313"/>
                <a:gd name="T1" fmla="*/ 0 h 28"/>
                <a:gd name="T2" fmla="*/ 4 w 313"/>
                <a:gd name="T3" fmla="*/ 0 h 28"/>
                <a:gd name="T4" fmla="*/ 4 w 313"/>
                <a:gd name="T5" fmla="*/ 0 h 28"/>
                <a:gd name="T6" fmla="*/ 0 w 313"/>
                <a:gd name="T7" fmla="*/ 0 h 28"/>
                <a:gd name="T8" fmla="*/ 0 w 313"/>
                <a:gd name="T9" fmla="*/ 0 h 28"/>
                <a:gd name="T10" fmla="*/ 0 w 313"/>
                <a:gd name="T11" fmla="*/ 0 h 28"/>
                <a:gd name="T12" fmla="*/ 0 60000 65536"/>
                <a:gd name="T13" fmla="*/ 0 60000 65536"/>
                <a:gd name="T14" fmla="*/ 0 60000 65536"/>
                <a:gd name="T15" fmla="*/ 0 60000 65536"/>
                <a:gd name="T16" fmla="*/ 0 60000 65536"/>
                <a:gd name="T17" fmla="*/ 0 60000 65536"/>
                <a:gd name="T18" fmla="*/ 0 w 313"/>
                <a:gd name="T19" fmla="*/ 0 h 28"/>
                <a:gd name="T20" fmla="*/ 313 w 313"/>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313" h="28">
                  <a:moveTo>
                    <a:pt x="0" y="0"/>
                  </a:moveTo>
                  <a:lnTo>
                    <a:pt x="313" y="0"/>
                  </a:lnTo>
                  <a:lnTo>
                    <a:pt x="310" y="28"/>
                  </a:lnTo>
                  <a:lnTo>
                    <a:pt x="2" y="24"/>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4" name="Freeform 107"/>
            <p:cNvSpPr>
              <a:spLocks/>
            </p:cNvSpPr>
            <p:nvPr/>
          </p:nvSpPr>
          <p:spPr bwMode="auto">
            <a:xfrm>
              <a:off x="4062" y="2423"/>
              <a:ext cx="57" cy="9"/>
            </a:xfrm>
            <a:custGeom>
              <a:avLst/>
              <a:gdLst>
                <a:gd name="T0" fmla="*/ 0 w 173"/>
                <a:gd name="T1" fmla="*/ 0 h 28"/>
                <a:gd name="T2" fmla="*/ 0 w 173"/>
                <a:gd name="T3" fmla="*/ 0 h 28"/>
                <a:gd name="T4" fmla="*/ 0 w 173"/>
                <a:gd name="T5" fmla="*/ 0 h 28"/>
                <a:gd name="T6" fmla="*/ 0 w 173"/>
                <a:gd name="T7" fmla="*/ 0 h 28"/>
                <a:gd name="T8" fmla="*/ 0 w 173"/>
                <a:gd name="T9" fmla="*/ 0 h 28"/>
                <a:gd name="T10" fmla="*/ 0 w 173"/>
                <a:gd name="T11" fmla="*/ 0 h 28"/>
                <a:gd name="T12" fmla="*/ 0 w 173"/>
                <a:gd name="T13" fmla="*/ 0 h 28"/>
                <a:gd name="T14" fmla="*/ 1 w 173"/>
                <a:gd name="T15" fmla="*/ 0 h 28"/>
                <a:gd name="T16" fmla="*/ 1 w 173"/>
                <a:gd name="T17" fmla="*/ 0 h 28"/>
                <a:gd name="T18" fmla="*/ 1 w 173"/>
                <a:gd name="T19" fmla="*/ 0 h 28"/>
                <a:gd name="T20" fmla="*/ 1 w 173"/>
                <a:gd name="T21" fmla="*/ 0 h 28"/>
                <a:gd name="T22" fmla="*/ 1 w 173"/>
                <a:gd name="T23" fmla="*/ 0 h 28"/>
                <a:gd name="T24" fmla="*/ 1 w 173"/>
                <a:gd name="T25" fmla="*/ 0 h 28"/>
                <a:gd name="T26" fmla="*/ 2 w 173"/>
                <a:gd name="T27" fmla="*/ 0 h 28"/>
                <a:gd name="T28" fmla="*/ 2 w 173"/>
                <a:gd name="T29" fmla="*/ 0 h 28"/>
                <a:gd name="T30" fmla="*/ 2 w 173"/>
                <a:gd name="T31" fmla="*/ 0 h 28"/>
                <a:gd name="T32" fmla="*/ 2 w 173"/>
                <a:gd name="T33" fmla="*/ 0 h 28"/>
                <a:gd name="T34" fmla="*/ 2 w 173"/>
                <a:gd name="T35" fmla="*/ 0 h 28"/>
                <a:gd name="T36" fmla="*/ 2 w 173"/>
                <a:gd name="T37" fmla="*/ 0 h 28"/>
                <a:gd name="T38" fmla="*/ 2 w 173"/>
                <a:gd name="T39" fmla="*/ 0 h 28"/>
                <a:gd name="T40" fmla="*/ 2 w 173"/>
                <a:gd name="T41" fmla="*/ 0 h 28"/>
                <a:gd name="T42" fmla="*/ 2 w 173"/>
                <a:gd name="T43" fmla="*/ 0 h 28"/>
                <a:gd name="T44" fmla="*/ 2 w 173"/>
                <a:gd name="T45" fmla="*/ 0 h 28"/>
                <a:gd name="T46" fmla="*/ 2 w 173"/>
                <a:gd name="T47" fmla="*/ 0 h 28"/>
                <a:gd name="T48" fmla="*/ 2 w 173"/>
                <a:gd name="T49" fmla="*/ 0 h 28"/>
                <a:gd name="T50" fmla="*/ 1 w 173"/>
                <a:gd name="T51" fmla="*/ 0 h 28"/>
                <a:gd name="T52" fmla="*/ 1 w 173"/>
                <a:gd name="T53" fmla="*/ 0 h 28"/>
                <a:gd name="T54" fmla="*/ 1 w 173"/>
                <a:gd name="T55" fmla="*/ 0 h 28"/>
                <a:gd name="T56" fmla="*/ 1 w 173"/>
                <a:gd name="T57" fmla="*/ 0 h 28"/>
                <a:gd name="T58" fmla="*/ 1 w 173"/>
                <a:gd name="T59" fmla="*/ 0 h 28"/>
                <a:gd name="T60" fmla="*/ 1 w 173"/>
                <a:gd name="T61" fmla="*/ 0 h 28"/>
                <a:gd name="T62" fmla="*/ 0 w 173"/>
                <a:gd name="T63" fmla="*/ 0 h 28"/>
                <a:gd name="T64" fmla="*/ 0 w 173"/>
                <a:gd name="T65" fmla="*/ 0 h 28"/>
                <a:gd name="T66" fmla="*/ 0 w 173"/>
                <a:gd name="T67" fmla="*/ 0 h 28"/>
                <a:gd name="T68" fmla="*/ 0 w 173"/>
                <a:gd name="T69" fmla="*/ 0 h 28"/>
                <a:gd name="T70" fmla="*/ 0 w 173"/>
                <a:gd name="T71" fmla="*/ 0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3"/>
                <a:gd name="T109" fmla="*/ 0 h 28"/>
                <a:gd name="T110" fmla="*/ 173 w 173"/>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3" h="28">
                  <a:moveTo>
                    <a:pt x="0" y="4"/>
                  </a:moveTo>
                  <a:lnTo>
                    <a:pt x="0" y="3"/>
                  </a:lnTo>
                  <a:lnTo>
                    <a:pt x="3" y="3"/>
                  </a:lnTo>
                  <a:lnTo>
                    <a:pt x="7" y="3"/>
                  </a:lnTo>
                  <a:lnTo>
                    <a:pt x="15" y="3"/>
                  </a:lnTo>
                  <a:lnTo>
                    <a:pt x="22" y="1"/>
                  </a:lnTo>
                  <a:lnTo>
                    <a:pt x="31" y="1"/>
                  </a:lnTo>
                  <a:lnTo>
                    <a:pt x="41" y="1"/>
                  </a:lnTo>
                  <a:lnTo>
                    <a:pt x="55" y="1"/>
                  </a:lnTo>
                  <a:lnTo>
                    <a:pt x="67" y="0"/>
                  </a:lnTo>
                  <a:lnTo>
                    <a:pt x="80" y="0"/>
                  </a:lnTo>
                  <a:lnTo>
                    <a:pt x="95" y="0"/>
                  </a:lnTo>
                  <a:lnTo>
                    <a:pt x="111" y="0"/>
                  </a:lnTo>
                  <a:lnTo>
                    <a:pt x="126" y="0"/>
                  </a:lnTo>
                  <a:lnTo>
                    <a:pt x="141" y="0"/>
                  </a:lnTo>
                  <a:lnTo>
                    <a:pt x="157" y="1"/>
                  </a:lnTo>
                  <a:lnTo>
                    <a:pt x="173" y="4"/>
                  </a:lnTo>
                  <a:lnTo>
                    <a:pt x="173" y="28"/>
                  </a:lnTo>
                  <a:lnTo>
                    <a:pt x="172" y="26"/>
                  </a:lnTo>
                  <a:lnTo>
                    <a:pt x="169" y="26"/>
                  </a:lnTo>
                  <a:lnTo>
                    <a:pt x="164" y="26"/>
                  </a:lnTo>
                  <a:lnTo>
                    <a:pt x="159" y="26"/>
                  </a:lnTo>
                  <a:lnTo>
                    <a:pt x="150" y="25"/>
                  </a:lnTo>
                  <a:lnTo>
                    <a:pt x="141" y="25"/>
                  </a:lnTo>
                  <a:lnTo>
                    <a:pt x="130" y="25"/>
                  </a:lnTo>
                  <a:lnTo>
                    <a:pt x="120" y="25"/>
                  </a:lnTo>
                  <a:lnTo>
                    <a:pt x="107" y="23"/>
                  </a:lnTo>
                  <a:lnTo>
                    <a:pt x="93" y="23"/>
                  </a:lnTo>
                  <a:lnTo>
                    <a:pt x="79" y="22"/>
                  </a:lnTo>
                  <a:lnTo>
                    <a:pt x="65" y="22"/>
                  </a:lnTo>
                  <a:lnTo>
                    <a:pt x="49" y="22"/>
                  </a:lnTo>
                  <a:lnTo>
                    <a:pt x="33" y="22"/>
                  </a:lnTo>
                  <a:lnTo>
                    <a:pt x="16" y="22"/>
                  </a:lnTo>
                  <a:lnTo>
                    <a:pt x="0" y="23"/>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5" name="Freeform 108"/>
            <p:cNvSpPr>
              <a:spLocks/>
            </p:cNvSpPr>
            <p:nvPr/>
          </p:nvSpPr>
          <p:spPr bwMode="auto">
            <a:xfrm>
              <a:off x="4062" y="2441"/>
              <a:ext cx="57" cy="9"/>
            </a:xfrm>
            <a:custGeom>
              <a:avLst/>
              <a:gdLst>
                <a:gd name="T0" fmla="*/ 0 w 173"/>
                <a:gd name="T1" fmla="*/ 0 h 28"/>
                <a:gd name="T2" fmla="*/ 0 w 173"/>
                <a:gd name="T3" fmla="*/ 0 h 28"/>
                <a:gd name="T4" fmla="*/ 0 w 173"/>
                <a:gd name="T5" fmla="*/ 0 h 28"/>
                <a:gd name="T6" fmla="*/ 0 w 173"/>
                <a:gd name="T7" fmla="*/ 0 h 28"/>
                <a:gd name="T8" fmla="*/ 0 w 173"/>
                <a:gd name="T9" fmla="*/ 0 h 28"/>
                <a:gd name="T10" fmla="*/ 0 w 173"/>
                <a:gd name="T11" fmla="*/ 0 h 28"/>
                <a:gd name="T12" fmla="*/ 1 w 173"/>
                <a:gd name="T13" fmla="*/ 0 h 28"/>
                <a:gd name="T14" fmla="*/ 1 w 173"/>
                <a:gd name="T15" fmla="*/ 0 h 28"/>
                <a:gd name="T16" fmla="*/ 1 w 173"/>
                <a:gd name="T17" fmla="*/ 0 h 28"/>
                <a:gd name="T18" fmla="*/ 1 w 173"/>
                <a:gd name="T19" fmla="*/ 0 h 28"/>
                <a:gd name="T20" fmla="*/ 1 w 173"/>
                <a:gd name="T21" fmla="*/ 0 h 28"/>
                <a:gd name="T22" fmla="*/ 1 w 173"/>
                <a:gd name="T23" fmla="*/ 0 h 28"/>
                <a:gd name="T24" fmla="*/ 2 w 173"/>
                <a:gd name="T25" fmla="*/ 0 h 28"/>
                <a:gd name="T26" fmla="*/ 2 w 173"/>
                <a:gd name="T27" fmla="*/ 0 h 28"/>
                <a:gd name="T28" fmla="*/ 2 w 173"/>
                <a:gd name="T29" fmla="*/ 0 h 28"/>
                <a:gd name="T30" fmla="*/ 2 w 173"/>
                <a:gd name="T31" fmla="*/ 0 h 28"/>
                <a:gd name="T32" fmla="*/ 2 w 173"/>
                <a:gd name="T33" fmla="*/ 0 h 28"/>
                <a:gd name="T34" fmla="*/ 2 w 173"/>
                <a:gd name="T35" fmla="*/ 0 h 28"/>
                <a:gd name="T36" fmla="*/ 2 w 173"/>
                <a:gd name="T37" fmla="*/ 0 h 28"/>
                <a:gd name="T38" fmla="*/ 2 w 173"/>
                <a:gd name="T39" fmla="*/ 0 h 28"/>
                <a:gd name="T40" fmla="*/ 2 w 173"/>
                <a:gd name="T41" fmla="*/ 0 h 28"/>
                <a:gd name="T42" fmla="*/ 2 w 173"/>
                <a:gd name="T43" fmla="*/ 0 h 28"/>
                <a:gd name="T44" fmla="*/ 2 w 173"/>
                <a:gd name="T45" fmla="*/ 0 h 28"/>
                <a:gd name="T46" fmla="*/ 2 w 173"/>
                <a:gd name="T47" fmla="*/ 0 h 28"/>
                <a:gd name="T48" fmla="*/ 1 w 173"/>
                <a:gd name="T49" fmla="*/ 0 h 28"/>
                <a:gd name="T50" fmla="*/ 1 w 173"/>
                <a:gd name="T51" fmla="*/ 0 h 28"/>
                <a:gd name="T52" fmla="*/ 1 w 173"/>
                <a:gd name="T53" fmla="*/ 0 h 28"/>
                <a:gd name="T54" fmla="*/ 1 w 173"/>
                <a:gd name="T55" fmla="*/ 0 h 28"/>
                <a:gd name="T56" fmla="*/ 1 w 173"/>
                <a:gd name="T57" fmla="*/ 0 h 28"/>
                <a:gd name="T58" fmla="*/ 1 w 173"/>
                <a:gd name="T59" fmla="*/ 0 h 28"/>
                <a:gd name="T60" fmla="*/ 0 w 173"/>
                <a:gd name="T61" fmla="*/ 0 h 28"/>
                <a:gd name="T62" fmla="*/ 0 w 173"/>
                <a:gd name="T63" fmla="*/ 0 h 28"/>
                <a:gd name="T64" fmla="*/ 0 w 173"/>
                <a:gd name="T65" fmla="*/ 0 h 28"/>
                <a:gd name="T66" fmla="*/ 0 w 173"/>
                <a:gd name="T67" fmla="*/ 0 h 28"/>
                <a:gd name="T68" fmla="*/ 0 w 173"/>
                <a:gd name="T69" fmla="*/ 0 h 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3"/>
                <a:gd name="T106" fmla="*/ 0 h 28"/>
                <a:gd name="T107" fmla="*/ 173 w 173"/>
                <a:gd name="T108" fmla="*/ 28 h 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3" h="28">
                  <a:moveTo>
                    <a:pt x="0" y="27"/>
                  </a:moveTo>
                  <a:lnTo>
                    <a:pt x="3" y="27"/>
                  </a:lnTo>
                  <a:lnTo>
                    <a:pt x="7" y="27"/>
                  </a:lnTo>
                  <a:lnTo>
                    <a:pt x="15" y="27"/>
                  </a:lnTo>
                  <a:lnTo>
                    <a:pt x="22" y="27"/>
                  </a:lnTo>
                  <a:lnTo>
                    <a:pt x="31" y="27"/>
                  </a:lnTo>
                  <a:lnTo>
                    <a:pt x="41" y="27"/>
                  </a:lnTo>
                  <a:lnTo>
                    <a:pt x="55" y="28"/>
                  </a:lnTo>
                  <a:lnTo>
                    <a:pt x="67" y="28"/>
                  </a:lnTo>
                  <a:lnTo>
                    <a:pt x="80" y="28"/>
                  </a:lnTo>
                  <a:lnTo>
                    <a:pt x="95" y="28"/>
                  </a:lnTo>
                  <a:lnTo>
                    <a:pt x="111" y="28"/>
                  </a:lnTo>
                  <a:lnTo>
                    <a:pt x="124" y="27"/>
                  </a:lnTo>
                  <a:lnTo>
                    <a:pt x="141" y="27"/>
                  </a:lnTo>
                  <a:lnTo>
                    <a:pt x="157" y="27"/>
                  </a:lnTo>
                  <a:lnTo>
                    <a:pt x="173" y="27"/>
                  </a:lnTo>
                  <a:lnTo>
                    <a:pt x="173" y="0"/>
                  </a:lnTo>
                  <a:lnTo>
                    <a:pt x="170" y="0"/>
                  </a:lnTo>
                  <a:lnTo>
                    <a:pt x="167" y="0"/>
                  </a:lnTo>
                  <a:lnTo>
                    <a:pt x="163" y="0"/>
                  </a:lnTo>
                  <a:lnTo>
                    <a:pt x="157" y="0"/>
                  </a:lnTo>
                  <a:lnTo>
                    <a:pt x="150" y="0"/>
                  </a:lnTo>
                  <a:lnTo>
                    <a:pt x="141" y="1"/>
                  </a:lnTo>
                  <a:lnTo>
                    <a:pt x="130" y="3"/>
                  </a:lnTo>
                  <a:lnTo>
                    <a:pt x="120" y="4"/>
                  </a:lnTo>
                  <a:lnTo>
                    <a:pt x="107" y="4"/>
                  </a:lnTo>
                  <a:lnTo>
                    <a:pt x="93" y="4"/>
                  </a:lnTo>
                  <a:lnTo>
                    <a:pt x="79" y="4"/>
                  </a:lnTo>
                  <a:lnTo>
                    <a:pt x="65" y="4"/>
                  </a:lnTo>
                  <a:lnTo>
                    <a:pt x="49" y="4"/>
                  </a:lnTo>
                  <a:lnTo>
                    <a:pt x="33" y="6"/>
                  </a:lnTo>
                  <a:lnTo>
                    <a:pt x="16" y="6"/>
                  </a:lnTo>
                  <a:lnTo>
                    <a:pt x="0" y="7"/>
                  </a:lnTo>
                  <a:lnTo>
                    <a:pt x="0"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6" name="Freeform 109"/>
            <p:cNvSpPr>
              <a:spLocks/>
            </p:cNvSpPr>
            <p:nvPr/>
          </p:nvSpPr>
          <p:spPr bwMode="auto">
            <a:xfrm>
              <a:off x="4628" y="2377"/>
              <a:ext cx="46" cy="46"/>
            </a:xfrm>
            <a:custGeom>
              <a:avLst/>
              <a:gdLst>
                <a:gd name="T0" fmla="*/ 1 w 138"/>
                <a:gd name="T1" fmla="*/ 0 h 139"/>
                <a:gd name="T2" fmla="*/ 1 w 138"/>
                <a:gd name="T3" fmla="*/ 0 h 139"/>
                <a:gd name="T4" fmla="*/ 0 w 138"/>
                <a:gd name="T5" fmla="*/ 0 h 139"/>
                <a:gd name="T6" fmla="*/ 0 w 138"/>
                <a:gd name="T7" fmla="*/ 1 h 139"/>
                <a:gd name="T8" fmla="*/ 0 w 138"/>
                <a:gd name="T9" fmla="*/ 1 h 139"/>
                <a:gd name="T10" fmla="*/ 0 w 138"/>
                <a:gd name="T11" fmla="*/ 1 h 139"/>
                <a:gd name="T12" fmla="*/ 0 w 138"/>
                <a:gd name="T13" fmla="*/ 1 h 139"/>
                <a:gd name="T14" fmla="*/ 0 w 138"/>
                <a:gd name="T15" fmla="*/ 1 h 139"/>
                <a:gd name="T16" fmla="*/ 1 w 138"/>
                <a:gd name="T17" fmla="*/ 1 h 139"/>
                <a:gd name="T18" fmla="*/ 1 w 138"/>
                <a:gd name="T19" fmla="*/ 1 h 139"/>
                <a:gd name="T20" fmla="*/ 1 w 138"/>
                <a:gd name="T21" fmla="*/ 1 h 139"/>
                <a:gd name="T22" fmla="*/ 1 w 138"/>
                <a:gd name="T23" fmla="*/ 1 h 139"/>
                <a:gd name="T24" fmla="*/ 1 w 138"/>
                <a:gd name="T25" fmla="*/ 1 h 139"/>
                <a:gd name="T26" fmla="*/ 1 w 138"/>
                <a:gd name="T27" fmla="*/ 1 h 139"/>
                <a:gd name="T28" fmla="*/ 1 w 138"/>
                <a:gd name="T29" fmla="*/ 1 h 139"/>
                <a:gd name="T30" fmla="*/ 1 w 138"/>
                <a:gd name="T31" fmla="*/ 1 h 139"/>
                <a:gd name="T32" fmla="*/ 1 w 138"/>
                <a:gd name="T33" fmla="*/ 0 h 139"/>
                <a:gd name="T34" fmla="*/ 1 w 138"/>
                <a:gd name="T35" fmla="*/ 0 h 139"/>
                <a:gd name="T36" fmla="*/ 1 w 138"/>
                <a:gd name="T37" fmla="*/ 0 h 139"/>
                <a:gd name="T38" fmla="*/ 1 w 138"/>
                <a:gd name="T39" fmla="*/ 0 h 139"/>
                <a:gd name="T40" fmla="*/ 1 w 138"/>
                <a:gd name="T41" fmla="*/ 0 h 139"/>
                <a:gd name="T42" fmla="*/ 1 w 138"/>
                <a:gd name="T43" fmla="*/ 0 h 139"/>
                <a:gd name="T44" fmla="*/ 1 w 138"/>
                <a:gd name="T45" fmla="*/ 0 h 139"/>
                <a:gd name="T46" fmla="*/ 1 w 138"/>
                <a:gd name="T47" fmla="*/ 0 h 139"/>
                <a:gd name="T48" fmla="*/ 2 w 138"/>
                <a:gd name="T49" fmla="*/ 0 h 139"/>
                <a:gd name="T50" fmla="*/ 2 w 138"/>
                <a:gd name="T51" fmla="*/ 1 h 139"/>
                <a:gd name="T52" fmla="*/ 2 w 138"/>
                <a:gd name="T53" fmla="*/ 1 h 139"/>
                <a:gd name="T54" fmla="*/ 2 w 138"/>
                <a:gd name="T55" fmla="*/ 1 h 139"/>
                <a:gd name="T56" fmla="*/ 2 w 138"/>
                <a:gd name="T57" fmla="*/ 1 h 139"/>
                <a:gd name="T58" fmla="*/ 1 w 138"/>
                <a:gd name="T59" fmla="*/ 2 h 139"/>
                <a:gd name="T60" fmla="*/ 1 w 138"/>
                <a:gd name="T61" fmla="*/ 2 h 139"/>
                <a:gd name="T62" fmla="*/ 1 w 138"/>
                <a:gd name="T63" fmla="*/ 2 h 139"/>
                <a:gd name="T64" fmla="*/ 1 w 138"/>
                <a:gd name="T65" fmla="*/ 2 h 139"/>
                <a:gd name="T66" fmla="*/ 1 w 138"/>
                <a:gd name="T67" fmla="*/ 2 h 139"/>
                <a:gd name="T68" fmla="*/ 0 w 138"/>
                <a:gd name="T69" fmla="*/ 2 h 139"/>
                <a:gd name="T70" fmla="*/ 0 w 138"/>
                <a:gd name="T71" fmla="*/ 2 h 139"/>
                <a:gd name="T72" fmla="*/ 0 w 138"/>
                <a:gd name="T73" fmla="*/ 1 h 139"/>
                <a:gd name="T74" fmla="*/ 0 w 138"/>
                <a:gd name="T75" fmla="*/ 1 h 139"/>
                <a:gd name="T76" fmla="*/ 0 w 138"/>
                <a:gd name="T77" fmla="*/ 1 h 139"/>
                <a:gd name="T78" fmla="*/ 0 w 138"/>
                <a:gd name="T79" fmla="*/ 1 h 139"/>
                <a:gd name="T80" fmla="*/ 0 w 138"/>
                <a:gd name="T81" fmla="*/ 0 h 139"/>
                <a:gd name="T82" fmla="*/ 0 w 138"/>
                <a:gd name="T83" fmla="*/ 0 h 139"/>
                <a:gd name="T84" fmla="*/ 0 w 138"/>
                <a:gd name="T85" fmla="*/ 0 h 139"/>
                <a:gd name="T86" fmla="*/ 1 w 138"/>
                <a:gd name="T87" fmla="*/ 0 h 139"/>
                <a:gd name="T88" fmla="*/ 1 w 138"/>
                <a:gd name="T89" fmla="*/ 0 h 139"/>
                <a:gd name="T90" fmla="*/ 1 w 138"/>
                <a:gd name="T91" fmla="*/ 0 h 139"/>
                <a:gd name="T92" fmla="*/ 1 w 138"/>
                <a:gd name="T93" fmla="*/ 0 h 1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8"/>
                <a:gd name="T142" fmla="*/ 0 h 139"/>
                <a:gd name="T143" fmla="*/ 138 w 138"/>
                <a:gd name="T144" fmla="*/ 139 h 13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8" h="139">
                  <a:moveTo>
                    <a:pt x="71" y="19"/>
                  </a:moveTo>
                  <a:lnTo>
                    <a:pt x="67" y="19"/>
                  </a:lnTo>
                  <a:lnTo>
                    <a:pt x="61" y="19"/>
                  </a:lnTo>
                  <a:lnTo>
                    <a:pt x="55" y="21"/>
                  </a:lnTo>
                  <a:lnTo>
                    <a:pt x="46" y="25"/>
                  </a:lnTo>
                  <a:lnTo>
                    <a:pt x="37" y="31"/>
                  </a:lnTo>
                  <a:lnTo>
                    <a:pt x="31" y="40"/>
                  </a:lnTo>
                  <a:lnTo>
                    <a:pt x="27" y="46"/>
                  </a:lnTo>
                  <a:lnTo>
                    <a:pt x="25" y="52"/>
                  </a:lnTo>
                  <a:lnTo>
                    <a:pt x="25" y="58"/>
                  </a:lnTo>
                  <a:lnTo>
                    <a:pt x="25" y="66"/>
                  </a:lnTo>
                  <a:lnTo>
                    <a:pt x="25" y="74"/>
                  </a:lnTo>
                  <a:lnTo>
                    <a:pt x="25" y="81"/>
                  </a:lnTo>
                  <a:lnTo>
                    <a:pt x="25" y="86"/>
                  </a:lnTo>
                  <a:lnTo>
                    <a:pt x="28" y="92"/>
                  </a:lnTo>
                  <a:lnTo>
                    <a:pt x="33" y="98"/>
                  </a:lnTo>
                  <a:lnTo>
                    <a:pt x="40" y="105"/>
                  </a:lnTo>
                  <a:lnTo>
                    <a:pt x="46" y="108"/>
                  </a:lnTo>
                  <a:lnTo>
                    <a:pt x="55" y="112"/>
                  </a:lnTo>
                  <a:lnTo>
                    <a:pt x="64" y="112"/>
                  </a:lnTo>
                  <a:lnTo>
                    <a:pt x="73" y="115"/>
                  </a:lnTo>
                  <a:lnTo>
                    <a:pt x="80" y="114"/>
                  </a:lnTo>
                  <a:lnTo>
                    <a:pt x="88" y="112"/>
                  </a:lnTo>
                  <a:lnTo>
                    <a:pt x="94" y="108"/>
                  </a:lnTo>
                  <a:lnTo>
                    <a:pt x="101" y="104"/>
                  </a:lnTo>
                  <a:lnTo>
                    <a:pt x="104" y="96"/>
                  </a:lnTo>
                  <a:lnTo>
                    <a:pt x="108" y="89"/>
                  </a:lnTo>
                  <a:lnTo>
                    <a:pt x="111" y="78"/>
                  </a:lnTo>
                  <a:lnTo>
                    <a:pt x="113" y="68"/>
                  </a:lnTo>
                  <a:lnTo>
                    <a:pt x="113" y="61"/>
                  </a:lnTo>
                  <a:lnTo>
                    <a:pt x="111" y="56"/>
                  </a:lnTo>
                  <a:lnTo>
                    <a:pt x="108" y="50"/>
                  </a:lnTo>
                  <a:lnTo>
                    <a:pt x="108" y="46"/>
                  </a:lnTo>
                  <a:lnTo>
                    <a:pt x="102" y="35"/>
                  </a:lnTo>
                  <a:lnTo>
                    <a:pt x="97" y="29"/>
                  </a:lnTo>
                  <a:lnTo>
                    <a:pt x="88" y="25"/>
                  </a:lnTo>
                  <a:lnTo>
                    <a:pt x="82" y="21"/>
                  </a:lnTo>
                  <a:lnTo>
                    <a:pt x="71" y="19"/>
                  </a:lnTo>
                  <a:lnTo>
                    <a:pt x="73" y="0"/>
                  </a:lnTo>
                  <a:lnTo>
                    <a:pt x="74" y="0"/>
                  </a:lnTo>
                  <a:lnTo>
                    <a:pt x="79" y="1"/>
                  </a:lnTo>
                  <a:lnTo>
                    <a:pt x="83" y="1"/>
                  </a:lnTo>
                  <a:lnTo>
                    <a:pt x="89" y="4"/>
                  </a:lnTo>
                  <a:lnTo>
                    <a:pt x="97" y="7"/>
                  </a:lnTo>
                  <a:lnTo>
                    <a:pt x="102" y="10"/>
                  </a:lnTo>
                  <a:lnTo>
                    <a:pt x="108" y="15"/>
                  </a:lnTo>
                  <a:lnTo>
                    <a:pt x="114" y="19"/>
                  </a:lnTo>
                  <a:lnTo>
                    <a:pt x="120" y="25"/>
                  </a:lnTo>
                  <a:lnTo>
                    <a:pt x="126" y="31"/>
                  </a:lnTo>
                  <a:lnTo>
                    <a:pt x="129" y="38"/>
                  </a:lnTo>
                  <a:lnTo>
                    <a:pt x="134" y="49"/>
                  </a:lnTo>
                  <a:lnTo>
                    <a:pt x="137" y="58"/>
                  </a:lnTo>
                  <a:lnTo>
                    <a:pt x="138" y="71"/>
                  </a:lnTo>
                  <a:lnTo>
                    <a:pt x="137" y="80"/>
                  </a:lnTo>
                  <a:lnTo>
                    <a:pt x="134" y="90"/>
                  </a:lnTo>
                  <a:lnTo>
                    <a:pt x="131" y="98"/>
                  </a:lnTo>
                  <a:lnTo>
                    <a:pt x="128" y="106"/>
                  </a:lnTo>
                  <a:lnTo>
                    <a:pt x="123" y="112"/>
                  </a:lnTo>
                  <a:lnTo>
                    <a:pt x="119" y="118"/>
                  </a:lnTo>
                  <a:lnTo>
                    <a:pt x="113" y="123"/>
                  </a:lnTo>
                  <a:lnTo>
                    <a:pt x="108" y="127"/>
                  </a:lnTo>
                  <a:lnTo>
                    <a:pt x="95" y="133"/>
                  </a:lnTo>
                  <a:lnTo>
                    <a:pt x="86" y="136"/>
                  </a:lnTo>
                  <a:lnTo>
                    <a:pt x="77" y="138"/>
                  </a:lnTo>
                  <a:lnTo>
                    <a:pt x="73" y="139"/>
                  </a:lnTo>
                  <a:lnTo>
                    <a:pt x="67" y="138"/>
                  </a:lnTo>
                  <a:lnTo>
                    <a:pt x="56" y="138"/>
                  </a:lnTo>
                  <a:lnTo>
                    <a:pt x="51" y="135"/>
                  </a:lnTo>
                  <a:lnTo>
                    <a:pt x="45" y="133"/>
                  </a:lnTo>
                  <a:lnTo>
                    <a:pt x="39" y="132"/>
                  </a:lnTo>
                  <a:lnTo>
                    <a:pt x="33" y="129"/>
                  </a:lnTo>
                  <a:lnTo>
                    <a:pt x="25" y="124"/>
                  </a:lnTo>
                  <a:lnTo>
                    <a:pt x="21" y="120"/>
                  </a:lnTo>
                  <a:lnTo>
                    <a:pt x="15" y="114"/>
                  </a:lnTo>
                  <a:lnTo>
                    <a:pt x="11" y="108"/>
                  </a:lnTo>
                  <a:lnTo>
                    <a:pt x="5" y="99"/>
                  </a:lnTo>
                  <a:lnTo>
                    <a:pt x="3" y="90"/>
                  </a:lnTo>
                  <a:lnTo>
                    <a:pt x="0" y="80"/>
                  </a:lnTo>
                  <a:lnTo>
                    <a:pt x="0" y="68"/>
                  </a:lnTo>
                  <a:lnTo>
                    <a:pt x="0" y="55"/>
                  </a:lnTo>
                  <a:lnTo>
                    <a:pt x="3" y="44"/>
                  </a:lnTo>
                  <a:lnTo>
                    <a:pt x="5" y="35"/>
                  </a:lnTo>
                  <a:lnTo>
                    <a:pt x="11" y="28"/>
                  </a:lnTo>
                  <a:lnTo>
                    <a:pt x="16" y="21"/>
                  </a:lnTo>
                  <a:lnTo>
                    <a:pt x="22" y="15"/>
                  </a:lnTo>
                  <a:lnTo>
                    <a:pt x="30" y="10"/>
                  </a:lnTo>
                  <a:lnTo>
                    <a:pt x="36" y="7"/>
                  </a:lnTo>
                  <a:lnTo>
                    <a:pt x="42" y="4"/>
                  </a:lnTo>
                  <a:lnTo>
                    <a:pt x="48" y="3"/>
                  </a:lnTo>
                  <a:lnTo>
                    <a:pt x="55" y="1"/>
                  </a:lnTo>
                  <a:lnTo>
                    <a:pt x="61" y="0"/>
                  </a:lnTo>
                  <a:lnTo>
                    <a:pt x="68" y="0"/>
                  </a:lnTo>
                  <a:lnTo>
                    <a:pt x="71" y="0"/>
                  </a:lnTo>
                  <a:lnTo>
                    <a:pt x="71"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7" name="Freeform 110"/>
            <p:cNvSpPr>
              <a:spLocks/>
            </p:cNvSpPr>
            <p:nvPr/>
          </p:nvSpPr>
          <p:spPr bwMode="auto">
            <a:xfrm>
              <a:off x="4708" y="2414"/>
              <a:ext cx="43" cy="69"/>
            </a:xfrm>
            <a:custGeom>
              <a:avLst/>
              <a:gdLst>
                <a:gd name="T0" fmla="*/ 2 w 130"/>
                <a:gd name="T1" fmla="*/ 0 h 206"/>
                <a:gd name="T2" fmla="*/ 2 w 130"/>
                <a:gd name="T3" fmla="*/ 0 h 206"/>
                <a:gd name="T4" fmla="*/ 2 w 130"/>
                <a:gd name="T5" fmla="*/ 0 h 206"/>
                <a:gd name="T6" fmla="*/ 2 w 130"/>
                <a:gd name="T7" fmla="*/ 0 h 206"/>
                <a:gd name="T8" fmla="*/ 2 w 130"/>
                <a:gd name="T9" fmla="*/ 0 h 206"/>
                <a:gd name="T10" fmla="*/ 2 w 130"/>
                <a:gd name="T11" fmla="*/ 0 h 206"/>
                <a:gd name="T12" fmla="*/ 1 w 130"/>
                <a:gd name="T13" fmla="*/ 1 h 206"/>
                <a:gd name="T14" fmla="*/ 1 w 130"/>
                <a:gd name="T15" fmla="*/ 1 h 206"/>
                <a:gd name="T16" fmla="*/ 1 w 130"/>
                <a:gd name="T17" fmla="*/ 1 h 206"/>
                <a:gd name="T18" fmla="*/ 1 w 130"/>
                <a:gd name="T19" fmla="*/ 1 h 206"/>
                <a:gd name="T20" fmla="*/ 1 w 130"/>
                <a:gd name="T21" fmla="*/ 1 h 206"/>
                <a:gd name="T22" fmla="*/ 1 w 130"/>
                <a:gd name="T23" fmla="*/ 2 h 206"/>
                <a:gd name="T24" fmla="*/ 1 w 130"/>
                <a:gd name="T25" fmla="*/ 2 h 206"/>
                <a:gd name="T26" fmla="*/ 1 w 130"/>
                <a:gd name="T27" fmla="*/ 2 h 206"/>
                <a:gd name="T28" fmla="*/ 1 w 130"/>
                <a:gd name="T29" fmla="*/ 2 h 206"/>
                <a:gd name="T30" fmla="*/ 0 w 130"/>
                <a:gd name="T31" fmla="*/ 2 h 206"/>
                <a:gd name="T32" fmla="*/ 0 w 130"/>
                <a:gd name="T33" fmla="*/ 3 h 206"/>
                <a:gd name="T34" fmla="*/ 0 w 130"/>
                <a:gd name="T35" fmla="*/ 3 h 206"/>
                <a:gd name="T36" fmla="*/ 0 w 130"/>
                <a:gd name="T37" fmla="*/ 2 h 206"/>
                <a:gd name="T38" fmla="*/ 0 w 130"/>
                <a:gd name="T39" fmla="*/ 2 h 206"/>
                <a:gd name="T40" fmla="*/ 0 w 130"/>
                <a:gd name="T41" fmla="*/ 2 h 206"/>
                <a:gd name="T42" fmla="*/ 0 w 130"/>
                <a:gd name="T43" fmla="*/ 2 h 206"/>
                <a:gd name="T44" fmla="*/ 0 w 130"/>
                <a:gd name="T45" fmla="*/ 2 h 206"/>
                <a:gd name="T46" fmla="*/ 0 w 130"/>
                <a:gd name="T47" fmla="*/ 2 h 206"/>
                <a:gd name="T48" fmla="*/ 0 w 130"/>
                <a:gd name="T49" fmla="*/ 2 h 206"/>
                <a:gd name="T50" fmla="*/ 0 w 130"/>
                <a:gd name="T51" fmla="*/ 2 h 206"/>
                <a:gd name="T52" fmla="*/ 1 w 130"/>
                <a:gd name="T53" fmla="*/ 2 h 206"/>
                <a:gd name="T54" fmla="*/ 1 w 130"/>
                <a:gd name="T55" fmla="*/ 2 h 206"/>
                <a:gd name="T56" fmla="*/ 1 w 130"/>
                <a:gd name="T57" fmla="*/ 1 h 206"/>
                <a:gd name="T58" fmla="*/ 1 w 130"/>
                <a:gd name="T59" fmla="*/ 1 h 206"/>
                <a:gd name="T60" fmla="*/ 1 w 130"/>
                <a:gd name="T61" fmla="*/ 1 h 206"/>
                <a:gd name="T62" fmla="*/ 1 w 130"/>
                <a:gd name="T63" fmla="*/ 1 h 206"/>
                <a:gd name="T64" fmla="*/ 1 w 130"/>
                <a:gd name="T65" fmla="*/ 1 h 206"/>
                <a:gd name="T66" fmla="*/ 1 w 130"/>
                <a:gd name="T67" fmla="*/ 0 h 206"/>
                <a:gd name="T68" fmla="*/ 1 w 130"/>
                <a:gd name="T69" fmla="*/ 0 h 206"/>
                <a:gd name="T70" fmla="*/ 1 w 130"/>
                <a:gd name="T71" fmla="*/ 0 h 206"/>
                <a:gd name="T72" fmla="*/ 1 w 130"/>
                <a:gd name="T73" fmla="*/ 0 h 206"/>
                <a:gd name="T74" fmla="*/ 2 w 130"/>
                <a:gd name="T75" fmla="*/ 0 h 206"/>
                <a:gd name="T76" fmla="*/ 2 w 130"/>
                <a:gd name="T77" fmla="*/ 0 h 206"/>
                <a:gd name="T78" fmla="*/ 2 w 130"/>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
                <a:gd name="T121" fmla="*/ 0 h 206"/>
                <a:gd name="T122" fmla="*/ 130 w 130"/>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 h="206">
                  <a:moveTo>
                    <a:pt x="130" y="8"/>
                  </a:moveTo>
                  <a:lnTo>
                    <a:pt x="130" y="8"/>
                  </a:lnTo>
                  <a:lnTo>
                    <a:pt x="130" y="12"/>
                  </a:lnTo>
                  <a:lnTo>
                    <a:pt x="127" y="20"/>
                  </a:lnTo>
                  <a:lnTo>
                    <a:pt x="126" y="29"/>
                  </a:lnTo>
                  <a:lnTo>
                    <a:pt x="123" y="39"/>
                  </a:lnTo>
                  <a:lnTo>
                    <a:pt x="120" y="52"/>
                  </a:lnTo>
                  <a:lnTo>
                    <a:pt x="114" y="66"/>
                  </a:lnTo>
                  <a:lnTo>
                    <a:pt x="110" y="82"/>
                  </a:lnTo>
                  <a:lnTo>
                    <a:pt x="101" y="97"/>
                  </a:lnTo>
                  <a:lnTo>
                    <a:pt x="93" y="113"/>
                  </a:lnTo>
                  <a:lnTo>
                    <a:pt x="83" y="129"/>
                  </a:lnTo>
                  <a:lnTo>
                    <a:pt x="74" y="146"/>
                  </a:lnTo>
                  <a:lnTo>
                    <a:pt x="59" y="162"/>
                  </a:lnTo>
                  <a:lnTo>
                    <a:pt x="47" y="178"/>
                  </a:lnTo>
                  <a:lnTo>
                    <a:pt x="31" y="192"/>
                  </a:lnTo>
                  <a:lnTo>
                    <a:pt x="15" y="206"/>
                  </a:lnTo>
                  <a:lnTo>
                    <a:pt x="10" y="202"/>
                  </a:lnTo>
                  <a:lnTo>
                    <a:pt x="6" y="193"/>
                  </a:lnTo>
                  <a:lnTo>
                    <a:pt x="1" y="184"/>
                  </a:lnTo>
                  <a:lnTo>
                    <a:pt x="0" y="181"/>
                  </a:lnTo>
                  <a:lnTo>
                    <a:pt x="3" y="177"/>
                  </a:lnTo>
                  <a:lnTo>
                    <a:pt x="12" y="171"/>
                  </a:lnTo>
                  <a:lnTo>
                    <a:pt x="18" y="165"/>
                  </a:lnTo>
                  <a:lnTo>
                    <a:pt x="24" y="161"/>
                  </a:lnTo>
                  <a:lnTo>
                    <a:pt x="32" y="152"/>
                  </a:lnTo>
                  <a:lnTo>
                    <a:pt x="41" y="143"/>
                  </a:lnTo>
                  <a:lnTo>
                    <a:pt x="49" y="131"/>
                  </a:lnTo>
                  <a:lnTo>
                    <a:pt x="59" y="119"/>
                  </a:lnTo>
                  <a:lnTo>
                    <a:pt x="67" y="103"/>
                  </a:lnTo>
                  <a:lnTo>
                    <a:pt x="75" y="88"/>
                  </a:lnTo>
                  <a:lnTo>
                    <a:pt x="83" y="70"/>
                  </a:lnTo>
                  <a:lnTo>
                    <a:pt x="90" y="51"/>
                  </a:lnTo>
                  <a:lnTo>
                    <a:pt x="96" y="29"/>
                  </a:lnTo>
                  <a:lnTo>
                    <a:pt x="104" y="6"/>
                  </a:lnTo>
                  <a:lnTo>
                    <a:pt x="108" y="0"/>
                  </a:lnTo>
                  <a:lnTo>
                    <a:pt x="118" y="0"/>
                  </a:lnTo>
                  <a:lnTo>
                    <a:pt x="126" y="5"/>
                  </a:lnTo>
                  <a:lnTo>
                    <a:pt x="13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8" name="Freeform 111"/>
            <p:cNvSpPr>
              <a:spLocks/>
            </p:cNvSpPr>
            <p:nvPr/>
          </p:nvSpPr>
          <p:spPr bwMode="auto">
            <a:xfrm>
              <a:off x="4175" y="2583"/>
              <a:ext cx="17" cy="36"/>
            </a:xfrm>
            <a:custGeom>
              <a:avLst/>
              <a:gdLst>
                <a:gd name="T0" fmla="*/ 0 w 51"/>
                <a:gd name="T1" fmla="*/ 0 h 108"/>
                <a:gd name="T2" fmla="*/ 0 w 51"/>
                <a:gd name="T3" fmla="*/ 0 h 108"/>
                <a:gd name="T4" fmla="*/ 0 w 51"/>
                <a:gd name="T5" fmla="*/ 0 h 108"/>
                <a:gd name="T6" fmla="*/ 0 w 51"/>
                <a:gd name="T7" fmla="*/ 0 h 108"/>
                <a:gd name="T8" fmla="*/ 0 w 51"/>
                <a:gd name="T9" fmla="*/ 0 h 108"/>
                <a:gd name="T10" fmla="*/ 0 w 51"/>
                <a:gd name="T11" fmla="*/ 0 h 108"/>
                <a:gd name="T12" fmla="*/ 0 w 51"/>
                <a:gd name="T13" fmla="*/ 0 h 108"/>
                <a:gd name="T14" fmla="*/ 1 w 51"/>
                <a:gd name="T15" fmla="*/ 0 h 108"/>
                <a:gd name="T16" fmla="*/ 1 w 51"/>
                <a:gd name="T17" fmla="*/ 0 h 108"/>
                <a:gd name="T18" fmla="*/ 1 w 51"/>
                <a:gd name="T19" fmla="*/ 1 h 108"/>
                <a:gd name="T20" fmla="*/ 1 w 51"/>
                <a:gd name="T21" fmla="*/ 1 h 108"/>
                <a:gd name="T22" fmla="*/ 1 w 51"/>
                <a:gd name="T23" fmla="*/ 1 h 108"/>
                <a:gd name="T24" fmla="*/ 1 w 51"/>
                <a:gd name="T25" fmla="*/ 1 h 108"/>
                <a:gd name="T26" fmla="*/ 1 w 51"/>
                <a:gd name="T27" fmla="*/ 1 h 108"/>
                <a:gd name="T28" fmla="*/ 1 w 51"/>
                <a:gd name="T29" fmla="*/ 1 h 108"/>
                <a:gd name="T30" fmla="*/ 0 w 51"/>
                <a:gd name="T31" fmla="*/ 1 h 108"/>
                <a:gd name="T32" fmla="*/ 0 w 51"/>
                <a:gd name="T33" fmla="*/ 1 h 108"/>
                <a:gd name="T34" fmla="*/ 0 w 51"/>
                <a:gd name="T35" fmla="*/ 1 h 108"/>
                <a:gd name="T36" fmla="*/ 0 w 51"/>
                <a:gd name="T37" fmla="*/ 1 h 108"/>
                <a:gd name="T38" fmla="*/ 0 w 51"/>
                <a:gd name="T39" fmla="*/ 1 h 108"/>
                <a:gd name="T40" fmla="*/ 0 w 51"/>
                <a:gd name="T41" fmla="*/ 1 h 108"/>
                <a:gd name="T42" fmla="*/ 0 w 51"/>
                <a:gd name="T43" fmla="*/ 1 h 108"/>
                <a:gd name="T44" fmla="*/ 0 w 51"/>
                <a:gd name="T45" fmla="*/ 1 h 108"/>
                <a:gd name="T46" fmla="*/ 0 w 51"/>
                <a:gd name="T47" fmla="*/ 1 h 108"/>
                <a:gd name="T48" fmla="*/ 0 w 51"/>
                <a:gd name="T49" fmla="*/ 1 h 108"/>
                <a:gd name="T50" fmla="*/ 0 w 51"/>
                <a:gd name="T51" fmla="*/ 1 h 108"/>
                <a:gd name="T52" fmla="*/ 0 w 51"/>
                <a:gd name="T53" fmla="*/ 1 h 108"/>
                <a:gd name="T54" fmla="*/ 0 w 51"/>
                <a:gd name="T55" fmla="*/ 1 h 108"/>
                <a:gd name="T56" fmla="*/ 0 w 51"/>
                <a:gd name="T57" fmla="*/ 1 h 108"/>
                <a:gd name="T58" fmla="*/ 0 w 51"/>
                <a:gd name="T59" fmla="*/ 1 h 108"/>
                <a:gd name="T60" fmla="*/ 0 w 51"/>
                <a:gd name="T61" fmla="*/ 1 h 108"/>
                <a:gd name="T62" fmla="*/ 0 w 51"/>
                <a:gd name="T63" fmla="*/ 1 h 108"/>
                <a:gd name="T64" fmla="*/ 0 w 51"/>
                <a:gd name="T65" fmla="*/ 1 h 108"/>
                <a:gd name="T66" fmla="*/ 0 w 51"/>
                <a:gd name="T67" fmla="*/ 1 h 108"/>
                <a:gd name="T68" fmla="*/ 0 w 51"/>
                <a:gd name="T69" fmla="*/ 0 h 108"/>
                <a:gd name="T70" fmla="*/ 0 w 51"/>
                <a:gd name="T71" fmla="*/ 0 h 108"/>
                <a:gd name="T72" fmla="*/ 0 w 51"/>
                <a:gd name="T73" fmla="*/ 0 h 108"/>
                <a:gd name="T74" fmla="*/ 0 w 51"/>
                <a:gd name="T75" fmla="*/ 0 h 108"/>
                <a:gd name="T76" fmla="*/ 0 w 51"/>
                <a:gd name="T77" fmla="*/ 0 h 108"/>
                <a:gd name="T78" fmla="*/ 0 w 51"/>
                <a:gd name="T79" fmla="*/ 0 h 108"/>
                <a:gd name="T80" fmla="*/ 0 w 51"/>
                <a:gd name="T81" fmla="*/ 0 h 108"/>
                <a:gd name="T82" fmla="*/ 0 w 51"/>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08"/>
                <a:gd name="T128" fmla="*/ 51 w 51"/>
                <a:gd name="T129" fmla="*/ 108 h 1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08">
                  <a:moveTo>
                    <a:pt x="0" y="4"/>
                  </a:moveTo>
                  <a:lnTo>
                    <a:pt x="2" y="3"/>
                  </a:lnTo>
                  <a:lnTo>
                    <a:pt x="8" y="1"/>
                  </a:lnTo>
                  <a:lnTo>
                    <a:pt x="14" y="0"/>
                  </a:lnTo>
                  <a:lnTo>
                    <a:pt x="23" y="3"/>
                  </a:lnTo>
                  <a:lnTo>
                    <a:pt x="32" y="6"/>
                  </a:lnTo>
                  <a:lnTo>
                    <a:pt x="40" y="16"/>
                  </a:lnTo>
                  <a:lnTo>
                    <a:pt x="43" y="22"/>
                  </a:lnTo>
                  <a:lnTo>
                    <a:pt x="46" y="31"/>
                  </a:lnTo>
                  <a:lnTo>
                    <a:pt x="49" y="41"/>
                  </a:lnTo>
                  <a:lnTo>
                    <a:pt x="51" y="56"/>
                  </a:lnTo>
                  <a:lnTo>
                    <a:pt x="49" y="67"/>
                  </a:lnTo>
                  <a:lnTo>
                    <a:pt x="49" y="77"/>
                  </a:lnTo>
                  <a:lnTo>
                    <a:pt x="46" y="86"/>
                  </a:lnTo>
                  <a:lnTo>
                    <a:pt x="43" y="93"/>
                  </a:lnTo>
                  <a:lnTo>
                    <a:pt x="39" y="98"/>
                  </a:lnTo>
                  <a:lnTo>
                    <a:pt x="36" y="102"/>
                  </a:lnTo>
                  <a:lnTo>
                    <a:pt x="32" y="105"/>
                  </a:lnTo>
                  <a:lnTo>
                    <a:pt x="29" y="108"/>
                  </a:lnTo>
                  <a:lnTo>
                    <a:pt x="18" y="108"/>
                  </a:lnTo>
                  <a:lnTo>
                    <a:pt x="11" y="108"/>
                  </a:lnTo>
                  <a:lnTo>
                    <a:pt x="5" y="107"/>
                  </a:lnTo>
                  <a:lnTo>
                    <a:pt x="3" y="107"/>
                  </a:lnTo>
                  <a:lnTo>
                    <a:pt x="3" y="89"/>
                  </a:lnTo>
                  <a:lnTo>
                    <a:pt x="8" y="89"/>
                  </a:lnTo>
                  <a:lnTo>
                    <a:pt x="18" y="87"/>
                  </a:lnTo>
                  <a:lnTo>
                    <a:pt x="23" y="84"/>
                  </a:lnTo>
                  <a:lnTo>
                    <a:pt x="27" y="78"/>
                  </a:lnTo>
                  <a:lnTo>
                    <a:pt x="29" y="74"/>
                  </a:lnTo>
                  <a:lnTo>
                    <a:pt x="30" y="68"/>
                  </a:lnTo>
                  <a:lnTo>
                    <a:pt x="32" y="62"/>
                  </a:lnTo>
                  <a:lnTo>
                    <a:pt x="33" y="56"/>
                  </a:lnTo>
                  <a:lnTo>
                    <a:pt x="32" y="46"/>
                  </a:lnTo>
                  <a:lnTo>
                    <a:pt x="30" y="41"/>
                  </a:lnTo>
                  <a:lnTo>
                    <a:pt x="29" y="34"/>
                  </a:lnTo>
                  <a:lnTo>
                    <a:pt x="27" y="31"/>
                  </a:lnTo>
                  <a:lnTo>
                    <a:pt x="23" y="24"/>
                  </a:lnTo>
                  <a:lnTo>
                    <a:pt x="18" y="21"/>
                  </a:lnTo>
                  <a:lnTo>
                    <a:pt x="8" y="21"/>
                  </a:lnTo>
                  <a:lnTo>
                    <a:pt x="3" y="22"/>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9" name="Freeform 112"/>
            <p:cNvSpPr>
              <a:spLocks/>
            </p:cNvSpPr>
            <p:nvPr/>
          </p:nvSpPr>
          <p:spPr bwMode="auto">
            <a:xfrm>
              <a:off x="4066" y="2539"/>
              <a:ext cx="53" cy="10"/>
            </a:xfrm>
            <a:custGeom>
              <a:avLst/>
              <a:gdLst>
                <a:gd name="T0" fmla="*/ 0 w 161"/>
                <a:gd name="T1" fmla="*/ 0 h 29"/>
                <a:gd name="T2" fmla="*/ 0 w 161"/>
                <a:gd name="T3" fmla="*/ 0 h 29"/>
                <a:gd name="T4" fmla="*/ 0 w 161"/>
                <a:gd name="T5" fmla="*/ 0 h 29"/>
                <a:gd name="T6" fmla="*/ 0 w 161"/>
                <a:gd name="T7" fmla="*/ 0 h 29"/>
                <a:gd name="T8" fmla="*/ 0 w 161"/>
                <a:gd name="T9" fmla="*/ 0 h 29"/>
                <a:gd name="T10" fmla="*/ 0 w 161"/>
                <a:gd name="T11" fmla="*/ 0 h 29"/>
                <a:gd name="T12" fmla="*/ 0 w 161"/>
                <a:gd name="T13" fmla="*/ 0 h 29"/>
                <a:gd name="T14" fmla="*/ 0 w 161"/>
                <a:gd name="T15" fmla="*/ 0 h 29"/>
                <a:gd name="T16" fmla="*/ 1 w 161"/>
                <a:gd name="T17" fmla="*/ 0 h 29"/>
                <a:gd name="T18" fmla="*/ 1 w 161"/>
                <a:gd name="T19" fmla="*/ 0 h 29"/>
                <a:gd name="T20" fmla="*/ 1 w 161"/>
                <a:gd name="T21" fmla="*/ 0 h 29"/>
                <a:gd name="T22" fmla="*/ 1 w 161"/>
                <a:gd name="T23" fmla="*/ 0 h 29"/>
                <a:gd name="T24" fmla="*/ 1 w 161"/>
                <a:gd name="T25" fmla="*/ 0 h 29"/>
                <a:gd name="T26" fmla="*/ 1 w 161"/>
                <a:gd name="T27" fmla="*/ 0 h 29"/>
                <a:gd name="T28" fmla="*/ 2 w 161"/>
                <a:gd name="T29" fmla="*/ 0 h 29"/>
                <a:gd name="T30" fmla="*/ 2 w 161"/>
                <a:gd name="T31" fmla="*/ 0 h 29"/>
                <a:gd name="T32" fmla="*/ 2 w 161"/>
                <a:gd name="T33" fmla="*/ 0 h 29"/>
                <a:gd name="T34" fmla="*/ 2 w 161"/>
                <a:gd name="T35" fmla="*/ 0 h 29"/>
                <a:gd name="T36" fmla="*/ 2 w 161"/>
                <a:gd name="T37" fmla="*/ 0 h 29"/>
                <a:gd name="T38" fmla="*/ 2 w 161"/>
                <a:gd name="T39" fmla="*/ 0 h 29"/>
                <a:gd name="T40" fmla="*/ 2 w 161"/>
                <a:gd name="T41" fmla="*/ 0 h 29"/>
                <a:gd name="T42" fmla="*/ 2 w 161"/>
                <a:gd name="T43" fmla="*/ 0 h 29"/>
                <a:gd name="T44" fmla="*/ 1 w 161"/>
                <a:gd name="T45" fmla="*/ 0 h 29"/>
                <a:gd name="T46" fmla="*/ 1 w 161"/>
                <a:gd name="T47" fmla="*/ 0 h 29"/>
                <a:gd name="T48" fmla="*/ 1 w 161"/>
                <a:gd name="T49" fmla="*/ 0 h 29"/>
                <a:gd name="T50" fmla="*/ 1 w 161"/>
                <a:gd name="T51" fmla="*/ 0 h 29"/>
                <a:gd name="T52" fmla="*/ 1 w 161"/>
                <a:gd name="T53" fmla="*/ 0 h 29"/>
                <a:gd name="T54" fmla="*/ 1 w 161"/>
                <a:gd name="T55" fmla="*/ 0 h 29"/>
                <a:gd name="T56" fmla="*/ 1 w 161"/>
                <a:gd name="T57" fmla="*/ 0 h 29"/>
                <a:gd name="T58" fmla="*/ 0 w 161"/>
                <a:gd name="T59" fmla="*/ 0 h 29"/>
                <a:gd name="T60" fmla="*/ 0 w 161"/>
                <a:gd name="T61" fmla="*/ 0 h 29"/>
                <a:gd name="T62" fmla="*/ 0 w 161"/>
                <a:gd name="T63" fmla="*/ 0 h 29"/>
                <a:gd name="T64" fmla="*/ 0 w 161"/>
                <a:gd name="T65" fmla="*/ 0 h 29"/>
                <a:gd name="T66" fmla="*/ 0 w 161"/>
                <a:gd name="T67" fmla="*/ 0 h 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1"/>
                <a:gd name="T103" fmla="*/ 0 h 29"/>
                <a:gd name="T104" fmla="*/ 161 w 161"/>
                <a:gd name="T105" fmla="*/ 29 h 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1" h="29">
                  <a:moveTo>
                    <a:pt x="0" y="5"/>
                  </a:moveTo>
                  <a:lnTo>
                    <a:pt x="0" y="3"/>
                  </a:lnTo>
                  <a:lnTo>
                    <a:pt x="3" y="3"/>
                  </a:lnTo>
                  <a:lnTo>
                    <a:pt x="7" y="2"/>
                  </a:lnTo>
                  <a:lnTo>
                    <a:pt x="13" y="2"/>
                  </a:lnTo>
                  <a:lnTo>
                    <a:pt x="21" y="2"/>
                  </a:lnTo>
                  <a:lnTo>
                    <a:pt x="29" y="2"/>
                  </a:lnTo>
                  <a:lnTo>
                    <a:pt x="38" y="2"/>
                  </a:lnTo>
                  <a:lnTo>
                    <a:pt x="52" y="2"/>
                  </a:lnTo>
                  <a:lnTo>
                    <a:pt x="62" y="0"/>
                  </a:lnTo>
                  <a:lnTo>
                    <a:pt x="75" y="0"/>
                  </a:lnTo>
                  <a:lnTo>
                    <a:pt x="89" y="0"/>
                  </a:lnTo>
                  <a:lnTo>
                    <a:pt x="104" y="0"/>
                  </a:lnTo>
                  <a:lnTo>
                    <a:pt x="117" y="0"/>
                  </a:lnTo>
                  <a:lnTo>
                    <a:pt x="132" y="0"/>
                  </a:lnTo>
                  <a:lnTo>
                    <a:pt x="145" y="2"/>
                  </a:lnTo>
                  <a:lnTo>
                    <a:pt x="161" y="2"/>
                  </a:lnTo>
                  <a:lnTo>
                    <a:pt x="161" y="29"/>
                  </a:lnTo>
                  <a:lnTo>
                    <a:pt x="157" y="27"/>
                  </a:lnTo>
                  <a:lnTo>
                    <a:pt x="148" y="27"/>
                  </a:lnTo>
                  <a:lnTo>
                    <a:pt x="141" y="26"/>
                  </a:lnTo>
                  <a:lnTo>
                    <a:pt x="132" y="26"/>
                  </a:lnTo>
                  <a:lnTo>
                    <a:pt x="121" y="26"/>
                  </a:lnTo>
                  <a:lnTo>
                    <a:pt x="112" y="26"/>
                  </a:lnTo>
                  <a:lnTo>
                    <a:pt x="99" y="24"/>
                  </a:lnTo>
                  <a:lnTo>
                    <a:pt x="87" y="24"/>
                  </a:lnTo>
                  <a:lnTo>
                    <a:pt x="74" y="23"/>
                  </a:lnTo>
                  <a:lnTo>
                    <a:pt x="61" y="23"/>
                  </a:lnTo>
                  <a:lnTo>
                    <a:pt x="44" y="23"/>
                  </a:lnTo>
                  <a:lnTo>
                    <a:pt x="29" y="23"/>
                  </a:lnTo>
                  <a:lnTo>
                    <a:pt x="15" y="23"/>
                  </a:lnTo>
                  <a:lnTo>
                    <a:pt x="0" y="24"/>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0" name="Freeform 113"/>
            <p:cNvSpPr>
              <a:spLocks/>
            </p:cNvSpPr>
            <p:nvPr/>
          </p:nvSpPr>
          <p:spPr bwMode="auto">
            <a:xfrm>
              <a:off x="4065" y="2559"/>
              <a:ext cx="54" cy="8"/>
            </a:xfrm>
            <a:custGeom>
              <a:avLst/>
              <a:gdLst>
                <a:gd name="T0" fmla="*/ 0 w 163"/>
                <a:gd name="T1" fmla="*/ 0 h 25"/>
                <a:gd name="T2" fmla="*/ 0 w 163"/>
                <a:gd name="T3" fmla="*/ 0 h 25"/>
                <a:gd name="T4" fmla="*/ 0 w 163"/>
                <a:gd name="T5" fmla="*/ 0 h 25"/>
                <a:gd name="T6" fmla="*/ 0 w 163"/>
                <a:gd name="T7" fmla="*/ 0 h 25"/>
                <a:gd name="T8" fmla="*/ 0 w 163"/>
                <a:gd name="T9" fmla="*/ 0 h 25"/>
                <a:gd name="T10" fmla="*/ 0 w 163"/>
                <a:gd name="T11" fmla="*/ 0 h 25"/>
                <a:gd name="T12" fmla="*/ 0 w 163"/>
                <a:gd name="T13" fmla="*/ 0 h 25"/>
                <a:gd name="T14" fmla="*/ 1 w 163"/>
                <a:gd name="T15" fmla="*/ 0 h 25"/>
                <a:gd name="T16" fmla="*/ 1 w 163"/>
                <a:gd name="T17" fmla="*/ 0 h 25"/>
                <a:gd name="T18" fmla="*/ 1 w 163"/>
                <a:gd name="T19" fmla="*/ 0 h 25"/>
                <a:gd name="T20" fmla="*/ 1 w 163"/>
                <a:gd name="T21" fmla="*/ 0 h 25"/>
                <a:gd name="T22" fmla="*/ 1 w 163"/>
                <a:gd name="T23" fmla="*/ 0 h 25"/>
                <a:gd name="T24" fmla="*/ 1 w 163"/>
                <a:gd name="T25" fmla="*/ 0 h 25"/>
                <a:gd name="T26" fmla="*/ 2 w 163"/>
                <a:gd name="T27" fmla="*/ 0 h 25"/>
                <a:gd name="T28" fmla="*/ 2 w 163"/>
                <a:gd name="T29" fmla="*/ 0 h 25"/>
                <a:gd name="T30" fmla="*/ 2 w 163"/>
                <a:gd name="T31" fmla="*/ 0 h 25"/>
                <a:gd name="T32" fmla="*/ 2 w 163"/>
                <a:gd name="T33" fmla="*/ 0 h 25"/>
                <a:gd name="T34" fmla="*/ 2 w 163"/>
                <a:gd name="T35" fmla="*/ 0 h 25"/>
                <a:gd name="T36" fmla="*/ 2 w 163"/>
                <a:gd name="T37" fmla="*/ 0 h 25"/>
                <a:gd name="T38" fmla="*/ 2 w 163"/>
                <a:gd name="T39" fmla="*/ 0 h 25"/>
                <a:gd name="T40" fmla="*/ 2 w 163"/>
                <a:gd name="T41" fmla="*/ 0 h 25"/>
                <a:gd name="T42" fmla="*/ 2 w 163"/>
                <a:gd name="T43" fmla="*/ 0 h 25"/>
                <a:gd name="T44" fmla="*/ 1 w 163"/>
                <a:gd name="T45" fmla="*/ 0 h 25"/>
                <a:gd name="T46" fmla="*/ 1 w 163"/>
                <a:gd name="T47" fmla="*/ 0 h 25"/>
                <a:gd name="T48" fmla="*/ 1 w 163"/>
                <a:gd name="T49" fmla="*/ 0 h 25"/>
                <a:gd name="T50" fmla="*/ 1 w 163"/>
                <a:gd name="T51" fmla="*/ 0 h 25"/>
                <a:gd name="T52" fmla="*/ 1 w 163"/>
                <a:gd name="T53" fmla="*/ 0 h 25"/>
                <a:gd name="T54" fmla="*/ 1 w 163"/>
                <a:gd name="T55" fmla="*/ 0 h 25"/>
                <a:gd name="T56" fmla="*/ 0 w 163"/>
                <a:gd name="T57" fmla="*/ 0 h 25"/>
                <a:gd name="T58" fmla="*/ 0 w 163"/>
                <a:gd name="T59" fmla="*/ 0 h 25"/>
                <a:gd name="T60" fmla="*/ 0 w 163"/>
                <a:gd name="T61" fmla="*/ 0 h 25"/>
                <a:gd name="T62" fmla="*/ 0 w 163"/>
                <a:gd name="T63" fmla="*/ 0 h 25"/>
                <a:gd name="T64" fmla="*/ 0 w 163"/>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3"/>
                <a:gd name="T100" fmla="*/ 0 h 25"/>
                <a:gd name="T101" fmla="*/ 163 w 163"/>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3" h="25">
                  <a:moveTo>
                    <a:pt x="0" y="24"/>
                  </a:moveTo>
                  <a:lnTo>
                    <a:pt x="3" y="24"/>
                  </a:lnTo>
                  <a:lnTo>
                    <a:pt x="8" y="24"/>
                  </a:lnTo>
                  <a:lnTo>
                    <a:pt x="14" y="24"/>
                  </a:lnTo>
                  <a:lnTo>
                    <a:pt x="21" y="24"/>
                  </a:lnTo>
                  <a:lnTo>
                    <a:pt x="30" y="25"/>
                  </a:lnTo>
                  <a:lnTo>
                    <a:pt x="39" y="25"/>
                  </a:lnTo>
                  <a:lnTo>
                    <a:pt x="52" y="25"/>
                  </a:lnTo>
                  <a:lnTo>
                    <a:pt x="64" y="25"/>
                  </a:lnTo>
                  <a:lnTo>
                    <a:pt x="76" y="25"/>
                  </a:lnTo>
                  <a:lnTo>
                    <a:pt x="91" y="25"/>
                  </a:lnTo>
                  <a:lnTo>
                    <a:pt x="106" y="25"/>
                  </a:lnTo>
                  <a:lnTo>
                    <a:pt x="119" y="25"/>
                  </a:lnTo>
                  <a:lnTo>
                    <a:pt x="134" y="25"/>
                  </a:lnTo>
                  <a:lnTo>
                    <a:pt x="147" y="25"/>
                  </a:lnTo>
                  <a:lnTo>
                    <a:pt x="163" y="25"/>
                  </a:lnTo>
                  <a:lnTo>
                    <a:pt x="163" y="0"/>
                  </a:lnTo>
                  <a:lnTo>
                    <a:pt x="159" y="0"/>
                  </a:lnTo>
                  <a:lnTo>
                    <a:pt x="150" y="0"/>
                  </a:lnTo>
                  <a:lnTo>
                    <a:pt x="143" y="0"/>
                  </a:lnTo>
                  <a:lnTo>
                    <a:pt x="134" y="0"/>
                  </a:lnTo>
                  <a:lnTo>
                    <a:pt x="123" y="0"/>
                  </a:lnTo>
                  <a:lnTo>
                    <a:pt x="114" y="2"/>
                  </a:lnTo>
                  <a:lnTo>
                    <a:pt x="101" y="2"/>
                  </a:lnTo>
                  <a:lnTo>
                    <a:pt x="89" y="3"/>
                  </a:lnTo>
                  <a:lnTo>
                    <a:pt x="76" y="3"/>
                  </a:lnTo>
                  <a:lnTo>
                    <a:pt x="61" y="5"/>
                  </a:lnTo>
                  <a:lnTo>
                    <a:pt x="45" y="5"/>
                  </a:lnTo>
                  <a:lnTo>
                    <a:pt x="30" y="5"/>
                  </a:lnTo>
                  <a:lnTo>
                    <a:pt x="15" y="5"/>
                  </a:lnTo>
                  <a:lnTo>
                    <a:pt x="0" y="5"/>
                  </a:lnTo>
                  <a:lnTo>
                    <a:pt x="0"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1" name="Freeform 114"/>
            <p:cNvSpPr>
              <a:spLocks/>
            </p:cNvSpPr>
            <p:nvPr/>
          </p:nvSpPr>
          <p:spPr bwMode="auto">
            <a:xfrm>
              <a:off x="4241" y="2339"/>
              <a:ext cx="9" cy="22"/>
            </a:xfrm>
            <a:custGeom>
              <a:avLst/>
              <a:gdLst>
                <a:gd name="T0" fmla="*/ 0 w 28"/>
                <a:gd name="T1" fmla="*/ 0 h 65"/>
                <a:gd name="T2" fmla="*/ 0 w 28"/>
                <a:gd name="T3" fmla="*/ 1 h 65"/>
                <a:gd name="T4" fmla="*/ 0 w 28"/>
                <a:gd name="T5" fmla="*/ 1 h 65"/>
                <a:gd name="T6" fmla="*/ 0 w 28"/>
                <a:gd name="T7" fmla="*/ 0 h 65"/>
                <a:gd name="T8" fmla="*/ 0 w 28"/>
                <a:gd name="T9" fmla="*/ 0 h 65"/>
                <a:gd name="T10" fmla="*/ 0 w 28"/>
                <a:gd name="T11" fmla="*/ 0 h 65"/>
                <a:gd name="T12" fmla="*/ 0 60000 65536"/>
                <a:gd name="T13" fmla="*/ 0 60000 65536"/>
                <a:gd name="T14" fmla="*/ 0 60000 65536"/>
                <a:gd name="T15" fmla="*/ 0 60000 65536"/>
                <a:gd name="T16" fmla="*/ 0 60000 65536"/>
                <a:gd name="T17" fmla="*/ 0 60000 65536"/>
                <a:gd name="T18" fmla="*/ 0 w 28"/>
                <a:gd name="T19" fmla="*/ 0 h 65"/>
                <a:gd name="T20" fmla="*/ 28 w 28"/>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28" h="65">
                  <a:moveTo>
                    <a:pt x="0" y="0"/>
                  </a:moveTo>
                  <a:lnTo>
                    <a:pt x="1" y="65"/>
                  </a:lnTo>
                  <a:lnTo>
                    <a:pt x="28" y="65"/>
                  </a:lnTo>
                  <a:lnTo>
                    <a:pt x="2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2" name="Freeform 115"/>
            <p:cNvSpPr>
              <a:spLocks/>
            </p:cNvSpPr>
            <p:nvPr/>
          </p:nvSpPr>
          <p:spPr bwMode="auto">
            <a:xfrm>
              <a:off x="4241" y="2377"/>
              <a:ext cx="9" cy="26"/>
            </a:xfrm>
            <a:custGeom>
              <a:avLst/>
              <a:gdLst>
                <a:gd name="T0" fmla="*/ 0 w 28"/>
                <a:gd name="T1" fmla="*/ 0 h 78"/>
                <a:gd name="T2" fmla="*/ 0 w 28"/>
                <a:gd name="T3" fmla="*/ 1 h 78"/>
                <a:gd name="T4" fmla="*/ 0 w 28"/>
                <a:gd name="T5" fmla="*/ 1 h 78"/>
                <a:gd name="T6" fmla="*/ 0 w 28"/>
                <a:gd name="T7" fmla="*/ 0 h 78"/>
                <a:gd name="T8" fmla="*/ 0 w 28"/>
                <a:gd name="T9" fmla="*/ 0 h 78"/>
                <a:gd name="T10" fmla="*/ 0 w 28"/>
                <a:gd name="T11" fmla="*/ 0 h 78"/>
                <a:gd name="T12" fmla="*/ 0 60000 65536"/>
                <a:gd name="T13" fmla="*/ 0 60000 65536"/>
                <a:gd name="T14" fmla="*/ 0 60000 65536"/>
                <a:gd name="T15" fmla="*/ 0 60000 65536"/>
                <a:gd name="T16" fmla="*/ 0 60000 65536"/>
                <a:gd name="T17" fmla="*/ 0 60000 65536"/>
                <a:gd name="T18" fmla="*/ 0 w 28"/>
                <a:gd name="T19" fmla="*/ 0 h 78"/>
                <a:gd name="T20" fmla="*/ 28 w 28"/>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28" h="78">
                  <a:moveTo>
                    <a:pt x="0" y="0"/>
                  </a:moveTo>
                  <a:lnTo>
                    <a:pt x="4" y="78"/>
                  </a:lnTo>
                  <a:lnTo>
                    <a:pt x="28" y="75"/>
                  </a:lnTo>
                  <a:lnTo>
                    <a:pt x="28"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3" name="Freeform 116"/>
            <p:cNvSpPr>
              <a:spLocks/>
            </p:cNvSpPr>
            <p:nvPr/>
          </p:nvSpPr>
          <p:spPr bwMode="auto">
            <a:xfrm>
              <a:off x="4311" y="2328"/>
              <a:ext cx="45" cy="26"/>
            </a:xfrm>
            <a:custGeom>
              <a:avLst/>
              <a:gdLst>
                <a:gd name="T0" fmla="*/ 0 w 136"/>
                <a:gd name="T1" fmla="*/ 0 h 80"/>
                <a:gd name="T2" fmla="*/ 0 w 136"/>
                <a:gd name="T3" fmla="*/ 0 h 80"/>
                <a:gd name="T4" fmla="*/ 0 w 136"/>
                <a:gd name="T5" fmla="*/ 0 h 80"/>
                <a:gd name="T6" fmla="*/ 0 w 136"/>
                <a:gd name="T7" fmla="*/ 0 h 80"/>
                <a:gd name="T8" fmla="*/ 0 w 136"/>
                <a:gd name="T9" fmla="*/ 0 h 80"/>
                <a:gd name="T10" fmla="*/ 0 w 136"/>
                <a:gd name="T11" fmla="*/ 0 h 80"/>
                <a:gd name="T12" fmla="*/ 0 w 136"/>
                <a:gd name="T13" fmla="*/ 0 h 80"/>
                <a:gd name="T14" fmla="*/ 1 w 136"/>
                <a:gd name="T15" fmla="*/ 0 h 80"/>
                <a:gd name="T16" fmla="*/ 1 w 136"/>
                <a:gd name="T17" fmla="*/ 0 h 80"/>
                <a:gd name="T18" fmla="*/ 1 w 136"/>
                <a:gd name="T19" fmla="*/ 0 h 80"/>
                <a:gd name="T20" fmla="*/ 1 w 136"/>
                <a:gd name="T21" fmla="*/ 0 h 80"/>
                <a:gd name="T22" fmla="*/ 1 w 136"/>
                <a:gd name="T23" fmla="*/ 0 h 80"/>
                <a:gd name="T24" fmla="*/ 1 w 136"/>
                <a:gd name="T25" fmla="*/ 0 h 80"/>
                <a:gd name="T26" fmla="*/ 1 w 136"/>
                <a:gd name="T27" fmla="*/ 0 h 80"/>
                <a:gd name="T28" fmla="*/ 1 w 136"/>
                <a:gd name="T29" fmla="*/ 0 h 80"/>
                <a:gd name="T30" fmla="*/ 2 w 136"/>
                <a:gd name="T31" fmla="*/ 1 h 80"/>
                <a:gd name="T32" fmla="*/ 2 w 136"/>
                <a:gd name="T33" fmla="*/ 1 h 80"/>
                <a:gd name="T34" fmla="*/ 2 w 136"/>
                <a:gd name="T35" fmla="*/ 1 h 80"/>
                <a:gd name="T36" fmla="*/ 2 w 136"/>
                <a:gd name="T37" fmla="*/ 1 h 80"/>
                <a:gd name="T38" fmla="*/ 1 w 136"/>
                <a:gd name="T39" fmla="*/ 1 h 80"/>
                <a:gd name="T40" fmla="*/ 1 w 136"/>
                <a:gd name="T41" fmla="*/ 1 h 80"/>
                <a:gd name="T42" fmla="*/ 1 w 136"/>
                <a:gd name="T43" fmla="*/ 1 h 80"/>
                <a:gd name="T44" fmla="*/ 1 w 136"/>
                <a:gd name="T45" fmla="*/ 1 h 80"/>
                <a:gd name="T46" fmla="*/ 1 w 136"/>
                <a:gd name="T47" fmla="*/ 1 h 80"/>
                <a:gd name="T48" fmla="*/ 1 w 136"/>
                <a:gd name="T49" fmla="*/ 1 h 80"/>
                <a:gd name="T50" fmla="*/ 1 w 136"/>
                <a:gd name="T51" fmla="*/ 1 h 80"/>
                <a:gd name="T52" fmla="*/ 1 w 136"/>
                <a:gd name="T53" fmla="*/ 1 h 80"/>
                <a:gd name="T54" fmla="*/ 1 w 136"/>
                <a:gd name="T55" fmla="*/ 0 h 80"/>
                <a:gd name="T56" fmla="*/ 1 w 136"/>
                <a:gd name="T57" fmla="*/ 0 h 80"/>
                <a:gd name="T58" fmla="*/ 1 w 136"/>
                <a:gd name="T59" fmla="*/ 0 h 80"/>
                <a:gd name="T60" fmla="*/ 0 w 136"/>
                <a:gd name="T61" fmla="*/ 0 h 80"/>
                <a:gd name="T62" fmla="*/ 0 w 136"/>
                <a:gd name="T63" fmla="*/ 0 h 80"/>
                <a:gd name="T64" fmla="*/ 0 w 136"/>
                <a:gd name="T65" fmla="*/ 0 h 80"/>
                <a:gd name="T66" fmla="*/ 0 w 136"/>
                <a:gd name="T67" fmla="*/ 0 h 80"/>
                <a:gd name="T68" fmla="*/ 0 w 136"/>
                <a:gd name="T69" fmla="*/ 0 h 80"/>
                <a:gd name="T70" fmla="*/ 0 w 136"/>
                <a:gd name="T71" fmla="*/ 0 h 80"/>
                <a:gd name="T72" fmla="*/ 0 w 136"/>
                <a:gd name="T73" fmla="*/ 0 h 80"/>
                <a:gd name="T74" fmla="*/ 0 w 136"/>
                <a:gd name="T75" fmla="*/ 0 h 80"/>
                <a:gd name="T76" fmla="*/ 0 w 136"/>
                <a:gd name="T77" fmla="*/ 0 h 80"/>
                <a:gd name="T78" fmla="*/ 0 w 136"/>
                <a:gd name="T79" fmla="*/ 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80"/>
                <a:gd name="T122" fmla="*/ 136 w 136"/>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80">
                  <a:moveTo>
                    <a:pt x="4" y="1"/>
                  </a:moveTo>
                  <a:lnTo>
                    <a:pt x="4" y="0"/>
                  </a:lnTo>
                  <a:lnTo>
                    <a:pt x="9" y="0"/>
                  </a:lnTo>
                  <a:lnTo>
                    <a:pt x="13" y="0"/>
                  </a:lnTo>
                  <a:lnTo>
                    <a:pt x="19" y="1"/>
                  </a:lnTo>
                  <a:lnTo>
                    <a:pt x="27" y="1"/>
                  </a:lnTo>
                  <a:lnTo>
                    <a:pt x="37" y="2"/>
                  </a:lnTo>
                  <a:lnTo>
                    <a:pt x="46" y="2"/>
                  </a:lnTo>
                  <a:lnTo>
                    <a:pt x="58" y="7"/>
                  </a:lnTo>
                  <a:lnTo>
                    <a:pt x="68" y="8"/>
                  </a:lnTo>
                  <a:lnTo>
                    <a:pt x="79" y="13"/>
                  </a:lnTo>
                  <a:lnTo>
                    <a:pt x="89" y="17"/>
                  </a:lnTo>
                  <a:lnTo>
                    <a:pt x="101" y="23"/>
                  </a:lnTo>
                  <a:lnTo>
                    <a:pt x="110" y="31"/>
                  </a:lnTo>
                  <a:lnTo>
                    <a:pt x="120" y="40"/>
                  </a:lnTo>
                  <a:lnTo>
                    <a:pt x="128" y="48"/>
                  </a:lnTo>
                  <a:lnTo>
                    <a:pt x="136" y="62"/>
                  </a:lnTo>
                  <a:lnTo>
                    <a:pt x="133" y="66"/>
                  </a:lnTo>
                  <a:lnTo>
                    <a:pt x="126" y="72"/>
                  </a:lnTo>
                  <a:lnTo>
                    <a:pt x="117" y="77"/>
                  </a:lnTo>
                  <a:lnTo>
                    <a:pt x="113" y="80"/>
                  </a:lnTo>
                  <a:lnTo>
                    <a:pt x="113" y="77"/>
                  </a:lnTo>
                  <a:lnTo>
                    <a:pt x="108" y="71"/>
                  </a:lnTo>
                  <a:lnTo>
                    <a:pt x="102" y="62"/>
                  </a:lnTo>
                  <a:lnTo>
                    <a:pt x="95" y="54"/>
                  </a:lnTo>
                  <a:lnTo>
                    <a:pt x="88" y="48"/>
                  </a:lnTo>
                  <a:lnTo>
                    <a:pt x="80" y="44"/>
                  </a:lnTo>
                  <a:lnTo>
                    <a:pt x="71" y="41"/>
                  </a:lnTo>
                  <a:lnTo>
                    <a:pt x="61" y="38"/>
                  </a:lnTo>
                  <a:lnTo>
                    <a:pt x="49" y="34"/>
                  </a:lnTo>
                  <a:lnTo>
                    <a:pt x="36" y="34"/>
                  </a:lnTo>
                  <a:lnTo>
                    <a:pt x="21" y="34"/>
                  </a:lnTo>
                  <a:lnTo>
                    <a:pt x="4" y="34"/>
                  </a:lnTo>
                  <a:lnTo>
                    <a:pt x="2" y="32"/>
                  </a:lnTo>
                  <a:lnTo>
                    <a:pt x="0" y="28"/>
                  </a:lnTo>
                  <a:lnTo>
                    <a:pt x="0" y="23"/>
                  </a:lnTo>
                  <a:lnTo>
                    <a:pt x="2" y="17"/>
                  </a:lnTo>
                  <a:lnTo>
                    <a:pt x="3" y="5"/>
                  </a:lnTo>
                  <a:lnTo>
                    <a:pt x="4"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4" name="Freeform 117"/>
            <p:cNvSpPr>
              <a:spLocks/>
            </p:cNvSpPr>
            <p:nvPr/>
          </p:nvSpPr>
          <p:spPr bwMode="auto">
            <a:xfrm>
              <a:off x="4136" y="2419"/>
              <a:ext cx="177" cy="12"/>
            </a:xfrm>
            <a:custGeom>
              <a:avLst/>
              <a:gdLst>
                <a:gd name="T0" fmla="*/ 0 w 530"/>
                <a:gd name="T1" fmla="*/ 0 h 34"/>
                <a:gd name="T2" fmla="*/ 7 w 530"/>
                <a:gd name="T3" fmla="*/ 0 h 34"/>
                <a:gd name="T4" fmla="*/ 7 w 530"/>
                <a:gd name="T5" fmla="*/ 0 h 34"/>
                <a:gd name="T6" fmla="*/ 0 w 530"/>
                <a:gd name="T7" fmla="*/ 0 h 34"/>
                <a:gd name="T8" fmla="*/ 0 w 530"/>
                <a:gd name="T9" fmla="*/ 0 h 34"/>
                <a:gd name="T10" fmla="*/ 0 w 530"/>
                <a:gd name="T11" fmla="*/ 0 h 34"/>
                <a:gd name="T12" fmla="*/ 0 60000 65536"/>
                <a:gd name="T13" fmla="*/ 0 60000 65536"/>
                <a:gd name="T14" fmla="*/ 0 60000 65536"/>
                <a:gd name="T15" fmla="*/ 0 60000 65536"/>
                <a:gd name="T16" fmla="*/ 0 60000 65536"/>
                <a:gd name="T17" fmla="*/ 0 60000 65536"/>
                <a:gd name="T18" fmla="*/ 0 w 530"/>
                <a:gd name="T19" fmla="*/ 0 h 34"/>
                <a:gd name="T20" fmla="*/ 530 w 530"/>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530" h="34">
                  <a:moveTo>
                    <a:pt x="0" y="31"/>
                  </a:moveTo>
                  <a:lnTo>
                    <a:pt x="530" y="34"/>
                  </a:lnTo>
                  <a:lnTo>
                    <a:pt x="527" y="0"/>
                  </a:lnTo>
                  <a:lnTo>
                    <a:pt x="0" y="0"/>
                  </a:lnTo>
                  <a:lnTo>
                    <a:pt x="0"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5" name="Freeform 118"/>
            <p:cNvSpPr>
              <a:spLocks/>
            </p:cNvSpPr>
            <p:nvPr/>
          </p:nvSpPr>
          <p:spPr bwMode="auto">
            <a:xfrm>
              <a:off x="4353" y="2368"/>
              <a:ext cx="52" cy="24"/>
            </a:xfrm>
            <a:custGeom>
              <a:avLst/>
              <a:gdLst>
                <a:gd name="T0" fmla="*/ 2 w 154"/>
                <a:gd name="T1" fmla="*/ 1 h 73"/>
                <a:gd name="T2" fmla="*/ 0 w 154"/>
                <a:gd name="T3" fmla="*/ 0 h 73"/>
                <a:gd name="T4" fmla="*/ 0 w 154"/>
                <a:gd name="T5" fmla="*/ 0 h 73"/>
                <a:gd name="T6" fmla="*/ 2 w 154"/>
                <a:gd name="T7" fmla="*/ 1 h 73"/>
                <a:gd name="T8" fmla="*/ 2 w 154"/>
                <a:gd name="T9" fmla="*/ 1 h 73"/>
                <a:gd name="T10" fmla="*/ 2 w 154"/>
                <a:gd name="T11" fmla="*/ 1 h 73"/>
                <a:gd name="T12" fmla="*/ 0 60000 65536"/>
                <a:gd name="T13" fmla="*/ 0 60000 65536"/>
                <a:gd name="T14" fmla="*/ 0 60000 65536"/>
                <a:gd name="T15" fmla="*/ 0 60000 65536"/>
                <a:gd name="T16" fmla="*/ 0 60000 65536"/>
                <a:gd name="T17" fmla="*/ 0 60000 65536"/>
                <a:gd name="T18" fmla="*/ 0 w 154"/>
                <a:gd name="T19" fmla="*/ 0 h 73"/>
                <a:gd name="T20" fmla="*/ 154 w 154"/>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4" h="73">
                  <a:moveTo>
                    <a:pt x="154" y="53"/>
                  </a:moveTo>
                  <a:lnTo>
                    <a:pt x="7" y="0"/>
                  </a:lnTo>
                  <a:lnTo>
                    <a:pt x="0" y="27"/>
                  </a:lnTo>
                  <a:lnTo>
                    <a:pt x="134" y="73"/>
                  </a:lnTo>
                  <a:lnTo>
                    <a:pt x="154"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6" name="Freeform 119"/>
            <p:cNvSpPr>
              <a:spLocks/>
            </p:cNvSpPr>
            <p:nvPr/>
          </p:nvSpPr>
          <p:spPr bwMode="auto">
            <a:xfrm>
              <a:off x="4355" y="2397"/>
              <a:ext cx="36" cy="8"/>
            </a:xfrm>
            <a:custGeom>
              <a:avLst/>
              <a:gdLst>
                <a:gd name="T0" fmla="*/ 1 w 109"/>
                <a:gd name="T1" fmla="*/ 0 h 24"/>
                <a:gd name="T2" fmla="*/ 0 w 109"/>
                <a:gd name="T3" fmla="*/ 0 h 24"/>
                <a:gd name="T4" fmla="*/ 0 w 109"/>
                <a:gd name="T5" fmla="*/ 0 h 24"/>
                <a:gd name="T6" fmla="*/ 1 w 109"/>
                <a:gd name="T7" fmla="*/ 0 h 24"/>
                <a:gd name="T8" fmla="*/ 1 w 109"/>
                <a:gd name="T9" fmla="*/ 0 h 24"/>
                <a:gd name="T10" fmla="*/ 1 w 109"/>
                <a:gd name="T11" fmla="*/ 0 h 24"/>
                <a:gd name="T12" fmla="*/ 0 60000 65536"/>
                <a:gd name="T13" fmla="*/ 0 60000 65536"/>
                <a:gd name="T14" fmla="*/ 0 60000 65536"/>
                <a:gd name="T15" fmla="*/ 0 60000 65536"/>
                <a:gd name="T16" fmla="*/ 0 60000 65536"/>
                <a:gd name="T17" fmla="*/ 0 60000 65536"/>
                <a:gd name="T18" fmla="*/ 0 w 109"/>
                <a:gd name="T19" fmla="*/ 0 h 24"/>
                <a:gd name="T20" fmla="*/ 109 w 10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09" h="24">
                  <a:moveTo>
                    <a:pt x="107" y="0"/>
                  </a:moveTo>
                  <a:lnTo>
                    <a:pt x="0" y="0"/>
                  </a:lnTo>
                  <a:lnTo>
                    <a:pt x="0" y="22"/>
                  </a:lnTo>
                  <a:lnTo>
                    <a:pt x="109" y="24"/>
                  </a:lnTo>
                  <a:lnTo>
                    <a:pt x="10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7" name="Freeform 120"/>
            <p:cNvSpPr>
              <a:spLocks/>
            </p:cNvSpPr>
            <p:nvPr/>
          </p:nvSpPr>
          <p:spPr bwMode="auto">
            <a:xfrm>
              <a:off x="4157" y="2583"/>
              <a:ext cx="24" cy="7"/>
            </a:xfrm>
            <a:custGeom>
              <a:avLst/>
              <a:gdLst>
                <a:gd name="T0" fmla="*/ 0 w 72"/>
                <a:gd name="T1" fmla="*/ 0 h 21"/>
                <a:gd name="T2" fmla="*/ 1 w 72"/>
                <a:gd name="T3" fmla="*/ 0 h 21"/>
                <a:gd name="T4" fmla="*/ 1 w 72"/>
                <a:gd name="T5" fmla="*/ 0 h 21"/>
                <a:gd name="T6" fmla="*/ 0 w 72"/>
                <a:gd name="T7" fmla="*/ 0 h 21"/>
                <a:gd name="T8" fmla="*/ 0 w 72"/>
                <a:gd name="T9" fmla="*/ 0 h 21"/>
                <a:gd name="T10" fmla="*/ 0 w 72"/>
                <a:gd name="T11" fmla="*/ 0 h 21"/>
                <a:gd name="T12" fmla="*/ 0 60000 65536"/>
                <a:gd name="T13" fmla="*/ 0 60000 65536"/>
                <a:gd name="T14" fmla="*/ 0 60000 65536"/>
                <a:gd name="T15" fmla="*/ 0 60000 65536"/>
                <a:gd name="T16" fmla="*/ 0 60000 65536"/>
                <a:gd name="T17" fmla="*/ 0 60000 65536"/>
                <a:gd name="T18" fmla="*/ 0 w 72"/>
                <a:gd name="T19" fmla="*/ 0 h 21"/>
                <a:gd name="T20" fmla="*/ 72 w 7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72" h="21">
                  <a:moveTo>
                    <a:pt x="0" y="0"/>
                  </a:moveTo>
                  <a:lnTo>
                    <a:pt x="72" y="0"/>
                  </a:lnTo>
                  <a:lnTo>
                    <a:pt x="72" y="21"/>
                  </a:lnTo>
                  <a:lnTo>
                    <a:pt x="1" y="2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8" name="Freeform 121"/>
            <p:cNvSpPr>
              <a:spLocks/>
            </p:cNvSpPr>
            <p:nvPr/>
          </p:nvSpPr>
          <p:spPr bwMode="auto">
            <a:xfrm>
              <a:off x="4156" y="2613"/>
              <a:ext cx="26" cy="7"/>
            </a:xfrm>
            <a:custGeom>
              <a:avLst/>
              <a:gdLst>
                <a:gd name="T0" fmla="*/ 0 w 77"/>
                <a:gd name="T1" fmla="*/ 0 h 22"/>
                <a:gd name="T2" fmla="*/ 1 w 77"/>
                <a:gd name="T3" fmla="*/ 0 h 22"/>
                <a:gd name="T4" fmla="*/ 1 w 77"/>
                <a:gd name="T5" fmla="*/ 0 h 22"/>
                <a:gd name="T6" fmla="*/ 0 w 77"/>
                <a:gd name="T7" fmla="*/ 0 h 22"/>
                <a:gd name="T8" fmla="*/ 0 w 77"/>
                <a:gd name="T9" fmla="*/ 0 h 22"/>
                <a:gd name="T10" fmla="*/ 0 w 77"/>
                <a:gd name="T11" fmla="*/ 0 h 22"/>
                <a:gd name="T12" fmla="*/ 0 60000 65536"/>
                <a:gd name="T13" fmla="*/ 0 60000 65536"/>
                <a:gd name="T14" fmla="*/ 0 60000 65536"/>
                <a:gd name="T15" fmla="*/ 0 60000 65536"/>
                <a:gd name="T16" fmla="*/ 0 60000 65536"/>
                <a:gd name="T17" fmla="*/ 0 60000 65536"/>
                <a:gd name="T18" fmla="*/ 0 w 77"/>
                <a:gd name="T19" fmla="*/ 0 h 22"/>
                <a:gd name="T20" fmla="*/ 77 w 7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77" h="22">
                  <a:moveTo>
                    <a:pt x="0" y="0"/>
                  </a:moveTo>
                  <a:lnTo>
                    <a:pt x="77" y="0"/>
                  </a:lnTo>
                  <a:lnTo>
                    <a:pt x="77" y="19"/>
                  </a:lnTo>
                  <a:lnTo>
                    <a:pt x="2" y="22"/>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9" name="Freeform 122"/>
            <p:cNvSpPr>
              <a:spLocks/>
            </p:cNvSpPr>
            <p:nvPr/>
          </p:nvSpPr>
          <p:spPr bwMode="auto">
            <a:xfrm>
              <a:off x="4282" y="2565"/>
              <a:ext cx="13" cy="118"/>
            </a:xfrm>
            <a:custGeom>
              <a:avLst/>
              <a:gdLst>
                <a:gd name="T0" fmla="*/ 0 w 40"/>
                <a:gd name="T1" fmla="*/ 0 h 354"/>
                <a:gd name="T2" fmla="*/ 0 w 40"/>
                <a:gd name="T3" fmla="*/ 0 h 354"/>
                <a:gd name="T4" fmla="*/ 0 w 40"/>
                <a:gd name="T5" fmla="*/ 0 h 354"/>
                <a:gd name="T6" fmla="*/ 0 w 40"/>
                <a:gd name="T7" fmla="*/ 0 h 354"/>
                <a:gd name="T8" fmla="*/ 0 w 40"/>
                <a:gd name="T9" fmla="*/ 1 h 354"/>
                <a:gd name="T10" fmla="*/ 0 w 40"/>
                <a:gd name="T11" fmla="*/ 1 h 354"/>
                <a:gd name="T12" fmla="*/ 0 w 40"/>
                <a:gd name="T13" fmla="*/ 1 h 354"/>
                <a:gd name="T14" fmla="*/ 0 w 40"/>
                <a:gd name="T15" fmla="*/ 1 h 354"/>
                <a:gd name="T16" fmla="*/ 0 w 40"/>
                <a:gd name="T17" fmla="*/ 2 h 354"/>
                <a:gd name="T18" fmla="*/ 0 w 40"/>
                <a:gd name="T19" fmla="*/ 2 h 354"/>
                <a:gd name="T20" fmla="*/ 0 w 40"/>
                <a:gd name="T21" fmla="*/ 2 h 354"/>
                <a:gd name="T22" fmla="*/ 0 w 40"/>
                <a:gd name="T23" fmla="*/ 3 h 354"/>
                <a:gd name="T24" fmla="*/ 0 w 40"/>
                <a:gd name="T25" fmla="*/ 3 h 354"/>
                <a:gd name="T26" fmla="*/ 0 w 40"/>
                <a:gd name="T27" fmla="*/ 3 h 354"/>
                <a:gd name="T28" fmla="*/ 0 w 40"/>
                <a:gd name="T29" fmla="*/ 4 h 354"/>
                <a:gd name="T30" fmla="*/ 0 w 40"/>
                <a:gd name="T31" fmla="*/ 4 h 354"/>
                <a:gd name="T32" fmla="*/ 0 w 40"/>
                <a:gd name="T33" fmla="*/ 4 h 354"/>
                <a:gd name="T34" fmla="*/ 0 w 40"/>
                <a:gd name="T35" fmla="*/ 4 h 354"/>
                <a:gd name="T36" fmla="*/ 0 w 40"/>
                <a:gd name="T37" fmla="*/ 4 h 354"/>
                <a:gd name="T38" fmla="*/ 0 w 40"/>
                <a:gd name="T39" fmla="*/ 4 h 354"/>
                <a:gd name="T40" fmla="*/ 0 w 40"/>
                <a:gd name="T41" fmla="*/ 4 h 354"/>
                <a:gd name="T42" fmla="*/ 0 w 40"/>
                <a:gd name="T43" fmla="*/ 4 h 354"/>
                <a:gd name="T44" fmla="*/ 0 w 40"/>
                <a:gd name="T45" fmla="*/ 3 h 354"/>
                <a:gd name="T46" fmla="*/ 0 w 40"/>
                <a:gd name="T47" fmla="*/ 3 h 354"/>
                <a:gd name="T48" fmla="*/ 0 w 40"/>
                <a:gd name="T49" fmla="*/ 3 h 354"/>
                <a:gd name="T50" fmla="*/ 0 w 40"/>
                <a:gd name="T51" fmla="*/ 2 h 354"/>
                <a:gd name="T52" fmla="*/ 0 w 40"/>
                <a:gd name="T53" fmla="*/ 2 h 354"/>
                <a:gd name="T54" fmla="*/ 0 w 40"/>
                <a:gd name="T55" fmla="*/ 2 h 354"/>
                <a:gd name="T56" fmla="*/ 0 w 40"/>
                <a:gd name="T57" fmla="*/ 1 h 354"/>
                <a:gd name="T58" fmla="*/ 0 w 40"/>
                <a:gd name="T59" fmla="*/ 1 h 354"/>
                <a:gd name="T60" fmla="*/ 0 w 40"/>
                <a:gd name="T61" fmla="*/ 1 h 354"/>
                <a:gd name="T62" fmla="*/ 0 w 40"/>
                <a:gd name="T63" fmla="*/ 0 h 354"/>
                <a:gd name="T64" fmla="*/ 0 w 40"/>
                <a:gd name="T65" fmla="*/ 0 h 354"/>
                <a:gd name="T66" fmla="*/ 0 w 40"/>
                <a:gd name="T67" fmla="*/ 0 h 354"/>
                <a:gd name="T68" fmla="*/ 0 w 40"/>
                <a:gd name="T69" fmla="*/ 0 h 354"/>
                <a:gd name="T70" fmla="*/ 0 w 40"/>
                <a:gd name="T71" fmla="*/ 0 h 3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
                <a:gd name="T109" fmla="*/ 0 h 354"/>
                <a:gd name="T110" fmla="*/ 40 w 40"/>
                <a:gd name="T111" fmla="*/ 354 h 3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 h="354">
                  <a:moveTo>
                    <a:pt x="10" y="0"/>
                  </a:moveTo>
                  <a:lnTo>
                    <a:pt x="9" y="3"/>
                  </a:lnTo>
                  <a:lnTo>
                    <a:pt x="9" y="10"/>
                  </a:lnTo>
                  <a:lnTo>
                    <a:pt x="9" y="24"/>
                  </a:lnTo>
                  <a:lnTo>
                    <a:pt x="9" y="43"/>
                  </a:lnTo>
                  <a:lnTo>
                    <a:pt x="7" y="64"/>
                  </a:lnTo>
                  <a:lnTo>
                    <a:pt x="7" y="88"/>
                  </a:lnTo>
                  <a:lnTo>
                    <a:pt x="6" y="114"/>
                  </a:lnTo>
                  <a:lnTo>
                    <a:pt x="6" y="142"/>
                  </a:lnTo>
                  <a:lnTo>
                    <a:pt x="5" y="171"/>
                  </a:lnTo>
                  <a:lnTo>
                    <a:pt x="3" y="199"/>
                  </a:lnTo>
                  <a:lnTo>
                    <a:pt x="3" y="225"/>
                  </a:lnTo>
                  <a:lnTo>
                    <a:pt x="3" y="254"/>
                  </a:lnTo>
                  <a:lnTo>
                    <a:pt x="2" y="277"/>
                  </a:lnTo>
                  <a:lnTo>
                    <a:pt x="0" y="299"/>
                  </a:lnTo>
                  <a:lnTo>
                    <a:pt x="0" y="317"/>
                  </a:lnTo>
                  <a:lnTo>
                    <a:pt x="0" y="334"/>
                  </a:lnTo>
                  <a:lnTo>
                    <a:pt x="31" y="354"/>
                  </a:lnTo>
                  <a:lnTo>
                    <a:pt x="31" y="348"/>
                  </a:lnTo>
                  <a:lnTo>
                    <a:pt x="31" y="340"/>
                  </a:lnTo>
                  <a:lnTo>
                    <a:pt x="31" y="323"/>
                  </a:lnTo>
                  <a:lnTo>
                    <a:pt x="33" y="305"/>
                  </a:lnTo>
                  <a:lnTo>
                    <a:pt x="33" y="282"/>
                  </a:lnTo>
                  <a:lnTo>
                    <a:pt x="34" y="254"/>
                  </a:lnTo>
                  <a:lnTo>
                    <a:pt x="34" y="225"/>
                  </a:lnTo>
                  <a:lnTo>
                    <a:pt x="36" y="196"/>
                  </a:lnTo>
                  <a:lnTo>
                    <a:pt x="36" y="163"/>
                  </a:lnTo>
                  <a:lnTo>
                    <a:pt x="37" y="133"/>
                  </a:lnTo>
                  <a:lnTo>
                    <a:pt x="37" y="104"/>
                  </a:lnTo>
                  <a:lnTo>
                    <a:pt x="39" y="77"/>
                  </a:lnTo>
                  <a:lnTo>
                    <a:pt x="39" y="50"/>
                  </a:lnTo>
                  <a:lnTo>
                    <a:pt x="40" y="30"/>
                  </a:lnTo>
                  <a:lnTo>
                    <a:pt x="40" y="12"/>
                  </a:lnTo>
                  <a:lnTo>
                    <a:pt x="40" y="0"/>
                  </a:lnTo>
                  <a:lnTo>
                    <a:pt x="1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0" name="Freeform 123"/>
            <p:cNvSpPr>
              <a:spLocks/>
            </p:cNvSpPr>
            <p:nvPr/>
          </p:nvSpPr>
          <p:spPr bwMode="auto">
            <a:xfrm>
              <a:off x="4131" y="2577"/>
              <a:ext cx="9" cy="50"/>
            </a:xfrm>
            <a:custGeom>
              <a:avLst/>
              <a:gdLst>
                <a:gd name="T0" fmla="*/ 0 w 29"/>
                <a:gd name="T1" fmla="*/ 2 h 151"/>
                <a:gd name="T2" fmla="*/ 0 w 29"/>
                <a:gd name="T3" fmla="*/ 2 h 151"/>
                <a:gd name="T4" fmla="*/ 0 w 29"/>
                <a:gd name="T5" fmla="*/ 2 h 151"/>
                <a:gd name="T6" fmla="*/ 0 w 29"/>
                <a:gd name="T7" fmla="*/ 2 h 151"/>
                <a:gd name="T8" fmla="*/ 0 w 29"/>
                <a:gd name="T9" fmla="*/ 2 h 151"/>
                <a:gd name="T10" fmla="*/ 0 w 29"/>
                <a:gd name="T11" fmla="*/ 2 h 151"/>
                <a:gd name="T12" fmla="*/ 0 w 29"/>
                <a:gd name="T13" fmla="*/ 1 h 151"/>
                <a:gd name="T14" fmla="*/ 0 w 29"/>
                <a:gd name="T15" fmla="*/ 1 h 151"/>
                <a:gd name="T16" fmla="*/ 0 w 29"/>
                <a:gd name="T17" fmla="*/ 1 h 151"/>
                <a:gd name="T18" fmla="*/ 0 w 29"/>
                <a:gd name="T19" fmla="*/ 1 h 151"/>
                <a:gd name="T20" fmla="*/ 0 w 29"/>
                <a:gd name="T21" fmla="*/ 1 h 151"/>
                <a:gd name="T22" fmla="*/ 0 w 29"/>
                <a:gd name="T23" fmla="*/ 1 h 151"/>
                <a:gd name="T24" fmla="*/ 0 w 29"/>
                <a:gd name="T25" fmla="*/ 1 h 151"/>
                <a:gd name="T26" fmla="*/ 0 w 29"/>
                <a:gd name="T27" fmla="*/ 0 h 151"/>
                <a:gd name="T28" fmla="*/ 0 w 29"/>
                <a:gd name="T29" fmla="*/ 0 h 151"/>
                <a:gd name="T30" fmla="*/ 0 w 29"/>
                <a:gd name="T31" fmla="*/ 0 h 151"/>
                <a:gd name="T32" fmla="*/ 0 w 29"/>
                <a:gd name="T33" fmla="*/ 0 h 151"/>
                <a:gd name="T34" fmla="*/ 0 w 29"/>
                <a:gd name="T35" fmla="*/ 0 h 151"/>
                <a:gd name="T36" fmla="*/ 0 w 29"/>
                <a:gd name="T37" fmla="*/ 0 h 151"/>
                <a:gd name="T38" fmla="*/ 0 w 29"/>
                <a:gd name="T39" fmla="*/ 0 h 151"/>
                <a:gd name="T40" fmla="*/ 0 w 29"/>
                <a:gd name="T41" fmla="*/ 0 h 151"/>
                <a:gd name="T42" fmla="*/ 0 w 29"/>
                <a:gd name="T43" fmla="*/ 0 h 151"/>
                <a:gd name="T44" fmla="*/ 0 w 29"/>
                <a:gd name="T45" fmla="*/ 0 h 151"/>
                <a:gd name="T46" fmla="*/ 0 w 29"/>
                <a:gd name="T47" fmla="*/ 0 h 151"/>
                <a:gd name="T48" fmla="*/ 0 w 29"/>
                <a:gd name="T49" fmla="*/ 0 h 151"/>
                <a:gd name="T50" fmla="*/ 0 w 29"/>
                <a:gd name="T51" fmla="*/ 0 h 151"/>
                <a:gd name="T52" fmla="*/ 0 w 29"/>
                <a:gd name="T53" fmla="*/ 1 h 151"/>
                <a:gd name="T54" fmla="*/ 0 w 29"/>
                <a:gd name="T55" fmla="*/ 1 h 151"/>
                <a:gd name="T56" fmla="*/ 0 w 29"/>
                <a:gd name="T57" fmla="*/ 1 h 151"/>
                <a:gd name="T58" fmla="*/ 0 w 29"/>
                <a:gd name="T59" fmla="*/ 1 h 151"/>
                <a:gd name="T60" fmla="*/ 0 w 29"/>
                <a:gd name="T61" fmla="*/ 1 h 151"/>
                <a:gd name="T62" fmla="*/ 0 w 29"/>
                <a:gd name="T63" fmla="*/ 1 h 151"/>
                <a:gd name="T64" fmla="*/ 0 w 29"/>
                <a:gd name="T65" fmla="*/ 2 h 151"/>
                <a:gd name="T66" fmla="*/ 0 w 29"/>
                <a:gd name="T67" fmla="*/ 2 h 151"/>
                <a:gd name="T68" fmla="*/ 0 w 29"/>
                <a:gd name="T69" fmla="*/ 2 h 151"/>
                <a:gd name="T70" fmla="*/ 0 w 29"/>
                <a:gd name="T71" fmla="*/ 2 h 151"/>
                <a:gd name="T72" fmla="*/ 0 w 29"/>
                <a:gd name="T73" fmla="*/ 2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
                <a:gd name="T112" fmla="*/ 0 h 151"/>
                <a:gd name="T113" fmla="*/ 29 w 29"/>
                <a:gd name="T114" fmla="*/ 151 h 1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 h="151">
                  <a:moveTo>
                    <a:pt x="2" y="151"/>
                  </a:moveTo>
                  <a:lnTo>
                    <a:pt x="2" y="150"/>
                  </a:lnTo>
                  <a:lnTo>
                    <a:pt x="2" y="147"/>
                  </a:lnTo>
                  <a:lnTo>
                    <a:pt x="2" y="142"/>
                  </a:lnTo>
                  <a:lnTo>
                    <a:pt x="2" y="136"/>
                  </a:lnTo>
                  <a:lnTo>
                    <a:pt x="2" y="129"/>
                  </a:lnTo>
                  <a:lnTo>
                    <a:pt x="2" y="120"/>
                  </a:lnTo>
                  <a:lnTo>
                    <a:pt x="2" y="111"/>
                  </a:lnTo>
                  <a:lnTo>
                    <a:pt x="2" y="102"/>
                  </a:lnTo>
                  <a:lnTo>
                    <a:pt x="0" y="91"/>
                  </a:lnTo>
                  <a:lnTo>
                    <a:pt x="0" y="80"/>
                  </a:lnTo>
                  <a:lnTo>
                    <a:pt x="0" y="67"/>
                  </a:lnTo>
                  <a:lnTo>
                    <a:pt x="0" y="53"/>
                  </a:lnTo>
                  <a:lnTo>
                    <a:pt x="0" y="40"/>
                  </a:lnTo>
                  <a:lnTo>
                    <a:pt x="0" y="28"/>
                  </a:lnTo>
                  <a:lnTo>
                    <a:pt x="0" y="15"/>
                  </a:lnTo>
                  <a:lnTo>
                    <a:pt x="0" y="2"/>
                  </a:lnTo>
                  <a:lnTo>
                    <a:pt x="3" y="0"/>
                  </a:lnTo>
                  <a:lnTo>
                    <a:pt x="14" y="2"/>
                  </a:lnTo>
                  <a:lnTo>
                    <a:pt x="23" y="3"/>
                  </a:lnTo>
                  <a:lnTo>
                    <a:pt x="29" y="6"/>
                  </a:lnTo>
                  <a:lnTo>
                    <a:pt x="27" y="8"/>
                  </a:lnTo>
                  <a:lnTo>
                    <a:pt x="27" y="18"/>
                  </a:lnTo>
                  <a:lnTo>
                    <a:pt x="26" y="22"/>
                  </a:lnTo>
                  <a:lnTo>
                    <a:pt x="26" y="31"/>
                  </a:lnTo>
                  <a:lnTo>
                    <a:pt x="26" y="39"/>
                  </a:lnTo>
                  <a:lnTo>
                    <a:pt x="26" y="49"/>
                  </a:lnTo>
                  <a:lnTo>
                    <a:pt x="24" y="59"/>
                  </a:lnTo>
                  <a:lnTo>
                    <a:pt x="23" y="71"/>
                  </a:lnTo>
                  <a:lnTo>
                    <a:pt x="21" y="83"/>
                  </a:lnTo>
                  <a:lnTo>
                    <a:pt x="21" y="96"/>
                  </a:lnTo>
                  <a:lnTo>
                    <a:pt x="21" y="110"/>
                  </a:lnTo>
                  <a:lnTo>
                    <a:pt x="21" y="123"/>
                  </a:lnTo>
                  <a:lnTo>
                    <a:pt x="21" y="136"/>
                  </a:lnTo>
                  <a:lnTo>
                    <a:pt x="23" y="151"/>
                  </a:lnTo>
                  <a:lnTo>
                    <a:pt x="2" y="15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1" name="Freeform 124"/>
            <p:cNvSpPr>
              <a:spLocks/>
            </p:cNvSpPr>
            <p:nvPr/>
          </p:nvSpPr>
          <p:spPr bwMode="auto">
            <a:xfrm>
              <a:off x="4149" y="2577"/>
              <a:ext cx="9" cy="48"/>
            </a:xfrm>
            <a:custGeom>
              <a:avLst/>
              <a:gdLst>
                <a:gd name="T0" fmla="*/ 0 w 28"/>
                <a:gd name="T1" fmla="*/ 2 h 146"/>
                <a:gd name="T2" fmla="*/ 0 w 28"/>
                <a:gd name="T3" fmla="*/ 2 h 146"/>
                <a:gd name="T4" fmla="*/ 0 w 28"/>
                <a:gd name="T5" fmla="*/ 2 h 146"/>
                <a:gd name="T6" fmla="*/ 0 w 28"/>
                <a:gd name="T7" fmla="*/ 1 h 146"/>
                <a:gd name="T8" fmla="*/ 0 w 28"/>
                <a:gd name="T9" fmla="*/ 1 h 146"/>
                <a:gd name="T10" fmla="*/ 0 w 28"/>
                <a:gd name="T11" fmla="*/ 1 h 146"/>
                <a:gd name="T12" fmla="*/ 0 w 28"/>
                <a:gd name="T13" fmla="*/ 1 h 146"/>
                <a:gd name="T14" fmla="*/ 0 w 28"/>
                <a:gd name="T15" fmla="*/ 1 h 146"/>
                <a:gd name="T16" fmla="*/ 0 w 28"/>
                <a:gd name="T17" fmla="*/ 1 h 146"/>
                <a:gd name="T18" fmla="*/ 0 w 28"/>
                <a:gd name="T19" fmla="*/ 1 h 146"/>
                <a:gd name="T20" fmla="*/ 0 w 28"/>
                <a:gd name="T21" fmla="*/ 1 h 146"/>
                <a:gd name="T22" fmla="*/ 0 w 28"/>
                <a:gd name="T23" fmla="*/ 0 h 146"/>
                <a:gd name="T24" fmla="*/ 0 w 28"/>
                <a:gd name="T25" fmla="*/ 0 h 146"/>
                <a:gd name="T26" fmla="*/ 0 w 28"/>
                <a:gd name="T27" fmla="*/ 0 h 146"/>
                <a:gd name="T28" fmla="*/ 0 w 28"/>
                <a:gd name="T29" fmla="*/ 0 h 146"/>
                <a:gd name="T30" fmla="*/ 0 w 28"/>
                <a:gd name="T31" fmla="*/ 0 h 146"/>
                <a:gd name="T32" fmla="*/ 0 w 28"/>
                <a:gd name="T33" fmla="*/ 0 h 146"/>
                <a:gd name="T34" fmla="*/ 0 w 28"/>
                <a:gd name="T35" fmla="*/ 0 h 146"/>
                <a:gd name="T36" fmla="*/ 0 w 28"/>
                <a:gd name="T37" fmla="*/ 0 h 146"/>
                <a:gd name="T38" fmla="*/ 0 w 28"/>
                <a:gd name="T39" fmla="*/ 0 h 146"/>
                <a:gd name="T40" fmla="*/ 0 w 28"/>
                <a:gd name="T41" fmla="*/ 0 h 146"/>
                <a:gd name="T42" fmla="*/ 0 w 28"/>
                <a:gd name="T43" fmla="*/ 1 h 146"/>
                <a:gd name="T44" fmla="*/ 0 w 28"/>
                <a:gd name="T45" fmla="*/ 1 h 146"/>
                <a:gd name="T46" fmla="*/ 0 w 28"/>
                <a:gd name="T47" fmla="*/ 1 h 146"/>
                <a:gd name="T48" fmla="*/ 0 w 28"/>
                <a:gd name="T49" fmla="*/ 1 h 146"/>
                <a:gd name="T50" fmla="*/ 0 w 28"/>
                <a:gd name="T51" fmla="*/ 1 h 146"/>
                <a:gd name="T52" fmla="*/ 0 w 28"/>
                <a:gd name="T53" fmla="*/ 1 h 146"/>
                <a:gd name="T54" fmla="*/ 0 w 28"/>
                <a:gd name="T55" fmla="*/ 1 h 146"/>
                <a:gd name="T56" fmla="*/ 0 w 28"/>
                <a:gd name="T57" fmla="*/ 2 h 146"/>
                <a:gd name="T58" fmla="*/ 0 w 28"/>
                <a:gd name="T59" fmla="*/ 2 h 146"/>
                <a:gd name="T60" fmla="*/ 0 w 28"/>
                <a:gd name="T61" fmla="*/ 2 h 146"/>
                <a:gd name="T62" fmla="*/ 0 w 28"/>
                <a:gd name="T63" fmla="*/ 2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
                <a:gd name="T97" fmla="*/ 0 h 146"/>
                <a:gd name="T98" fmla="*/ 28 w 28"/>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 h="146">
                  <a:moveTo>
                    <a:pt x="27" y="146"/>
                  </a:moveTo>
                  <a:lnTo>
                    <a:pt x="27" y="142"/>
                  </a:lnTo>
                  <a:lnTo>
                    <a:pt x="27" y="132"/>
                  </a:lnTo>
                  <a:lnTo>
                    <a:pt x="27" y="124"/>
                  </a:lnTo>
                  <a:lnTo>
                    <a:pt x="27" y="117"/>
                  </a:lnTo>
                  <a:lnTo>
                    <a:pt x="27" y="108"/>
                  </a:lnTo>
                  <a:lnTo>
                    <a:pt x="28" y="99"/>
                  </a:lnTo>
                  <a:lnTo>
                    <a:pt x="28" y="87"/>
                  </a:lnTo>
                  <a:lnTo>
                    <a:pt x="28" y="75"/>
                  </a:lnTo>
                  <a:lnTo>
                    <a:pt x="28" y="63"/>
                  </a:lnTo>
                  <a:lnTo>
                    <a:pt x="28" y="52"/>
                  </a:lnTo>
                  <a:lnTo>
                    <a:pt x="28" y="38"/>
                  </a:lnTo>
                  <a:lnTo>
                    <a:pt x="28" y="25"/>
                  </a:lnTo>
                  <a:lnTo>
                    <a:pt x="28" y="13"/>
                  </a:lnTo>
                  <a:lnTo>
                    <a:pt x="28" y="0"/>
                  </a:lnTo>
                  <a:lnTo>
                    <a:pt x="0" y="0"/>
                  </a:lnTo>
                  <a:lnTo>
                    <a:pt x="0" y="3"/>
                  </a:lnTo>
                  <a:lnTo>
                    <a:pt x="0" y="11"/>
                  </a:lnTo>
                  <a:lnTo>
                    <a:pt x="0" y="17"/>
                  </a:lnTo>
                  <a:lnTo>
                    <a:pt x="2" y="25"/>
                  </a:lnTo>
                  <a:lnTo>
                    <a:pt x="2" y="34"/>
                  </a:lnTo>
                  <a:lnTo>
                    <a:pt x="3" y="44"/>
                  </a:lnTo>
                  <a:lnTo>
                    <a:pt x="3" y="54"/>
                  </a:lnTo>
                  <a:lnTo>
                    <a:pt x="3" y="65"/>
                  </a:lnTo>
                  <a:lnTo>
                    <a:pt x="3" y="77"/>
                  </a:lnTo>
                  <a:lnTo>
                    <a:pt x="3" y="92"/>
                  </a:lnTo>
                  <a:lnTo>
                    <a:pt x="3" y="103"/>
                  </a:lnTo>
                  <a:lnTo>
                    <a:pt x="3" y="117"/>
                  </a:lnTo>
                  <a:lnTo>
                    <a:pt x="3" y="132"/>
                  </a:lnTo>
                  <a:lnTo>
                    <a:pt x="5" y="146"/>
                  </a:lnTo>
                  <a:lnTo>
                    <a:pt x="27" y="1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2" name="Freeform 125"/>
            <p:cNvSpPr>
              <a:spLocks/>
            </p:cNvSpPr>
            <p:nvPr/>
          </p:nvSpPr>
          <p:spPr bwMode="auto">
            <a:xfrm>
              <a:off x="4169" y="2618"/>
              <a:ext cx="11" cy="61"/>
            </a:xfrm>
            <a:custGeom>
              <a:avLst/>
              <a:gdLst>
                <a:gd name="T0" fmla="*/ 0 w 31"/>
                <a:gd name="T1" fmla="*/ 0 h 183"/>
                <a:gd name="T2" fmla="*/ 0 w 31"/>
                <a:gd name="T3" fmla="*/ 2 h 183"/>
                <a:gd name="T4" fmla="*/ 0 w 31"/>
                <a:gd name="T5" fmla="*/ 2 h 183"/>
                <a:gd name="T6" fmla="*/ 0 w 31"/>
                <a:gd name="T7" fmla="*/ 0 h 183"/>
                <a:gd name="T8" fmla="*/ 0 w 31"/>
                <a:gd name="T9" fmla="*/ 0 h 183"/>
                <a:gd name="T10" fmla="*/ 0 w 31"/>
                <a:gd name="T11" fmla="*/ 0 h 183"/>
                <a:gd name="T12" fmla="*/ 0 60000 65536"/>
                <a:gd name="T13" fmla="*/ 0 60000 65536"/>
                <a:gd name="T14" fmla="*/ 0 60000 65536"/>
                <a:gd name="T15" fmla="*/ 0 60000 65536"/>
                <a:gd name="T16" fmla="*/ 0 60000 65536"/>
                <a:gd name="T17" fmla="*/ 0 60000 65536"/>
                <a:gd name="T18" fmla="*/ 0 w 31"/>
                <a:gd name="T19" fmla="*/ 0 h 183"/>
                <a:gd name="T20" fmla="*/ 31 w 31"/>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1" h="183">
                  <a:moveTo>
                    <a:pt x="2" y="0"/>
                  </a:moveTo>
                  <a:lnTo>
                    <a:pt x="0" y="183"/>
                  </a:lnTo>
                  <a:lnTo>
                    <a:pt x="24" y="183"/>
                  </a:lnTo>
                  <a:lnTo>
                    <a:pt x="31" y="3"/>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3" name="Freeform 126"/>
            <p:cNvSpPr>
              <a:spLocks/>
            </p:cNvSpPr>
            <p:nvPr/>
          </p:nvSpPr>
          <p:spPr bwMode="auto">
            <a:xfrm>
              <a:off x="4271" y="2304"/>
              <a:ext cx="6" cy="18"/>
            </a:xfrm>
            <a:custGeom>
              <a:avLst/>
              <a:gdLst>
                <a:gd name="T0" fmla="*/ 0 w 17"/>
                <a:gd name="T1" fmla="*/ 0 h 53"/>
                <a:gd name="T2" fmla="*/ 0 w 17"/>
                <a:gd name="T3" fmla="*/ 1 h 53"/>
                <a:gd name="T4" fmla="*/ 0 w 17"/>
                <a:gd name="T5" fmla="*/ 1 h 53"/>
                <a:gd name="T6" fmla="*/ 0 w 17"/>
                <a:gd name="T7" fmla="*/ 0 h 53"/>
                <a:gd name="T8" fmla="*/ 0 w 17"/>
                <a:gd name="T9" fmla="*/ 0 h 53"/>
                <a:gd name="T10" fmla="*/ 0 w 17"/>
                <a:gd name="T11" fmla="*/ 0 h 53"/>
                <a:gd name="T12" fmla="*/ 0 60000 65536"/>
                <a:gd name="T13" fmla="*/ 0 60000 65536"/>
                <a:gd name="T14" fmla="*/ 0 60000 65536"/>
                <a:gd name="T15" fmla="*/ 0 60000 65536"/>
                <a:gd name="T16" fmla="*/ 0 60000 65536"/>
                <a:gd name="T17" fmla="*/ 0 60000 65536"/>
                <a:gd name="T18" fmla="*/ 0 w 17"/>
                <a:gd name="T19" fmla="*/ 0 h 53"/>
                <a:gd name="T20" fmla="*/ 17 w 17"/>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7" h="53">
                  <a:moveTo>
                    <a:pt x="0" y="4"/>
                  </a:moveTo>
                  <a:lnTo>
                    <a:pt x="0" y="53"/>
                  </a:lnTo>
                  <a:lnTo>
                    <a:pt x="17" y="53"/>
                  </a:lnTo>
                  <a:lnTo>
                    <a:pt x="17"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4" name="Freeform 127"/>
            <p:cNvSpPr>
              <a:spLocks/>
            </p:cNvSpPr>
            <p:nvPr/>
          </p:nvSpPr>
          <p:spPr bwMode="auto">
            <a:xfrm>
              <a:off x="4555" y="2315"/>
              <a:ext cx="39" cy="41"/>
            </a:xfrm>
            <a:custGeom>
              <a:avLst/>
              <a:gdLst>
                <a:gd name="T0" fmla="*/ 1 w 117"/>
                <a:gd name="T1" fmla="*/ 0 h 123"/>
                <a:gd name="T2" fmla="*/ 1 w 117"/>
                <a:gd name="T3" fmla="*/ 0 h 123"/>
                <a:gd name="T4" fmla="*/ 1 w 117"/>
                <a:gd name="T5" fmla="*/ 0 h 123"/>
                <a:gd name="T6" fmla="*/ 1 w 117"/>
                <a:gd name="T7" fmla="*/ 0 h 123"/>
                <a:gd name="T8" fmla="*/ 1 w 117"/>
                <a:gd name="T9" fmla="*/ 0 h 123"/>
                <a:gd name="T10" fmla="*/ 1 w 117"/>
                <a:gd name="T11" fmla="*/ 0 h 123"/>
                <a:gd name="T12" fmla="*/ 1 w 117"/>
                <a:gd name="T13" fmla="*/ 0 h 123"/>
                <a:gd name="T14" fmla="*/ 1 w 117"/>
                <a:gd name="T15" fmla="*/ 0 h 123"/>
                <a:gd name="T16" fmla="*/ 1 w 117"/>
                <a:gd name="T17" fmla="*/ 0 h 123"/>
                <a:gd name="T18" fmla="*/ 1 w 117"/>
                <a:gd name="T19" fmla="*/ 1 h 123"/>
                <a:gd name="T20" fmla="*/ 0 w 117"/>
                <a:gd name="T21" fmla="*/ 1 h 123"/>
                <a:gd name="T22" fmla="*/ 0 w 117"/>
                <a:gd name="T23" fmla="*/ 1 h 123"/>
                <a:gd name="T24" fmla="*/ 0 w 117"/>
                <a:gd name="T25" fmla="*/ 1 h 123"/>
                <a:gd name="T26" fmla="*/ 0 w 117"/>
                <a:gd name="T27" fmla="*/ 1 h 123"/>
                <a:gd name="T28" fmla="*/ 0 w 117"/>
                <a:gd name="T29" fmla="*/ 1 h 123"/>
                <a:gd name="T30" fmla="*/ 0 w 117"/>
                <a:gd name="T31" fmla="*/ 1 h 123"/>
                <a:gd name="T32" fmla="*/ 0 w 117"/>
                <a:gd name="T33" fmla="*/ 1 h 123"/>
                <a:gd name="T34" fmla="*/ 0 w 117"/>
                <a:gd name="T35" fmla="*/ 2 h 123"/>
                <a:gd name="T36" fmla="*/ 0 w 117"/>
                <a:gd name="T37" fmla="*/ 2 h 123"/>
                <a:gd name="T38" fmla="*/ 0 w 117"/>
                <a:gd name="T39" fmla="*/ 2 h 123"/>
                <a:gd name="T40" fmla="*/ 0 w 117"/>
                <a:gd name="T41" fmla="*/ 2 h 123"/>
                <a:gd name="T42" fmla="*/ 0 w 117"/>
                <a:gd name="T43" fmla="*/ 1 h 123"/>
                <a:gd name="T44" fmla="*/ 0 w 117"/>
                <a:gd name="T45" fmla="*/ 1 h 123"/>
                <a:gd name="T46" fmla="*/ 0 w 117"/>
                <a:gd name="T47" fmla="*/ 1 h 123"/>
                <a:gd name="T48" fmla="*/ 0 w 117"/>
                <a:gd name="T49" fmla="*/ 1 h 123"/>
                <a:gd name="T50" fmla="*/ 0 w 117"/>
                <a:gd name="T51" fmla="*/ 1 h 123"/>
                <a:gd name="T52" fmla="*/ 0 w 117"/>
                <a:gd name="T53" fmla="*/ 1 h 123"/>
                <a:gd name="T54" fmla="*/ 1 w 117"/>
                <a:gd name="T55" fmla="*/ 1 h 123"/>
                <a:gd name="T56" fmla="*/ 1 w 117"/>
                <a:gd name="T57" fmla="*/ 1 h 123"/>
                <a:gd name="T58" fmla="*/ 1 w 117"/>
                <a:gd name="T59" fmla="*/ 1 h 123"/>
                <a:gd name="T60" fmla="*/ 1 w 117"/>
                <a:gd name="T61" fmla="*/ 1 h 123"/>
                <a:gd name="T62" fmla="*/ 1 w 117"/>
                <a:gd name="T63" fmla="*/ 1 h 123"/>
                <a:gd name="T64" fmla="*/ 1 w 117"/>
                <a:gd name="T65" fmla="*/ 1 h 123"/>
                <a:gd name="T66" fmla="*/ 1 w 117"/>
                <a:gd name="T67" fmla="*/ 1 h 123"/>
                <a:gd name="T68" fmla="*/ 1 w 117"/>
                <a:gd name="T69" fmla="*/ 0 h 123"/>
                <a:gd name="T70" fmla="*/ 1 w 117"/>
                <a:gd name="T71" fmla="*/ 0 h 123"/>
                <a:gd name="T72" fmla="*/ 1 w 117"/>
                <a:gd name="T73" fmla="*/ 0 h 123"/>
                <a:gd name="T74" fmla="*/ 1 w 117"/>
                <a:gd name="T75" fmla="*/ 0 h 123"/>
                <a:gd name="T76" fmla="*/ 1 w 117"/>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7"/>
                <a:gd name="T118" fmla="*/ 0 h 123"/>
                <a:gd name="T119" fmla="*/ 117 w 117"/>
                <a:gd name="T120" fmla="*/ 123 h 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7" h="123">
                  <a:moveTo>
                    <a:pt x="101" y="0"/>
                  </a:moveTo>
                  <a:lnTo>
                    <a:pt x="98" y="0"/>
                  </a:lnTo>
                  <a:lnTo>
                    <a:pt x="97" y="1"/>
                  </a:lnTo>
                  <a:lnTo>
                    <a:pt x="92" y="4"/>
                  </a:lnTo>
                  <a:lnTo>
                    <a:pt x="86" y="10"/>
                  </a:lnTo>
                  <a:lnTo>
                    <a:pt x="77" y="15"/>
                  </a:lnTo>
                  <a:lnTo>
                    <a:pt x="71" y="22"/>
                  </a:lnTo>
                  <a:lnTo>
                    <a:pt x="63" y="30"/>
                  </a:lnTo>
                  <a:lnTo>
                    <a:pt x="55" y="39"/>
                  </a:lnTo>
                  <a:lnTo>
                    <a:pt x="46" y="47"/>
                  </a:lnTo>
                  <a:lnTo>
                    <a:pt x="37" y="56"/>
                  </a:lnTo>
                  <a:lnTo>
                    <a:pt x="27" y="67"/>
                  </a:lnTo>
                  <a:lnTo>
                    <a:pt x="21" y="77"/>
                  </a:lnTo>
                  <a:lnTo>
                    <a:pt x="14" y="87"/>
                  </a:lnTo>
                  <a:lnTo>
                    <a:pt x="8" y="98"/>
                  </a:lnTo>
                  <a:lnTo>
                    <a:pt x="2" y="108"/>
                  </a:lnTo>
                  <a:lnTo>
                    <a:pt x="0" y="119"/>
                  </a:lnTo>
                  <a:lnTo>
                    <a:pt x="2" y="123"/>
                  </a:lnTo>
                  <a:lnTo>
                    <a:pt x="14" y="123"/>
                  </a:lnTo>
                  <a:lnTo>
                    <a:pt x="20" y="122"/>
                  </a:lnTo>
                  <a:lnTo>
                    <a:pt x="26" y="122"/>
                  </a:lnTo>
                  <a:lnTo>
                    <a:pt x="28" y="120"/>
                  </a:lnTo>
                  <a:lnTo>
                    <a:pt x="31" y="120"/>
                  </a:lnTo>
                  <a:lnTo>
                    <a:pt x="31" y="119"/>
                  </a:lnTo>
                  <a:lnTo>
                    <a:pt x="33" y="113"/>
                  </a:lnTo>
                  <a:lnTo>
                    <a:pt x="36" y="107"/>
                  </a:lnTo>
                  <a:lnTo>
                    <a:pt x="37" y="102"/>
                  </a:lnTo>
                  <a:lnTo>
                    <a:pt x="42" y="96"/>
                  </a:lnTo>
                  <a:lnTo>
                    <a:pt x="48" y="90"/>
                  </a:lnTo>
                  <a:lnTo>
                    <a:pt x="51" y="83"/>
                  </a:lnTo>
                  <a:lnTo>
                    <a:pt x="57" y="74"/>
                  </a:lnTo>
                  <a:lnTo>
                    <a:pt x="64" y="67"/>
                  </a:lnTo>
                  <a:lnTo>
                    <a:pt x="73" y="58"/>
                  </a:lnTo>
                  <a:lnTo>
                    <a:pt x="82" y="49"/>
                  </a:lnTo>
                  <a:lnTo>
                    <a:pt x="92" y="40"/>
                  </a:lnTo>
                  <a:lnTo>
                    <a:pt x="103" y="31"/>
                  </a:lnTo>
                  <a:lnTo>
                    <a:pt x="117" y="22"/>
                  </a:lnTo>
                  <a:lnTo>
                    <a:pt x="10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5" name="Freeform 128"/>
            <p:cNvSpPr>
              <a:spLocks/>
            </p:cNvSpPr>
            <p:nvPr/>
          </p:nvSpPr>
          <p:spPr bwMode="auto">
            <a:xfrm>
              <a:off x="4703" y="2494"/>
              <a:ext cx="11" cy="19"/>
            </a:xfrm>
            <a:custGeom>
              <a:avLst/>
              <a:gdLst>
                <a:gd name="T0" fmla="*/ 0 w 33"/>
                <a:gd name="T1" fmla="*/ 0 h 59"/>
                <a:gd name="T2" fmla="*/ 0 w 33"/>
                <a:gd name="T3" fmla="*/ 1 h 59"/>
                <a:gd name="T4" fmla="*/ 0 w 33"/>
                <a:gd name="T5" fmla="*/ 1 h 59"/>
                <a:gd name="T6" fmla="*/ 0 w 33"/>
                <a:gd name="T7" fmla="*/ 0 h 59"/>
                <a:gd name="T8" fmla="*/ 0 w 33"/>
                <a:gd name="T9" fmla="*/ 0 h 59"/>
                <a:gd name="T10" fmla="*/ 0 w 33"/>
                <a:gd name="T11" fmla="*/ 0 h 59"/>
                <a:gd name="T12" fmla="*/ 0 60000 65536"/>
                <a:gd name="T13" fmla="*/ 0 60000 65536"/>
                <a:gd name="T14" fmla="*/ 0 60000 65536"/>
                <a:gd name="T15" fmla="*/ 0 60000 65536"/>
                <a:gd name="T16" fmla="*/ 0 60000 65536"/>
                <a:gd name="T17" fmla="*/ 0 60000 65536"/>
                <a:gd name="T18" fmla="*/ 0 w 33"/>
                <a:gd name="T19" fmla="*/ 0 h 59"/>
                <a:gd name="T20" fmla="*/ 33 w 3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33" h="59">
                  <a:moveTo>
                    <a:pt x="0" y="4"/>
                  </a:moveTo>
                  <a:lnTo>
                    <a:pt x="1" y="59"/>
                  </a:lnTo>
                  <a:lnTo>
                    <a:pt x="33" y="59"/>
                  </a:lnTo>
                  <a:lnTo>
                    <a:pt x="24"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6" name="Freeform 129"/>
            <p:cNvSpPr>
              <a:spLocks/>
            </p:cNvSpPr>
            <p:nvPr/>
          </p:nvSpPr>
          <p:spPr bwMode="auto">
            <a:xfrm>
              <a:off x="4347" y="2349"/>
              <a:ext cx="10" cy="56"/>
            </a:xfrm>
            <a:custGeom>
              <a:avLst/>
              <a:gdLst>
                <a:gd name="T0" fmla="*/ 0 w 29"/>
                <a:gd name="T1" fmla="*/ 0 h 166"/>
                <a:gd name="T2" fmla="*/ 0 w 29"/>
                <a:gd name="T3" fmla="*/ 2 h 166"/>
                <a:gd name="T4" fmla="*/ 0 w 29"/>
                <a:gd name="T5" fmla="*/ 2 h 166"/>
                <a:gd name="T6" fmla="*/ 0 w 29"/>
                <a:gd name="T7" fmla="*/ 0 h 166"/>
                <a:gd name="T8" fmla="*/ 0 w 29"/>
                <a:gd name="T9" fmla="*/ 0 h 166"/>
                <a:gd name="T10" fmla="*/ 0 w 29"/>
                <a:gd name="T11" fmla="*/ 0 h 166"/>
                <a:gd name="T12" fmla="*/ 0 60000 65536"/>
                <a:gd name="T13" fmla="*/ 0 60000 65536"/>
                <a:gd name="T14" fmla="*/ 0 60000 65536"/>
                <a:gd name="T15" fmla="*/ 0 60000 65536"/>
                <a:gd name="T16" fmla="*/ 0 60000 65536"/>
                <a:gd name="T17" fmla="*/ 0 60000 65536"/>
                <a:gd name="T18" fmla="*/ 0 w 29"/>
                <a:gd name="T19" fmla="*/ 0 h 166"/>
                <a:gd name="T20" fmla="*/ 29 w 29"/>
                <a:gd name="T21" fmla="*/ 166 h 166"/>
              </a:gdLst>
              <a:ahLst/>
              <a:cxnLst>
                <a:cxn ang="T12">
                  <a:pos x="T0" y="T1"/>
                </a:cxn>
                <a:cxn ang="T13">
                  <a:pos x="T2" y="T3"/>
                </a:cxn>
                <a:cxn ang="T14">
                  <a:pos x="T4" y="T5"/>
                </a:cxn>
                <a:cxn ang="T15">
                  <a:pos x="T6" y="T7"/>
                </a:cxn>
                <a:cxn ang="T16">
                  <a:pos x="T8" y="T9"/>
                </a:cxn>
                <a:cxn ang="T17">
                  <a:pos x="T10" y="T11"/>
                </a:cxn>
              </a:cxnLst>
              <a:rect l="T18" t="T19" r="T20" b="T21"/>
              <a:pathLst>
                <a:path w="29" h="166">
                  <a:moveTo>
                    <a:pt x="3" y="0"/>
                  </a:moveTo>
                  <a:lnTo>
                    <a:pt x="0" y="166"/>
                  </a:lnTo>
                  <a:lnTo>
                    <a:pt x="29" y="166"/>
                  </a:lnTo>
                  <a:lnTo>
                    <a:pt x="26"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7" name="Freeform 130"/>
            <p:cNvSpPr>
              <a:spLocks/>
            </p:cNvSpPr>
            <p:nvPr/>
          </p:nvSpPr>
          <p:spPr bwMode="auto">
            <a:xfrm>
              <a:off x="4160" y="2675"/>
              <a:ext cx="17" cy="26"/>
            </a:xfrm>
            <a:custGeom>
              <a:avLst/>
              <a:gdLst>
                <a:gd name="T0" fmla="*/ 0 w 51"/>
                <a:gd name="T1" fmla="*/ 0 h 77"/>
                <a:gd name="T2" fmla="*/ 0 w 51"/>
                <a:gd name="T3" fmla="*/ 1 h 77"/>
                <a:gd name="T4" fmla="*/ 0 w 51"/>
                <a:gd name="T5" fmla="*/ 1 h 77"/>
                <a:gd name="T6" fmla="*/ 0 w 51"/>
                <a:gd name="T7" fmla="*/ 1 h 77"/>
                <a:gd name="T8" fmla="*/ 0 w 51"/>
                <a:gd name="T9" fmla="*/ 1 h 77"/>
                <a:gd name="T10" fmla="*/ 0 w 51"/>
                <a:gd name="T11" fmla="*/ 1 h 77"/>
                <a:gd name="T12" fmla="*/ 0 w 51"/>
                <a:gd name="T13" fmla="*/ 1 h 77"/>
                <a:gd name="T14" fmla="*/ 0 w 51"/>
                <a:gd name="T15" fmla="*/ 1 h 77"/>
                <a:gd name="T16" fmla="*/ 1 w 51"/>
                <a:gd name="T17" fmla="*/ 0 h 77"/>
                <a:gd name="T18" fmla="*/ 1 w 51"/>
                <a:gd name="T19" fmla="*/ 0 h 77"/>
                <a:gd name="T20" fmla="*/ 1 w 51"/>
                <a:gd name="T21" fmla="*/ 0 h 77"/>
                <a:gd name="T22" fmla="*/ 1 w 51"/>
                <a:gd name="T23" fmla="*/ 0 h 77"/>
                <a:gd name="T24" fmla="*/ 0 w 51"/>
                <a:gd name="T25" fmla="*/ 0 h 77"/>
                <a:gd name="T26" fmla="*/ 0 w 51"/>
                <a:gd name="T27" fmla="*/ 0 h 77"/>
                <a:gd name="T28" fmla="*/ 0 w 51"/>
                <a:gd name="T29" fmla="*/ 0 h 77"/>
                <a:gd name="T30" fmla="*/ 0 w 51"/>
                <a:gd name="T31" fmla="*/ 0 h 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
                <a:gd name="T49" fmla="*/ 0 h 77"/>
                <a:gd name="T50" fmla="*/ 51 w 51"/>
                <a:gd name="T51" fmla="*/ 77 h 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 h="77">
                  <a:moveTo>
                    <a:pt x="29" y="0"/>
                  </a:moveTo>
                  <a:lnTo>
                    <a:pt x="0" y="75"/>
                  </a:lnTo>
                  <a:lnTo>
                    <a:pt x="32" y="77"/>
                  </a:lnTo>
                  <a:lnTo>
                    <a:pt x="32" y="74"/>
                  </a:lnTo>
                  <a:lnTo>
                    <a:pt x="32" y="69"/>
                  </a:lnTo>
                  <a:lnTo>
                    <a:pt x="33" y="63"/>
                  </a:lnTo>
                  <a:lnTo>
                    <a:pt x="36" y="54"/>
                  </a:lnTo>
                  <a:lnTo>
                    <a:pt x="39" y="44"/>
                  </a:lnTo>
                  <a:lnTo>
                    <a:pt x="42" y="32"/>
                  </a:lnTo>
                  <a:lnTo>
                    <a:pt x="46" y="22"/>
                  </a:lnTo>
                  <a:lnTo>
                    <a:pt x="51" y="11"/>
                  </a:lnTo>
                  <a:lnTo>
                    <a:pt x="46" y="7"/>
                  </a:lnTo>
                  <a:lnTo>
                    <a:pt x="40" y="3"/>
                  </a:lnTo>
                  <a:lnTo>
                    <a:pt x="32" y="0"/>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8" name="Freeform 131"/>
            <p:cNvSpPr>
              <a:spLocks/>
            </p:cNvSpPr>
            <p:nvPr/>
          </p:nvSpPr>
          <p:spPr bwMode="auto">
            <a:xfrm>
              <a:off x="4282" y="2674"/>
              <a:ext cx="18" cy="23"/>
            </a:xfrm>
            <a:custGeom>
              <a:avLst/>
              <a:gdLst>
                <a:gd name="T0" fmla="*/ 0 w 56"/>
                <a:gd name="T1" fmla="*/ 0 h 68"/>
                <a:gd name="T2" fmla="*/ 1 w 56"/>
                <a:gd name="T3" fmla="*/ 1 h 68"/>
                <a:gd name="T4" fmla="*/ 0 w 56"/>
                <a:gd name="T5" fmla="*/ 1 h 68"/>
                <a:gd name="T6" fmla="*/ 0 w 56"/>
                <a:gd name="T7" fmla="*/ 1 h 68"/>
                <a:gd name="T8" fmla="*/ 0 w 56"/>
                <a:gd name="T9" fmla="*/ 1 h 68"/>
                <a:gd name="T10" fmla="*/ 0 w 56"/>
                <a:gd name="T11" fmla="*/ 1 h 68"/>
                <a:gd name="T12" fmla="*/ 0 w 56"/>
                <a:gd name="T13" fmla="*/ 1 h 68"/>
                <a:gd name="T14" fmla="*/ 0 w 56"/>
                <a:gd name="T15" fmla="*/ 0 h 68"/>
                <a:gd name="T16" fmla="*/ 0 w 56"/>
                <a:gd name="T17" fmla="*/ 0 h 68"/>
                <a:gd name="T18" fmla="*/ 0 w 56"/>
                <a:gd name="T19" fmla="*/ 0 h 68"/>
                <a:gd name="T20" fmla="*/ 0 w 56"/>
                <a:gd name="T21" fmla="*/ 0 h 68"/>
                <a:gd name="T22" fmla="*/ 0 w 56"/>
                <a:gd name="T23" fmla="*/ 0 h 68"/>
                <a:gd name="T24" fmla="*/ 0 w 56"/>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8"/>
                <a:gd name="T41" fmla="*/ 56 w 56"/>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8">
                  <a:moveTo>
                    <a:pt x="31" y="0"/>
                  </a:moveTo>
                  <a:lnTo>
                    <a:pt x="56" y="68"/>
                  </a:lnTo>
                  <a:lnTo>
                    <a:pt x="20" y="68"/>
                  </a:lnTo>
                  <a:lnTo>
                    <a:pt x="20" y="66"/>
                  </a:lnTo>
                  <a:lnTo>
                    <a:pt x="20" y="62"/>
                  </a:lnTo>
                  <a:lnTo>
                    <a:pt x="19" y="53"/>
                  </a:lnTo>
                  <a:lnTo>
                    <a:pt x="17" y="46"/>
                  </a:lnTo>
                  <a:lnTo>
                    <a:pt x="14" y="35"/>
                  </a:lnTo>
                  <a:lnTo>
                    <a:pt x="11" y="25"/>
                  </a:lnTo>
                  <a:lnTo>
                    <a:pt x="6" y="14"/>
                  </a:lnTo>
                  <a:lnTo>
                    <a:pt x="0" y="6"/>
                  </a:lnTo>
                  <a:lnTo>
                    <a:pt x="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 name="Freeform 132"/>
            <p:cNvSpPr>
              <a:spLocks/>
            </p:cNvSpPr>
            <p:nvPr/>
          </p:nvSpPr>
          <p:spPr bwMode="auto">
            <a:xfrm>
              <a:off x="4615" y="2318"/>
              <a:ext cx="59" cy="26"/>
            </a:xfrm>
            <a:custGeom>
              <a:avLst/>
              <a:gdLst>
                <a:gd name="T0" fmla="*/ 0 w 178"/>
                <a:gd name="T1" fmla="*/ 1 h 77"/>
                <a:gd name="T2" fmla="*/ 0 w 178"/>
                <a:gd name="T3" fmla="*/ 1 h 77"/>
                <a:gd name="T4" fmla="*/ 0 w 178"/>
                <a:gd name="T5" fmla="*/ 1 h 77"/>
                <a:gd name="T6" fmla="*/ 0 w 178"/>
                <a:gd name="T7" fmla="*/ 1 h 77"/>
                <a:gd name="T8" fmla="*/ 0 w 178"/>
                <a:gd name="T9" fmla="*/ 1 h 77"/>
                <a:gd name="T10" fmla="*/ 0 w 178"/>
                <a:gd name="T11" fmla="*/ 1 h 77"/>
                <a:gd name="T12" fmla="*/ 1 w 178"/>
                <a:gd name="T13" fmla="*/ 1 h 77"/>
                <a:gd name="T14" fmla="*/ 1 w 178"/>
                <a:gd name="T15" fmla="*/ 0 h 77"/>
                <a:gd name="T16" fmla="*/ 1 w 178"/>
                <a:gd name="T17" fmla="*/ 0 h 77"/>
                <a:gd name="T18" fmla="*/ 1 w 178"/>
                <a:gd name="T19" fmla="*/ 0 h 77"/>
                <a:gd name="T20" fmla="*/ 1 w 178"/>
                <a:gd name="T21" fmla="*/ 0 h 77"/>
                <a:gd name="T22" fmla="*/ 1 w 178"/>
                <a:gd name="T23" fmla="*/ 0 h 77"/>
                <a:gd name="T24" fmla="*/ 1 w 178"/>
                <a:gd name="T25" fmla="*/ 0 h 77"/>
                <a:gd name="T26" fmla="*/ 1 w 178"/>
                <a:gd name="T27" fmla="*/ 0 h 77"/>
                <a:gd name="T28" fmla="*/ 1 w 178"/>
                <a:gd name="T29" fmla="*/ 0 h 77"/>
                <a:gd name="T30" fmla="*/ 1 w 178"/>
                <a:gd name="T31" fmla="*/ 0 h 77"/>
                <a:gd name="T32" fmla="*/ 2 w 178"/>
                <a:gd name="T33" fmla="*/ 0 h 77"/>
                <a:gd name="T34" fmla="*/ 2 w 178"/>
                <a:gd name="T35" fmla="*/ 0 h 77"/>
                <a:gd name="T36" fmla="*/ 2 w 178"/>
                <a:gd name="T37" fmla="*/ 1 h 77"/>
                <a:gd name="T38" fmla="*/ 2 w 178"/>
                <a:gd name="T39" fmla="*/ 1 h 77"/>
                <a:gd name="T40" fmla="*/ 2 w 178"/>
                <a:gd name="T41" fmla="*/ 1 h 77"/>
                <a:gd name="T42" fmla="*/ 2 w 178"/>
                <a:gd name="T43" fmla="*/ 1 h 77"/>
                <a:gd name="T44" fmla="*/ 2 w 178"/>
                <a:gd name="T45" fmla="*/ 1 h 77"/>
                <a:gd name="T46" fmla="*/ 2 w 178"/>
                <a:gd name="T47" fmla="*/ 1 h 77"/>
                <a:gd name="T48" fmla="*/ 2 w 178"/>
                <a:gd name="T49" fmla="*/ 1 h 77"/>
                <a:gd name="T50" fmla="*/ 2 w 178"/>
                <a:gd name="T51" fmla="*/ 1 h 77"/>
                <a:gd name="T52" fmla="*/ 2 w 178"/>
                <a:gd name="T53" fmla="*/ 1 h 77"/>
                <a:gd name="T54" fmla="*/ 2 w 178"/>
                <a:gd name="T55" fmla="*/ 1 h 77"/>
                <a:gd name="T56" fmla="*/ 2 w 178"/>
                <a:gd name="T57" fmla="*/ 0 h 77"/>
                <a:gd name="T58" fmla="*/ 2 w 178"/>
                <a:gd name="T59" fmla="*/ 0 h 77"/>
                <a:gd name="T60" fmla="*/ 2 w 178"/>
                <a:gd name="T61" fmla="*/ 0 h 77"/>
                <a:gd name="T62" fmla="*/ 2 w 178"/>
                <a:gd name="T63" fmla="*/ 0 h 77"/>
                <a:gd name="T64" fmla="*/ 2 w 178"/>
                <a:gd name="T65" fmla="*/ 0 h 77"/>
                <a:gd name="T66" fmla="*/ 2 w 178"/>
                <a:gd name="T67" fmla="*/ 0 h 77"/>
                <a:gd name="T68" fmla="*/ 1 w 178"/>
                <a:gd name="T69" fmla="*/ 0 h 77"/>
                <a:gd name="T70" fmla="*/ 1 w 178"/>
                <a:gd name="T71" fmla="*/ 0 h 77"/>
                <a:gd name="T72" fmla="*/ 1 w 178"/>
                <a:gd name="T73" fmla="*/ 0 h 77"/>
                <a:gd name="T74" fmla="*/ 1 w 178"/>
                <a:gd name="T75" fmla="*/ 0 h 77"/>
                <a:gd name="T76" fmla="*/ 1 w 178"/>
                <a:gd name="T77" fmla="*/ 0 h 77"/>
                <a:gd name="T78" fmla="*/ 1 w 178"/>
                <a:gd name="T79" fmla="*/ 0 h 77"/>
                <a:gd name="T80" fmla="*/ 1 w 178"/>
                <a:gd name="T81" fmla="*/ 0 h 77"/>
                <a:gd name="T82" fmla="*/ 1 w 178"/>
                <a:gd name="T83" fmla="*/ 0 h 77"/>
                <a:gd name="T84" fmla="*/ 1 w 178"/>
                <a:gd name="T85" fmla="*/ 0 h 77"/>
                <a:gd name="T86" fmla="*/ 0 w 178"/>
                <a:gd name="T87" fmla="*/ 0 h 77"/>
                <a:gd name="T88" fmla="*/ 0 w 178"/>
                <a:gd name="T89" fmla="*/ 0 h 77"/>
                <a:gd name="T90" fmla="*/ 0 w 178"/>
                <a:gd name="T91" fmla="*/ 0 h 77"/>
                <a:gd name="T92" fmla="*/ 0 w 178"/>
                <a:gd name="T93" fmla="*/ 0 h 77"/>
                <a:gd name="T94" fmla="*/ 0 w 178"/>
                <a:gd name="T95" fmla="*/ 1 h 77"/>
                <a:gd name="T96" fmla="*/ 0 w 178"/>
                <a:gd name="T97" fmla="*/ 1 h 77"/>
                <a:gd name="T98" fmla="*/ 0 w 178"/>
                <a:gd name="T99" fmla="*/ 1 h 77"/>
                <a:gd name="T100" fmla="*/ 0 w 178"/>
                <a:gd name="T101" fmla="*/ 1 h 77"/>
                <a:gd name="T102" fmla="*/ 0 w 178"/>
                <a:gd name="T103" fmla="*/ 1 h 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8"/>
                <a:gd name="T157" fmla="*/ 0 h 77"/>
                <a:gd name="T158" fmla="*/ 178 w 178"/>
                <a:gd name="T159" fmla="*/ 77 h 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8" h="77">
                  <a:moveTo>
                    <a:pt x="20" y="77"/>
                  </a:moveTo>
                  <a:lnTo>
                    <a:pt x="20" y="74"/>
                  </a:lnTo>
                  <a:lnTo>
                    <a:pt x="22" y="69"/>
                  </a:lnTo>
                  <a:lnTo>
                    <a:pt x="26" y="60"/>
                  </a:lnTo>
                  <a:lnTo>
                    <a:pt x="34" y="51"/>
                  </a:lnTo>
                  <a:lnTo>
                    <a:pt x="37" y="45"/>
                  </a:lnTo>
                  <a:lnTo>
                    <a:pt x="41" y="40"/>
                  </a:lnTo>
                  <a:lnTo>
                    <a:pt x="47" y="34"/>
                  </a:lnTo>
                  <a:lnTo>
                    <a:pt x="55" y="31"/>
                  </a:lnTo>
                  <a:lnTo>
                    <a:pt x="62" y="27"/>
                  </a:lnTo>
                  <a:lnTo>
                    <a:pt x="69" y="26"/>
                  </a:lnTo>
                  <a:lnTo>
                    <a:pt x="78" y="23"/>
                  </a:lnTo>
                  <a:lnTo>
                    <a:pt x="90" y="24"/>
                  </a:lnTo>
                  <a:lnTo>
                    <a:pt x="99" y="24"/>
                  </a:lnTo>
                  <a:lnTo>
                    <a:pt x="108" y="27"/>
                  </a:lnTo>
                  <a:lnTo>
                    <a:pt x="117" y="29"/>
                  </a:lnTo>
                  <a:lnTo>
                    <a:pt x="124" y="31"/>
                  </a:lnTo>
                  <a:lnTo>
                    <a:pt x="130" y="36"/>
                  </a:lnTo>
                  <a:lnTo>
                    <a:pt x="138" y="40"/>
                  </a:lnTo>
                  <a:lnTo>
                    <a:pt x="142" y="45"/>
                  </a:lnTo>
                  <a:lnTo>
                    <a:pt x="148" y="51"/>
                  </a:lnTo>
                  <a:lnTo>
                    <a:pt x="154" y="58"/>
                  </a:lnTo>
                  <a:lnTo>
                    <a:pt x="160" y="69"/>
                  </a:lnTo>
                  <a:lnTo>
                    <a:pt x="163" y="73"/>
                  </a:lnTo>
                  <a:lnTo>
                    <a:pt x="164" y="76"/>
                  </a:lnTo>
                  <a:lnTo>
                    <a:pt x="178" y="52"/>
                  </a:lnTo>
                  <a:lnTo>
                    <a:pt x="175" y="48"/>
                  </a:lnTo>
                  <a:lnTo>
                    <a:pt x="170" y="42"/>
                  </a:lnTo>
                  <a:lnTo>
                    <a:pt x="164" y="33"/>
                  </a:lnTo>
                  <a:lnTo>
                    <a:pt x="154" y="26"/>
                  </a:lnTo>
                  <a:lnTo>
                    <a:pt x="148" y="20"/>
                  </a:lnTo>
                  <a:lnTo>
                    <a:pt x="142" y="15"/>
                  </a:lnTo>
                  <a:lnTo>
                    <a:pt x="133" y="11"/>
                  </a:lnTo>
                  <a:lnTo>
                    <a:pt x="127" y="6"/>
                  </a:lnTo>
                  <a:lnTo>
                    <a:pt x="118" y="3"/>
                  </a:lnTo>
                  <a:lnTo>
                    <a:pt x="109" y="0"/>
                  </a:lnTo>
                  <a:lnTo>
                    <a:pt x="99" y="0"/>
                  </a:lnTo>
                  <a:lnTo>
                    <a:pt x="90" y="0"/>
                  </a:lnTo>
                  <a:lnTo>
                    <a:pt x="78" y="0"/>
                  </a:lnTo>
                  <a:lnTo>
                    <a:pt x="68" y="0"/>
                  </a:lnTo>
                  <a:lnTo>
                    <a:pt x="57" y="3"/>
                  </a:lnTo>
                  <a:lnTo>
                    <a:pt x="52" y="8"/>
                  </a:lnTo>
                  <a:lnTo>
                    <a:pt x="41" y="11"/>
                  </a:lnTo>
                  <a:lnTo>
                    <a:pt x="35" y="17"/>
                  </a:lnTo>
                  <a:lnTo>
                    <a:pt x="28" y="21"/>
                  </a:lnTo>
                  <a:lnTo>
                    <a:pt x="22" y="27"/>
                  </a:lnTo>
                  <a:lnTo>
                    <a:pt x="12" y="36"/>
                  </a:lnTo>
                  <a:lnTo>
                    <a:pt x="6" y="46"/>
                  </a:lnTo>
                  <a:lnTo>
                    <a:pt x="0" y="54"/>
                  </a:lnTo>
                  <a:lnTo>
                    <a:pt x="0" y="60"/>
                  </a:lnTo>
                  <a:lnTo>
                    <a:pt x="20"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0" name="Freeform 133"/>
            <p:cNvSpPr>
              <a:spLocks/>
            </p:cNvSpPr>
            <p:nvPr/>
          </p:nvSpPr>
          <p:spPr bwMode="auto">
            <a:xfrm>
              <a:off x="4165" y="2150"/>
              <a:ext cx="15" cy="175"/>
            </a:xfrm>
            <a:custGeom>
              <a:avLst/>
              <a:gdLst>
                <a:gd name="T0" fmla="*/ 0 w 44"/>
                <a:gd name="T1" fmla="*/ 0 h 526"/>
                <a:gd name="T2" fmla="*/ 0 w 44"/>
                <a:gd name="T3" fmla="*/ 0 h 526"/>
                <a:gd name="T4" fmla="*/ 0 w 44"/>
                <a:gd name="T5" fmla="*/ 0 h 526"/>
                <a:gd name="T6" fmla="*/ 0 w 44"/>
                <a:gd name="T7" fmla="*/ 0 h 526"/>
                <a:gd name="T8" fmla="*/ 0 w 44"/>
                <a:gd name="T9" fmla="*/ 1 h 526"/>
                <a:gd name="T10" fmla="*/ 0 w 44"/>
                <a:gd name="T11" fmla="*/ 1 h 526"/>
                <a:gd name="T12" fmla="*/ 0 w 44"/>
                <a:gd name="T13" fmla="*/ 1 h 526"/>
                <a:gd name="T14" fmla="*/ 0 w 44"/>
                <a:gd name="T15" fmla="*/ 2 h 526"/>
                <a:gd name="T16" fmla="*/ 0 w 44"/>
                <a:gd name="T17" fmla="*/ 2 h 526"/>
                <a:gd name="T18" fmla="*/ 0 w 44"/>
                <a:gd name="T19" fmla="*/ 2 h 526"/>
                <a:gd name="T20" fmla="*/ 0 w 44"/>
                <a:gd name="T21" fmla="*/ 3 h 526"/>
                <a:gd name="T22" fmla="*/ 0 w 44"/>
                <a:gd name="T23" fmla="*/ 3 h 526"/>
                <a:gd name="T24" fmla="*/ 0 w 44"/>
                <a:gd name="T25" fmla="*/ 4 h 526"/>
                <a:gd name="T26" fmla="*/ 0 w 44"/>
                <a:gd name="T27" fmla="*/ 5 h 526"/>
                <a:gd name="T28" fmla="*/ 0 w 44"/>
                <a:gd name="T29" fmla="*/ 5 h 526"/>
                <a:gd name="T30" fmla="*/ 1 w 44"/>
                <a:gd name="T31" fmla="*/ 6 h 526"/>
                <a:gd name="T32" fmla="*/ 1 w 44"/>
                <a:gd name="T33" fmla="*/ 6 h 526"/>
                <a:gd name="T34" fmla="*/ 0 w 44"/>
                <a:gd name="T35" fmla="*/ 6 h 526"/>
                <a:gd name="T36" fmla="*/ 0 w 44"/>
                <a:gd name="T37" fmla="*/ 6 h 526"/>
                <a:gd name="T38" fmla="*/ 0 w 44"/>
                <a:gd name="T39" fmla="*/ 6 h 526"/>
                <a:gd name="T40" fmla="*/ 0 w 44"/>
                <a:gd name="T41" fmla="*/ 6 h 526"/>
                <a:gd name="T42" fmla="*/ 0 w 44"/>
                <a:gd name="T43" fmla="*/ 6 h 526"/>
                <a:gd name="T44" fmla="*/ 0 w 44"/>
                <a:gd name="T45" fmla="*/ 5 h 526"/>
                <a:gd name="T46" fmla="*/ 0 w 44"/>
                <a:gd name="T47" fmla="*/ 5 h 526"/>
                <a:gd name="T48" fmla="*/ 0 w 44"/>
                <a:gd name="T49" fmla="*/ 5 h 526"/>
                <a:gd name="T50" fmla="*/ 0 w 44"/>
                <a:gd name="T51" fmla="*/ 4 h 526"/>
                <a:gd name="T52" fmla="*/ 0 w 44"/>
                <a:gd name="T53" fmla="*/ 4 h 526"/>
                <a:gd name="T54" fmla="*/ 0 w 44"/>
                <a:gd name="T55" fmla="*/ 3 h 526"/>
                <a:gd name="T56" fmla="*/ 0 w 44"/>
                <a:gd name="T57" fmla="*/ 3 h 526"/>
                <a:gd name="T58" fmla="*/ 0 w 44"/>
                <a:gd name="T59" fmla="*/ 2 h 526"/>
                <a:gd name="T60" fmla="*/ 0 w 44"/>
                <a:gd name="T61" fmla="*/ 2 h 526"/>
                <a:gd name="T62" fmla="*/ 0 w 44"/>
                <a:gd name="T63" fmla="*/ 1 h 526"/>
                <a:gd name="T64" fmla="*/ 0 w 44"/>
                <a:gd name="T65" fmla="*/ 1 h 526"/>
                <a:gd name="T66" fmla="*/ 0 w 44"/>
                <a:gd name="T67" fmla="*/ 0 h 526"/>
                <a:gd name="T68" fmla="*/ 0 w 44"/>
                <a:gd name="T69" fmla="*/ 0 h 526"/>
                <a:gd name="T70" fmla="*/ 0 w 44"/>
                <a:gd name="T71" fmla="*/ 0 h 5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526"/>
                <a:gd name="T110" fmla="*/ 44 w 44"/>
                <a:gd name="T111" fmla="*/ 526 h 5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526">
                  <a:moveTo>
                    <a:pt x="32" y="0"/>
                  </a:moveTo>
                  <a:lnTo>
                    <a:pt x="32" y="3"/>
                  </a:lnTo>
                  <a:lnTo>
                    <a:pt x="32" y="12"/>
                  </a:lnTo>
                  <a:lnTo>
                    <a:pt x="32" y="24"/>
                  </a:lnTo>
                  <a:lnTo>
                    <a:pt x="32" y="43"/>
                  </a:lnTo>
                  <a:lnTo>
                    <a:pt x="32" y="65"/>
                  </a:lnTo>
                  <a:lnTo>
                    <a:pt x="32" y="92"/>
                  </a:lnTo>
                  <a:lnTo>
                    <a:pt x="32" y="123"/>
                  </a:lnTo>
                  <a:lnTo>
                    <a:pt x="32" y="158"/>
                  </a:lnTo>
                  <a:lnTo>
                    <a:pt x="32" y="196"/>
                  </a:lnTo>
                  <a:lnTo>
                    <a:pt x="32" y="236"/>
                  </a:lnTo>
                  <a:lnTo>
                    <a:pt x="34" y="279"/>
                  </a:lnTo>
                  <a:lnTo>
                    <a:pt x="37" y="324"/>
                  </a:lnTo>
                  <a:lnTo>
                    <a:pt x="37" y="372"/>
                  </a:lnTo>
                  <a:lnTo>
                    <a:pt x="38" y="421"/>
                  </a:lnTo>
                  <a:lnTo>
                    <a:pt x="41" y="471"/>
                  </a:lnTo>
                  <a:lnTo>
                    <a:pt x="44" y="523"/>
                  </a:lnTo>
                  <a:lnTo>
                    <a:pt x="10" y="526"/>
                  </a:lnTo>
                  <a:lnTo>
                    <a:pt x="9" y="522"/>
                  </a:lnTo>
                  <a:lnTo>
                    <a:pt x="9" y="511"/>
                  </a:lnTo>
                  <a:lnTo>
                    <a:pt x="7" y="495"/>
                  </a:lnTo>
                  <a:lnTo>
                    <a:pt x="7" y="474"/>
                  </a:lnTo>
                  <a:lnTo>
                    <a:pt x="6" y="446"/>
                  </a:lnTo>
                  <a:lnTo>
                    <a:pt x="6" y="415"/>
                  </a:lnTo>
                  <a:lnTo>
                    <a:pt x="4" y="379"/>
                  </a:lnTo>
                  <a:lnTo>
                    <a:pt x="4" y="342"/>
                  </a:lnTo>
                  <a:lnTo>
                    <a:pt x="3" y="301"/>
                  </a:lnTo>
                  <a:lnTo>
                    <a:pt x="1" y="258"/>
                  </a:lnTo>
                  <a:lnTo>
                    <a:pt x="1" y="215"/>
                  </a:lnTo>
                  <a:lnTo>
                    <a:pt x="1" y="172"/>
                  </a:lnTo>
                  <a:lnTo>
                    <a:pt x="0" y="127"/>
                  </a:lnTo>
                  <a:lnTo>
                    <a:pt x="0" y="84"/>
                  </a:lnTo>
                  <a:lnTo>
                    <a:pt x="0" y="43"/>
                  </a:lnTo>
                  <a:lnTo>
                    <a:pt x="0" y="4"/>
                  </a:lnTo>
                  <a:lnTo>
                    <a:pt x="3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 name="Freeform 134"/>
            <p:cNvSpPr>
              <a:spLocks/>
            </p:cNvSpPr>
            <p:nvPr/>
          </p:nvSpPr>
          <p:spPr bwMode="auto">
            <a:xfrm>
              <a:off x="4206" y="2148"/>
              <a:ext cx="14" cy="176"/>
            </a:xfrm>
            <a:custGeom>
              <a:avLst/>
              <a:gdLst>
                <a:gd name="T0" fmla="*/ 0 w 42"/>
                <a:gd name="T1" fmla="*/ 0 h 527"/>
                <a:gd name="T2" fmla="*/ 0 w 42"/>
                <a:gd name="T3" fmla="*/ 0 h 527"/>
                <a:gd name="T4" fmla="*/ 0 w 42"/>
                <a:gd name="T5" fmla="*/ 0 h 527"/>
                <a:gd name="T6" fmla="*/ 0 w 42"/>
                <a:gd name="T7" fmla="*/ 0 h 527"/>
                <a:gd name="T8" fmla="*/ 0 w 42"/>
                <a:gd name="T9" fmla="*/ 1 h 527"/>
                <a:gd name="T10" fmla="*/ 0 w 42"/>
                <a:gd name="T11" fmla="*/ 1 h 527"/>
                <a:gd name="T12" fmla="*/ 0 w 42"/>
                <a:gd name="T13" fmla="*/ 1 h 527"/>
                <a:gd name="T14" fmla="*/ 0 w 42"/>
                <a:gd name="T15" fmla="*/ 2 h 527"/>
                <a:gd name="T16" fmla="*/ 0 w 42"/>
                <a:gd name="T17" fmla="*/ 2 h 527"/>
                <a:gd name="T18" fmla="*/ 0 w 42"/>
                <a:gd name="T19" fmla="*/ 2 h 527"/>
                <a:gd name="T20" fmla="*/ 0 w 42"/>
                <a:gd name="T21" fmla="*/ 3 h 527"/>
                <a:gd name="T22" fmla="*/ 0 w 42"/>
                <a:gd name="T23" fmla="*/ 3 h 527"/>
                <a:gd name="T24" fmla="*/ 0 w 42"/>
                <a:gd name="T25" fmla="*/ 4 h 527"/>
                <a:gd name="T26" fmla="*/ 0 w 42"/>
                <a:gd name="T27" fmla="*/ 5 h 527"/>
                <a:gd name="T28" fmla="*/ 0 w 42"/>
                <a:gd name="T29" fmla="*/ 5 h 527"/>
                <a:gd name="T30" fmla="*/ 0 w 42"/>
                <a:gd name="T31" fmla="*/ 6 h 527"/>
                <a:gd name="T32" fmla="*/ 0 w 42"/>
                <a:gd name="T33" fmla="*/ 6 h 527"/>
                <a:gd name="T34" fmla="*/ 0 w 42"/>
                <a:gd name="T35" fmla="*/ 7 h 527"/>
                <a:gd name="T36" fmla="*/ 0 w 42"/>
                <a:gd name="T37" fmla="*/ 6 h 527"/>
                <a:gd name="T38" fmla="*/ 0 w 42"/>
                <a:gd name="T39" fmla="*/ 6 h 527"/>
                <a:gd name="T40" fmla="*/ 0 w 42"/>
                <a:gd name="T41" fmla="*/ 6 h 527"/>
                <a:gd name="T42" fmla="*/ 0 w 42"/>
                <a:gd name="T43" fmla="*/ 6 h 527"/>
                <a:gd name="T44" fmla="*/ 0 w 42"/>
                <a:gd name="T45" fmla="*/ 6 h 527"/>
                <a:gd name="T46" fmla="*/ 0 w 42"/>
                <a:gd name="T47" fmla="*/ 5 h 527"/>
                <a:gd name="T48" fmla="*/ 0 w 42"/>
                <a:gd name="T49" fmla="*/ 5 h 527"/>
                <a:gd name="T50" fmla="*/ 0 w 42"/>
                <a:gd name="T51" fmla="*/ 4 h 527"/>
                <a:gd name="T52" fmla="*/ 0 w 42"/>
                <a:gd name="T53" fmla="*/ 4 h 527"/>
                <a:gd name="T54" fmla="*/ 0 w 42"/>
                <a:gd name="T55" fmla="*/ 3 h 527"/>
                <a:gd name="T56" fmla="*/ 0 w 42"/>
                <a:gd name="T57" fmla="*/ 3 h 527"/>
                <a:gd name="T58" fmla="*/ 0 w 42"/>
                <a:gd name="T59" fmla="*/ 2 h 527"/>
                <a:gd name="T60" fmla="*/ 0 w 42"/>
                <a:gd name="T61" fmla="*/ 2 h 527"/>
                <a:gd name="T62" fmla="*/ 0 w 42"/>
                <a:gd name="T63" fmla="*/ 1 h 527"/>
                <a:gd name="T64" fmla="*/ 0 w 42"/>
                <a:gd name="T65" fmla="*/ 1 h 527"/>
                <a:gd name="T66" fmla="*/ 1 w 42"/>
                <a:gd name="T67" fmla="*/ 0 h 527"/>
                <a:gd name="T68" fmla="*/ 0 w 42"/>
                <a:gd name="T69" fmla="*/ 0 h 527"/>
                <a:gd name="T70" fmla="*/ 0 w 42"/>
                <a:gd name="T71" fmla="*/ 0 h 5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
                <a:gd name="T109" fmla="*/ 0 h 527"/>
                <a:gd name="T110" fmla="*/ 42 w 42"/>
                <a:gd name="T111" fmla="*/ 527 h 5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 h="527">
                  <a:moveTo>
                    <a:pt x="12" y="0"/>
                  </a:moveTo>
                  <a:lnTo>
                    <a:pt x="11" y="2"/>
                  </a:lnTo>
                  <a:lnTo>
                    <a:pt x="11" y="11"/>
                  </a:lnTo>
                  <a:lnTo>
                    <a:pt x="11" y="23"/>
                  </a:lnTo>
                  <a:lnTo>
                    <a:pt x="11" y="42"/>
                  </a:lnTo>
                  <a:lnTo>
                    <a:pt x="11" y="64"/>
                  </a:lnTo>
                  <a:lnTo>
                    <a:pt x="11" y="91"/>
                  </a:lnTo>
                  <a:lnTo>
                    <a:pt x="11" y="122"/>
                  </a:lnTo>
                  <a:lnTo>
                    <a:pt x="11" y="158"/>
                  </a:lnTo>
                  <a:lnTo>
                    <a:pt x="9" y="195"/>
                  </a:lnTo>
                  <a:lnTo>
                    <a:pt x="8" y="235"/>
                  </a:lnTo>
                  <a:lnTo>
                    <a:pt x="6" y="278"/>
                  </a:lnTo>
                  <a:lnTo>
                    <a:pt x="6" y="324"/>
                  </a:lnTo>
                  <a:lnTo>
                    <a:pt x="5" y="371"/>
                  </a:lnTo>
                  <a:lnTo>
                    <a:pt x="3" y="418"/>
                  </a:lnTo>
                  <a:lnTo>
                    <a:pt x="2" y="469"/>
                  </a:lnTo>
                  <a:lnTo>
                    <a:pt x="0" y="521"/>
                  </a:lnTo>
                  <a:lnTo>
                    <a:pt x="33" y="527"/>
                  </a:lnTo>
                  <a:lnTo>
                    <a:pt x="33" y="521"/>
                  </a:lnTo>
                  <a:lnTo>
                    <a:pt x="33" y="510"/>
                  </a:lnTo>
                  <a:lnTo>
                    <a:pt x="33" y="494"/>
                  </a:lnTo>
                  <a:lnTo>
                    <a:pt x="34" y="473"/>
                  </a:lnTo>
                  <a:lnTo>
                    <a:pt x="34" y="445"/>
                  </a:lnTo>
                  <a:lnTo>
                    <a:pt x="36" y="414"/>
                  </a:lnTo>
                  <a:lnTo>
                    <a:pt x="36" y="378"/>
                  </a:lnTo>
                  <a:lnTo>
                    <a:pt x="37" y="341"/>
                  </a:lnTo>
                  <a:lnTo>
                    <a:pt x="37" y="300"/>
                  </a:lnTo>
                  <a:lnTo>
                    <a:pt x="39" y="258"/>
                  </a:lnTo>
                  <a:lnTo>
                    <a:pt x="39" y="214"/>
                  </a:lnTo>
                  <a:lnTo>
                    <a:pt x="40" y="171"/>
                  </a:lnTo>
                  <a:lnTo>
                    <a:pt x="40" y="125"/>
                  </a:lnTo>
                  <a:lnTo>
                    <a:pt x="40" y="82"/>
                  </a:lnTo>
                  <a:lnTo>
                    <a:pt x="40" y="42"/>
                  </a:lnTo>
                  <a:lnTo>
                    <a:pt x="42" y="2"/>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2" name="Freeform 135"/>
            <p:cNvSpPr>
              <a:spLocks/>
            </p:cNvSpPr>
            <p:nvPr/>
          </p:nvSpPr>
          <p:spPr bwMode="auto">
            <a:xfrm>
              <a:off x="4544" y="2412"/>
              <a:ext cx="13" cy="15"/>
            </a:xfrm>
            <a:custGeom>
              <a:avLst/>
              <a:gdLst>
                <a:gd name="T0" fmla="*/ 0 w 38"/>
                <a:gd name="T1" fmla="*/ 0 h 43"/>
                <a:gd name="T2" fmla="*/ 0 w 38"/>
                <a:gd name="T3" fmla="*/ 0 h 43"/>
                <a:gd name="T4" fmla="*/ 0 w 38"/>
                <a:gd name="T5" fmla="*/ 0 h 43"/>
                <a:gd name="T6" fmla="*/ 0 w 38"/>
                <a:gd name="T7" fmla="*/ 0 h 43"/>
                <a:gd name="T8" fmla="*/ 0 w 38"/>
                <a:gd name="T9" fmla="*/ 0 h 43"/>
                <a:gd name="T10" fmla="*/ 0 w 38"/>
                <a:gd name="T11" fmla="*/ 0 h 43"/>
                <a:gd name="T12" fmla="*/ 0 w 38"/>
                <a:gd name="T13" fmla="*/ 1 h 43"/>
                <a:gd name="T14" fmla="*/ 0 w 38"/>
                <a:gd name="T15" fmla="*/ 1 h 43"/>
                <a:gd name="T16" fmla="*/ 0 w 38"/>
                <a:gd name="T17" fmla="*/ 1 h 43"/>
                <a:gd name="T18" fmla="*/ 0 w 38"/>
                <a:gd name="T19" fmla="*/ 1 h 43"/>
                <a:gd name="T20" fmla="*/ 0 w 38"/>
                <a:gd name="T21" fmla="*/ 0 h 43"/>
                <a:gd name="T22" fmla="*/ 0 w 38"/>
                <a:gd name="T23" fmla="*/ 0 h 43"/>
                <a:gd name="T24" fmla="*/ 0 w 38"/>
                <a:gd name="T25" fmla="*/ 0 h 43"/>
                <a:gd name="T26" fmla="*/ 0 w 38"/>
                <a:gd name="T27" fmla="*/ 0 h 43"/>
                <a:gd name="T28" fmla="*/ 0 w 38"/>
                <a:gd name="T29" fmla="*/ 0 h 43"/>
                <a:gd name="T30" fmla="*/ 0 w 38"/>
                <a:gd name="T31" fmla="*/ 0 h 43"/>
                <a:gd name="T32" fmla="*/ 0 w 38"/>
                <a:gd name="T33" fmla="*/ 0 h 43"/>
                <a:gd name="T34" fmla="*/ 0 w 38"/>
                <a:gd name="T35" fmla="*/ 0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43"/>
                <a:gd name="T56" fmla="*/ 38 w 38"/>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43">
                  <a:moveTo>
                    <a:pt x="0" y="3"/>
                  </a:moveTo>
                  <a:lnTo>
                    <a:pt x="0" y="6"/>
                  </a:lnTo>
                  <a:lnTo>
                    <a:pt x="1" y="18"/>
                  </a:lnTo>
                  <a:lnTo>
                    <a:pt x="3" y="23"/>
                  </a:lnTo>
                  <a:lnTo>
                    <a:pt x="3" y="29"/>
                  </a:lnTo>
                  <a:lnTo>
                    <a:pt x="4" y="33"/>
                  </a:lnTo>
                  <a:lnTo>
                    <a:pt x="7" y="38"/>
                  </a:lnTo>
                  <a:lnTo>
                    <a:pt x="38" y="43"/>
                  </a:lnTo>
                  <a:lnTo>
                    <a:pt x="37" y="42"/>
                  </a:lnTo>
                  <a:lnTo>
                    <a:pt x="35" y="38"/>
                  </a:lnTo>
                  <a:lnTo>
                    <a:pt x="32" y="30"/>
                  </a:lnTo>
                  <a:lnTo>
                    <a:pt x="32" y="23"/>
                  </a:lnTo>
                  <a:lnTo>
                    <a:pt x="28" y="14"/>
                  </a:lnTo>
                  <a:lnTo>
                    <a:pt x="28" y="8"/>
                  </a:lnTo>
                  <a:lnTo>
                    <a:pt x="26" y="2"/>
                  </a:lnTo>
                  <a:lnTo>
                    <a:pt x="26" y="0"/>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3" name="Freeform 136"/>
            <p:cNvSpPr>
              <a:spLocks/>
            </p:cNvSpPr>
            <p:nvPr/>
          </p:nvSpPr>
          <p:spPr bwMode="auto">
            <a:xfrm>
              <a:off x="4165" y="2145"/>
              <a:ext cx="55" cy="12"/>
            </a:xfrm>
            <a:custGeom>
              <a:avLst/>
              <a:gdLst>
                <a:gd name="T0" fmla="*/ 0 w 165"/>
                <a:gd name="T1" fmla="*/ 0 h 36"/>
                <a:gd name="T2" fmla="*/ 0 w 165"/>
                <a:gd name="T3" fmla="*/ 0 h 36"/>
                <a:gd name="T4" fmla="*/ 0 w 165"/>
                <a:gd name="T5" fmla="*/ 0 h 36"/>
                <a:gd name="T6" fmla="*/ 0 w 165"/>
                <a:gd name="T7" fmla="*/ 0 h 36"/>
                <a:gd name="T8" fmla="*/ 0 w 165"/>
                <a:gd name="T9" fmla="*/ 0 h 36"/>
                <a:gd name="T10" fmla="*/ 0 w 165"/>
                <a:gd name="T11" fmla="*/ 0 h 36"/>
                <a:gd name="T12" fmla="*/ 0 w 165"/>
                <a:gd name="T13" fmla="*/ 0 h 36"/>
                <a:gd name="T14" fmla="*/ 0 w 165"/>
                <a:gd name="T15" fmla="*/ 0 h 36"/>
                <a:gd name="T16" fmla="*/ 1 w 165"/>
                <a:gd name="T17" fmla="*/ 0 h 36"/>
                <a:gd name="T18" fmla="*/ 1 w 165"/>
                <a:gd name="T19" fmla="*/ 0 h 36"/>
                <a:gd name="T20" fmla="*/ 1 w 165"/>
                <a:gd name="T21" fmla="*/ 0 h 36"/>
                <a:gd name="T22" fmla="*/ 1 w 165"/>
                <a:gd name="T23" fmla="*/ 0 h 36"/>
                <a:gd name="T24" fmla="*/ 1 w 165"/>
                <a:gd name="T25" fmla="*/ 0 h 36"/>
                <a:gd name="T26" fmla="*/ 1 w 165"/>
                <a:gd name="T27" fmla="*/ 0 h 36"/>
                <a:gd name="T28" fmla="*/ 1 w 165"/>
                <a:gd name="T29" fmla="*/ 0 h 36"/>
                <a:gd name="T30" fmla="*/ 1 w 165"/>
                <a:gd name="T31" fmla="*/ 0 h 36"/>
                <a:gd name="T32" fmla="*/ 2 w 165"/>
                <a:gd name="T33" fmla="*/ 0 h 36"/>
                <a:gd name="T34" fmla="*/ 2 w 165"/>
                <a:gd name="T35" fmla="*/ 0 h 36"/>
                <a:gd name="T36" fmla="*/ 2 w 165"/>
                <a:gd name="T37" fmla="*/ 0 h 36"/>
                <a:gd name="T38" fmla="*/ 2 w 165"/>
                <a:gd name="T39" fmla="*/ 0 h 36"/>
                <a:gd name="T40" fmla="*/ 2 w 165"/>
                <a:gd name="T41" fmla="*/ 0 h 36"/>
                <a:gd name="T42" fmla="*/ 2 w 165"/>
                <a:gd name="T43" fmla="*/ 0 h 36"/>
                <a:gd name="T44" fmla="*/ 2 w 165"/>
                <a:gd name="T45" fmla="*/ 0 h 36"/>
                <a:gd name="T46" fmla="*/ 2 w 165"/>
                <a:gd name="T47" fmla="*/ 0 h 36"/>
                <a:gd name="T48" fmla="*/ 2 w 165"/>
                <a:gd name="T49" fmla="*/ 0 h 36"/>
                <a:gd name="T50" fmla="*/ 2 w 165"/>
                <a:gd name="T51" fmla="*/ 0 h 36"/>
                <a:gd name="T52" fmla="*/ 2 w 165"/>
                <a:gd name="T53" fmla="*/ 0 h 36"/>
                <a:gd name="T54" fmla="*/ 2 w 165"/>
                <a:gd name="T55" fmla="*/ 0 h 36"/>
                <a:gd name="T56" fmla="*/ 2 w 165"/>
                <a:gd name="T57" fmla="*/ 0 h 36"/>
                <a:gd name="T58" fmla="*/ 2 w 165"/>
                <a:gd name="T59" fmla="*/ 0 h 36"/>
                <a:gd name="T60" fmla="*/ 1 w 165"/>
                <a:gd name="T61" fmla="*/ 0 h 36"/>
                <a:gd name="T62" fmla="*/ 1 w 165"/>
                <a:gd name="T63" fmla="*/ 0 h 36"/>
                <a:gd name="T64" fmla="*/ 1 w 165"/>
                <a:gd name="T65" fmla="*/ 0 h 36"/>
                <a:gd name="T66" fmla="*/ 1 w 165"/>
                <a:gd name="T67" fmla="*/ 0 h 36"/>
                <a:gd name="T68" fmla="*/ 1 w 165"/>
                <a:gd name="T69" fmla="*/ 0 h 36"/>
                <a:gd name="T70" fmla="*/ 1 w 165"/>
                <a:gd name="T71" fmla="*/ 0 h 36"/>
                <a:gd name="T72" fmla="*/ 1 w 165"/>
                <a:gd name="T73" fmla="*/ 0 h 36"/>
                <a:gd name="T74" fmla="*/ 0 w 165"/>
                <a:gd name="T75" fmla="*/ 0 h 36"/>
                <a:gd name="T76" fmla="*/ 0 w 165"/>
                <a:gd name="T77" fmla="*/ 0 h 36"/>
                <a:gd name="T78" fmla="*/ 0 w 165"/>
                <a:gd name="T79" fmla="*/ 0 h 36"/>
                <a:gd name="T80" fmla="*/ 0 w 165"/>
                <a:gd name="T81" fmla="*/ 0 h 36"/>
                <a:gd name="T82" fmla="*/ 0 w 165"/>
                <a:gd name="T83" fmla="*/ 0 h 36"/>
                <a:gd name="T84" fmla="*/ 0 w 165"/>
                <a:gd name="T85" fmla="*/ 0 h 36"/>
                <a:gd name="T86" fmla="*/ 0 w 165"/>
                <a:gd name="T87" fmla="*/ 0 h 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5"/>
                <a:gd name="T133" fmla="*/ 0 h 36"/>
                <a:gd name="T134" fmla="*/ 165 w 165"/>
                <a:gd name="T135" fmla="*/ 36 h 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5" h="36">
                  <a:moveTo>
                    <a:pt x="0" y="19"/>
                  </a:moveTo>
                  <a:lnTo>
                    <a:pt x="0" y="18"/>
                  </a:lnTo>
                  <a:lnTo>
                    <a:pt x="5" y="15"/>
                  </a:lnTo>
                  <a:lnTo>
                    <a:pt x="11" y="12"/>
                  </a:lnTo>
                  <a:lnTo>
                    <a:pt x="20" y="10"/>
                  </a:lnTo>
                  <a:lnTo>
                    <a:pt x="22" y="7"/>
                  </a:lnTo>
                  <a:lnTo>
                    <a:pt x="30" y="6"/>
                  </a:lnTo>
                  <a:lnTo>
                    <a:pt x="36" y="4"/>
                  </a:lnTo>
                  <a:lnTo>
                    <a:pt x="45" y="3"/>
                  </a:lnTo>
                  <a:lnTo>
                    <a:pt x="52" y="2"/>
                  </a:lnTo>
                  <a:lnTo>
                    <a:pt x="63" y="0"/>
                  </a:lnTo>
                  <a:lnTo>
                    <a:pt x="71" y="0"/>
                  </a:lnTo>
                  <a:lnTo>
                    <a:pt x="85" y="0"/>
                  </a:lnTo>
                  <a:lnTo>
                    <a:pt x="95" y="0"/>
                  </a:lnTo>
                  <a:lnTo>
                    <a:pt x="105" y="0"/>
                  </a:lnTo>
                  <a:lnTo>
                    <a:pt x="114" y="0"/>
                  </a:lnTo>
                  <a:lnTo>
                    <a:pt x="123" y="2"/>
                  </a:lnTo>
                  <a:lnTo>
                    <a:pt x="131" y="2"/>
                  </a:lnTo>
                  <a:lnTo>
                    <a:pt x="138" y="3"/>
                  </a:lnTo>
                  <a:lnTo>
                    <a:pt x="143" y="4"/>
                  </a:lnTo>
                  <a:lnTo>
                    <a:pt x="148" y="6"/>
                  </a:lnTo>
                  <a:lnTo>
                    <a:pt x="156" y="7"/>
                  </a:lnTo>
                  <a:lnTo>
                    <a:pt x="160" y="10"/>
                  </a:lnTo>
                  <a:lnTo>
                    <a:pt x="163" y="10"/>
                  </a:lnTo>
                  <a:lnTo>
                    <a:pt x="165" y="12"/>
                  </a:lnTo>
                  <a:lnTo>
                    <a:pt x="140" y="31"/>
                  </a:lnTo>
                  <a:lnTo>
                    <a:pt x="138" y="31"/>
                  </a:lnTo>
                  <a:lnTo>
                    <a:pt x="135" y="30"/>
                  </a:lnTo>
                  <a:lnTo>
                    <a:pt x="129" y="28"/>
                  </a:lnTo>
                  <a:lnTo>
                    <a:pt x="123" y="28"/>
                  </a:lnTo>
                  <a:lnTo>
                    <a:pt x="116" y="27"/>
                  </a:lnTo>
                  <a:lnTo>
                    <a:pt x="107" y="25"/>
                  </a:lnTo>
                  <a:lnTo>
                    <a:pt x="95" y="25"/>
                  </a:lnTo>
                  <a:lnTo>
                    <a:pt x="83" y="25"/>
                  </a:lnTo>
                  <a:lnTo>
                    <a:pt x="71" y="24"/>
                  </a:lnTo>
                  <a:lnTo>
                    <a:pt x="60" y="25"/>
                  </a:lnTo>
                  <a:lnTo>
                    <a:pt x="49" y="27"/>
                  </a:lnTo>
                  <a:lnTo>
                    <a:pt x="40" y="30"/>
                  </a:lnTo>
                  <a:lnTo>
                    <a:pt x="31" y="31"/>
                  </a:lnTo>
                  <a:lnTo>
                    <a:pt x="25" y="33"/>
                  </a:lnTo>
                  <a:lnTo>
                    <a:pt x="21" y="34"/>
                  </a:lnTo>
                  <a:lnTo>
                    <a:pt x="21" y="36"/>
                  </a:lnTo>
                  <a:lnTo>
                    <a:pt x="0"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4" name="Freeform 137"/>
            <p:cNvSpPr>
              <a:spLocks/>
            </p:cNvSpPr>
            <p:nvPr/>
          </p:nvSpPr>
          <p:spPr bwMode="auto">
            <a:xfrm>
              <a:off x="4060" y="2424"/>
              <a:ext cx="7" cy="25"/>
            </a:xfrm>
            <a:custGeom>
              <a:avLst/>
              <a:gdLst>
                <a:gd name="T0" fmla="*/ 0 w 20"/>
                <a:gd name="T1" fmla="*/ 0 h 73"/>
                <a:gd name="T2" fmla="*/ 0 w 20"/>
                <a:gd name="T3" fmla="*/ 0 h 73"/>
                <a:gd name="T4" fmla="*/ 0 w 20"/>
                <a:gd name="T5" fmla="*/ 0 h 73"/>
                <a:gd name="T6" fmla="*/ 0 w 20"/>
                <a:gd name="T7" fmla="*/ 0 h 73"/>
                <a:gd name="T8" fmla="*/ 0 w 20"/>
                <a:gd name="T9" fmla="*/ 0 h 73"/>
                <a:gd name="T10" fmla="*/ 0 w 20"/>
                <a:gd name="T11" fmla="*/ 0 h 73"/>
                <a:gd name="T12" fmla="*/ 0 w 20"/>
                <a:gd name="T13" fmla="*/ 1 h 73"/>
                <a:gd name="T14" fmla="*/ 0 w 20"/>
                <a:gd name="T15" fmla="*/ 1 h 73"/>
                <a:gd name="T16" fmla="*/ 0 w 20"/>
                <a:gd name="T17" fmla="*/ 1 h 73"/>
                <a:gd name="T18" fmla="*/ 0 w 20"/>
                <a:gd name="T19" fmla="*/ 1 h 73"/>
                <a:gd name="T20" fmla="*/ 0 w 20"/>
                <a:gd name="T21" fmla="*/ 1 h 73"/>
                <a:gd name="T22" fmla="*/ 0 w 20"/>
                <a:gd name="T23" fmla="*/ 1 h 73"/>
                <a:gd name="T24" fmla="*/ 0 w 20"/>
                <a:gd name="T25" fmla="*/ 1 h 73"/>
                <a:gd name="T26" fmla="*/ 0 w 20"/>
                <a:gd name="T27" fmla="*/ 1 h 73"/>
                <a:gd name="T28" fmla="*/ 0 w 20"/>
                <a:gd name="T29" fmla="*/ 0 h 73"/>
                <a:gd name="T30" fmla="*/ 0 w 20"/>
                <a:gd name="T31" fmla="*/ 0 h 73"/>
                <a:gd name="T32" fmla="*/ 0 w 20"/>
                <a:gd name="T33" fmla="*/ 0 h 73"/>
                <a:gd name="T34" fmla="*/ 0 w 20"/>
                <a:gd name="T35" fmla="*/ 0 h 73"/>
                <a:gd name="T36" fmla="*/ 0 w 20"/>
                <a:gd name="T37" fmla="*/ 0 h 73"/>
                <a:gd name="T38" fmla="*/ 0 w 20"/>
                <a:gd name="T39" fmla="*/ 0 h 73"/>
                <a:gd name="T40" fmla="*/ 0 w 20"/>
                <a:gd name="T41" fmla="*/ 0 h 73"/>
                <a:gd name="T42" fmla="*/ 0 w 20"/>
                <a:gd name="T43" fmla="*/ 0 h 73"/>
                <a:gd name="T44" fmla="*/ 0 w 20"/>
                <a:gd name="T45" fmla="*/ 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73"/>
                <a:gd name="T71" fmla="*/ 20 w 20"/>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73">
                  <a:moveTo>
                    <a:pt x="2" y="0"/>
                  </a:moveTo>
                  <a:lnTo>
                    <a:pt x="2" y="2"/>
                  </a:lnTo>
                  <a:lnTo>
                    <a:pt x="2" y="6"/>
                  </a:lnTo>
                  <a:lnTo>
                    <a:pt x="1" y="12"/>
                  </a:lnTo>
                  <a:lnTo>
                    <a:pt x="1" y="22"/>
                  </a:lnTo>
                  <a:lnTo>
                    <a:pt x="0" y="33"/>
                  </a:lnTo>
                  <a:lnTo>
                    <a:pt x="1" y="46"/>
                  </a:lnTo>
                  <a:lnTo>
                    <a:pt x="1" y="52"/>
                  </a:lnTo>
                  <a:lnTo>
                    <a:pt x="1" y="58"/>
                  </a:lnTo>
                  <a:lnTo>
                    <a:pt x="2" y="65"/>
                  </a:lnTo>
                  <a:lnTo>
                    <a:pt x="4" y="73"/>
                  </a:lnTo>
                  <a:lnTo>
                    <a:pt x="19" y="53"/>
                  </a:lnTo>
                  <a:lnTo>
                    <a:pt x="17" y="49"/>
                  </a:lnTo>
                  <a:lnTo>
                    <a:pt x="17" y="40"/>
                  </a:lnTo>
                  <a:lnTo>
                    <a:pt x="17" y="33"/>
                  </a:lnTo>
                  <a:lnTo>
                    <a:pt x="17" y="27"/>
                  </a:lnTo>
                  <a:lnTo>
                    <a:pt x="17" y="18"/>
                  </a:lnTo>
                  <a:lnTo>
                    <a:pt x="20" y="12"/>
                  </a:lnTo>
                  <a:lnTo>
                    <a:pt x="17" y="6"/>
                  </a:lnTo>
                  <a:lnTo>
                    <a:pt x="11" y="3"/>
                  </a:lnTo>
                  <a:lnTo>
                    <a:pt x="5" y="0"/>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5" name="Freeform 138"/>
            <p:cNvSpPr>
              <a:spLocks/>
            </p:cNvSpPr>
            <p:nvPr/>
          </p:nvSpPr>
          <p:spPr bwMode="auto">
            <a:xfrm>
              <a:off x="4288" y="2537"/>
              <a:ext cx="11" cy="36"/>
            </a:xfrm>
            <a:custGeom>
              <a:avLst/>
              <a:gdLst>
                <a:gd name="T0" fmla="*/ 0 w 31"/>
                <a:gd name="T1" fmla="*/ 0 h 108"/>
                <a:gd name="T2" fmla="*/ 0 w 31"/>
                <a:gd name="T3" fmla="*/ 0 h 108"/>
                <a:gd name="T4" fmla="*/ 0 w 31"/>
                <a:gd name="T5" fmla="*/ 0 h 108"/>
                <a:gd name="T6" fmla="*/ 0 w 31"/>
                <a:gd name="T7" fmla="*/ 0 h 108"/>
                <a:gd name="T8" fmla="*/ 0 w 31"/>
                <a:gd name="T9" fmla="*/ 0 h 108"/>
                <a:gd name="T10" fmla="*/ 0 w 31"/>
                <a:gd name="T11" fmla="*/ 0 h 108"/>
                <a:gd name="T12" fmla="*/ 0 w 31"/>
                <a:gd name="T13" fmla="*/ 0 h 108"/>
                <a:gd name="T14" fmla="*/ 0 w 31"/>
                <a:gd name="T15" fmla="*/ 1 h 108"/>
                <a:gd name="T16" fmla="*/ 0 w 31"/>
                <a:gd name="T17" fmla="*/ 1 h 108"/>
                <a:gd name="T18" fmla="*/ 0 w 31"/>
                <a:gd name="T19" fmla="*/ 1 h 108"/>
                <a:gd name="T20" fmla="*/ 0 w 31"/>
                <a:gd name="T21" fmla="*/ 1 h 108"/>
                <a:gd name="T22" fmla="*/ 0 w 31"/>
                <a:gd name="T23" fmla="*/ 1 h 108"/>
                <a:gd name="T24" fmla="*/ 0 w 31"/>
                <a:gd name="T25" fmla="*/ 1 h 108"/>
                <a:gd name="T26" fmla="*/ 0 w 31"/>
                <a:gd name="T27" fmla="*/ 1 h 108"/>
                <a:gd name="T28" fmla="*/ 0 w 31"/>
                <a:gd name="T29" fmla="*/ 1 h 108"/>
                <a:gd name="T30" fmla="*/ 0 w 31"/>
                <a:gd name="T31" fmla="*/ 1 h 108"/>
                <a:gd name="T32" fmla="*/ 0 w 31"/>
                <a:gd name="T33" fmla="*/ 1 h 108"/>
                <a:gd name="T34" fmla="*/ 0 w 31"/>
                <a:gd name="T35" fmla="*/ 1 h 108"/>
                <a:gd name="T36" fmla="*/ 0 w 31"/>
                <a:gd name="T37" fmla="*/ 1 h 108"/>
                <a:gd name="T38" fmla="*/ 0 w 31"/>
                <a:gd name="T39" fmla="*/ 1 h 108"/>
                <a:gd name="T40" fmla="*/ 0 w 31"/>
                <a:gd name="T41" fmla="*/ 1 h 108"/>
                <a:gd name="T42" fmla="*/ 0 w 31"/>
                <a:gd name="T43" fmla="*/ 1 h 108"/>
                <a:gd name="T44" fmla="*/ 0 w 31"/>
                <a:gd name="T45" fmla="*/ 1 h 108"/>
                <a:gd name="T46" fmla="*/ 0 w 31"/>
                <a:gd name="T47" fmla="*/ 1 h 108"/>
                <a:gd name="T48" fmla="*/ 0 w 31"/>
                <a:gd name="T49" fmla="*/ 0 h 108"/>
                <a:gd name="T50" fmla="*/ 0 w 31"/>
                <a:gd name="T51" fmla="*/ 0 h 108"/>
                <a:gd name="T52" fmla="*/ 0 w 31"/>
                <a:gd name="T53" fmla="*/ 0 h 108"/>
                <a:gd name="T54" fmla="*/ 0 w 31"/>
                <a:gd name="T55" fmla="*/ 0 h 108"/>
                <a:gd name="T56" fmla="*/ 0 w 31"/>
                <a:gd name="T57" fmla="*/ 0 h 108"/>
                <a:gd name="T58" fmla="*/ 0 w 31"/>
                <a:gd name="T59" fmla="*/ 0 h 108"/>
                <a:gd name="T60" fmla="*/ 0 w 31"/>
                <a:gd name="T61" fmla="*/ 0 h 108"/>
                <a:gd name="T62" fmla="*/ 0 w 31"/>
                <a:gd name="T63" fmla="*/ 0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108"/>
                <a:gd name="T98" fmla="*/ 31 w 31"/>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108">
                  <a:moveTo>
                    <a:pt x="27" y="0"/>
                  </a:moveTo>
                  <a:lnTo>
                    <a:pt x="27" y="1"/>
                  </a:lnTo>
                  <a:lnTo>
                    <a:pt x="29" y="8"/>
                  </a:lnTo>
                  <a:lnTo>
                    <a:pt x="29" y="11"/>
                  </a:lnTo>
                  <a:lnTo>
                    <a:pt x="29" y="19"/>
                  </a:lnTo>
                  <a:lnTo>
                    <a:pt x="30" y="26"/>
                  </a:lnTo>
                  <a:lnTo>
                    <a:pt x="31" y="34"/>
                  </a:lnTo>
                  <a:lnTo>
                    <a:pt x="31" y="41"/>
                  </a:lnTo>
                  <a:lnTo>
                    <a:pt x="31" y="50"/>
                  </a:lnTo>
                  <a:lnTo>
                    <a:pt x="31" y="57"/>
                  </a:lnTo>
                  <a:lnTo>
                    <a:pt x="31" y="68"/>
                  </a:lnTo>
                  <a:lnTo>
                    <a:pt x="31" y="77"/>
                  </a:lnTo>
                  <a:lnTo>
                    <a:pt x="31" y="87"/>
                  </a:lnTo>
                  <a:lnTo>
                    <a:pt x="30" y="97"/>
                  </a:lnTo>
                  <a:lnTo>
                    <a:pt x="30" y="108"/>
                  </a:lnTo>
                  <a:lnTo>
                    <a:pt x="24" y="103"/>
                  </a:lnTo>
                  <a:lnTo>
                    <a:pt x="15" y="94"/>
                  </a:lnTo>
                  <a:lnTo>
                    <a:pt x="8" y="84"/>
                  </a:lnTo>
                  <a:lnTo>
                    <a:pt x="5" y="81"/>
                  </a:lnTo>
                  <a:lnTo>
                    <a:pt x="5" y="78"/>
                  </a:lnTo>
                  <a:lnTo>
                    <a:pt x="5" y="74"/>
                  </a:lnTo>
                  <a:lnTo>
                    <a:pt x="5" y="66"/>
                  </a:lnTo>
                  <a:lnTo>
                    <a:pt x="5" y="60"/>
                  </a:lnTo>
                  <a:lnTo>
                    <a:pt x="3" y="50"/>
                  </a:lnTo>
                  <a:lnTo>
                    <a:pt x="3" y="40"/>
                  </a:lnTo>
                  <a:lnTo>
                    <a:pt x="2" y="28"/>
                  </a:lnTo>
                  <a:lnTo>
                    <a:pt x="0" y="17"/>
                  </a:lnTo>
                  <a:lnTo>
                    <a:pt x="3" y="10"/>
                  </a:lnTo>
                  <a:lnTo>
                    <a:pt x="14" y="4"/>
                  </a:lnTo>
                  <a:lnTo>
                    <a:pt x="23" y="0"/>
                  </a:lnTo>
                  <a:lnTo>
                    <a:pt x="2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6" name="Freeform 139"/>
            <p:cNvSpPr>
              <a:spLocks/>
            </p:cNvSpPr>
            <p:nvPr/>
          </p:nvSpPr>
          <p:spPr bwMode="auto">
            <a:xfrm>
              <a:off x="4114" y="2423"/>
              <a:ext cx="6" cy="25"/>
            </a:xfrm>
            <a:custGeom>
              <a:avLst/>
              <a:gdLst>
                <a:gd name="T0" fmla="*/ 0 w 19"/>
                <a:gd name="T1" fmla="*/ 0 h 74"/>
                <a:gd name="T2" fmla="*/ 0 w 19"/>
                <a:gd name="T3" fmla="*/ 0 h 74"/>
                <a:gd name="T4" fmla="*/ 0 w 19"/>
                <a:gd name="T5" fmla="*/ 0 h 74"/>
                <a:gd name="T6" fmla="*/ 0 w 19"/>
                <a:gd name="T7" fmla="*/ 0 h 74"/>
                <a:gd name="T8" fmla="*/ 0 w 19"/>
                <a:gd name="T9" fmla="*/ 0 h 74"/>
                <a:gd name="T10" fmla="*/ 0 w 19"/>
                <a:gd name="T11" fmla="*/ 0 h 74"/>
                <a:gd name="T12" fmla="*/ 0 w 19"/>
                <a:gd name="T13" fmla="*/ 1 h 74"/>
                <a:gd name="T14" fmla="*/ 0 w 19"/>
                <a:gd name="T15" fmla="*/ 1 h 74"/>
                <a:gd name="T16" fmla="*/ 0 w 19"/>
                <a:gd name="T17" fmla="*/ 1 h 74"/>
                <a:gd name="T18" fmla="*/ 0 w 19"/>
                <a:gd name="T19" fmla="*/ 1 h 74"/>
                <a:gd name="T20" fmla="*/ 0 w 19"/>
                <a:gd name="T21" fmla="*/ 1 h 74"/>
                <a:gd name="T22" fmla="*/ 0 w 19"/>
                <a:gd name="T23" fmla="*/ 1 h 74"/>
                <a:gd name="T24" fmla="*/ 0 w 19"/>
                <a:gd name="T25" fmla="*/ 1 h 74"/>
                <a:gd name="T26" fmla="*/ 0 w 19"/>
                <a:gd name="T27" fmla="*/ 1 h 74"/>
                <a:gd name="T28" fmla="*/ 0 w 19"/>
                <a:gd name="T29" fmla="*/ 0 h 74"/>
                <a:gd name="T30" fmla="*/ 0 w 19"/>
                <a:gd name="T31" fmla="*/ 0 h 74"/>
                <a:gd name="T32" fmla="*/ 0 w 19"/>
                <a:gd name="T33" fmla="*/ 0 h 74"/>
                <a:gd name="T34" fmla="*/ 0 w 19"/>
                <a:gd name="T35" fmla="*/ 0 h 74"/>
                <a:gd name="T36" fmla="*/ 0 w 19"/>
                <a:gd name="T37" fmla="*/ 0 h 74"/>
                <a:gd name="T38" fmla="*/ 0 w 19"/>
                <a:gd name="T39" fmla="*/ 0 h 74"/>
                <a:gd name="T40" fmla="*/ 0 w 19"/>
                <a:gd name="T41" fmla="*/ 0 h 74"/>
                <a:gd name="T42" fmla="*/ 0 w 19"/>
                <a:gd name="T43" fmla="*/ 0 h 74"/>
                <a:gd name="T44" fmla="*/ 0 w 19"/>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74"/>
                <a:gd name="T71" fmla="*/ 19 w 19"/>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74">
                  <a:moveTo>
                    <a:pt x="16" y="0"/>
                  </a:moveTo>
                  <a:lnTo>
                    <a:pt x="16" y="2"/>
                  </a:lnTo>
                  <a:lnTo>
                    <a:pt x="16" y="6"/>
                  </a:lnTo>
                  <a:lnTo>
                    <a:pt x="18" y="13"/>
                  </a:lnTo>
                  <a:lnTo>
                    <a:pt x="19" y="24"/>
                  </a:lnTo>
                  <a:lnTo>
                    <a:pt x="19" y="34"/>
                  </a:lnTo>
                  <a:lnTo>
                    <a:pt x="19" y="46"/>
                  </a:lnTo>
                  <a:lnTo>
                    <a:pt x="18" y="53"/>
                  </a:lnTo>
                  <a:lnTo>
                    <a:pt x="18" y="61"/>
                  </a:lnTo>
                  <a:lnTo>
                    <a:pt x="16" y="67"/>
                  </a:lnTo>
                  <a:lnTo>
                    <a:pt x="16" y="74"/>
                  </a:lnTo>
                  <a:lnTo>
                    <a:pt x="2" y="56"/>
                  </a:lnTo>
                  <a:lnTo>
                    <a:pt x="2" y="50"/>
                  </a:lnTo>
                  <a:lnTo>
                    <a:pt x="2" y="42"/>
                  </a:lnTo>
                  <a:lnTo>
                    <a:pt x="0" y="34"/>
                  </a:lnTo>
                  <a:lnTo>
                    <a:pt x="0" y="27"/>
                  </a:lnTo>
                  <a:lnTo>
                    <a:pt x="0" y="19"/>
                  </a:lnTo>
                  <a:lnTo>
                    <a:pt x="0" y="12"/>
                  </a:lnTo>
                  <a:lnTo>
                    <a:pt x="2" y="8"/>
                  </a:lnTo>
                  <a:lnTo>
                    <a:pt x="7" y="5"/>
                  </a:lnTo>
                  <a:lnTo>
                    <a:pt x="13" y="0"/>
                  </a:lnTo>
                  <a:lnTo>
                    <a:pt x="1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7" name="Freeform 140"/>
            <p:cNvSpPr>
              <a:spLocks/>
            </p:cNvSpPr>
            <p:nvPr/>
          </p:nvSpPr>
          <p:spPr bwMode="auto">
            <a:xfrm>
              <a:off x="4064" y="2541"/>
              <a:ext cx="7" cy="25"/>
            </a:xfrm>
            <a:custGeom>
              <a:avLst/>
              <a:gdLst>
                <a:gd name="T0" fmla="*/ 0 w 20"/>
                <a:gd name="T1" fmla="*/ 0 h 76"/>
                <a:gd name="T2" fmla="*/ 0 w 20"/>
                <a:gd name="T3" fmla="*/ 0 h 76"/>
                <a:gd name="T4" fmla="*/ 0 w 20"/>
                <a:gd name="T5" fmla="*/ 0 h 76"/>
                <a:gd name="T6" fmla="*/ 0 w 20"/>
                <a:gd name="T7" fmla="*/ 0 h 76"/>
                <a:gd name="T8" fmla="*/ 0 w 20"/>
                <a:gd name="T9" fmla="*/ 0 h 76"/>
                <a:gd name="T10" fmla="*/ 0 w 20"/>
                <a:gd name="T11" fmla="*/ 0 h 76"/>
                <a:gd name="T12" fmla="*/ 0 w 20"/>
                <a:gd name="T13" fmla="*/ 0 h 76"/>
                <a:gd name="T14" fmla="*/ 0 w 20"/>
                <a:gd name="T15" fmla="*/ 0 h 76"/>
                <a:gd name="T16" fmla="*/ 0 w 20"/>
                <a:gd name="T17" fmla="*/ 1 h 76"/>
                <a:gd name="T18" fmla="*/ 0 w 20"/>
                <a:gd name="T19" fmla="*/ 1 h 76"/>
                <a:gd name="T20" fmla="*/ 0 w 20"/>
                <a:gd name="T21" fmla="*/ 1 h 76"/>
                <a:gd name="T22" fmla="*/ 0 w 20"/>
                <a:gd name="T23" fmla="*/ 1 h 76"/>
                <a:gd name="T24" fmla="*/ 0 w 20"/>
                <a:gd name="T25" fmla="*/ 1 h 76"/>
                <a:gd name="T26" fmla="*/ 0 w 20"/>
                <a:gd name="T27" fmla="*/ 1 h 76"/>
                <a:gd name="T28" fmla="*/ 0 w 20"/>
                <a:gd name="T29" fmla="*/ 1 h 76"/>
                <a:gd name="T30" fmla="*/ 0 w 20"/>
                <a:gd name="T31" fmla="*/ 1 h 76"/>
                <a:gd name="T32" fmla="*/ 0 w 20"/>
                <a:gd name="T33" fmla="*/ 1 h 76"/>
                <a:gd name="T34" fmla="*/ 0 w 20"/>
                <a:gd name="T35" fmla="*/ 0 h 76"/>
                <a:gd name="T36" fmla="*/ 0 w 20"/>
                <a:gd name="T37" fmla="*/ 0 h 76"/>
                <a:gd name="T38" fmla="*/ 0 w 20"/>
                <a:gd name="T39" fmla="*/ 0 h 76"/>
                <a:gd name="T40" fmla="*/ 0 w 20"/>
                <a:gd name="T41" fmla="*/ 0 h 76"/>
                <a:gd name="T42" fmla="*/ 0 w 20"/>
                <a:gd name="T43" fmla="*/ 0 h 76"/>
                <a:gd name="T44" fmla="*/ 0 w 20"/>
                <a:gd name="T45" fmla="*/ 0 h 76"/>
                <a:gd name="T46" fmla="*/ 0 w 20"/>
                <a:gd name="T47" fmla="*/ 0 h 76"/>
                <a:gd name="T48" fmla="*/ 0 w 20"/>
                <a:gd name="T49" fmla="*/ 0 h 76"/>
                <a:gd name="T50" fmla="*/ 0 w 20"/>
                <a:gd name="T51" fmla="*/ 0 h 76"/>
                <a:gd name="T52" fmla="*/ 0 w 20"/>
                <a:gd name="T53" fmla="*/ 0 h 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
                <a:gd name="T82" fmla="*/ 0 h 76"/>
                <a:gd name="T83" fmla="*/ 20 w 20"/>
                <a:gd name="T84" fmla="*/ 76 h 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 h="76">
                  <a:moveTo>
                    <a:pt x="3" y="0"/>
                  </a:moveTo>
                  <a:lnTo>
                    <a:pt x="2" y="1"/>
                  </a:lnTo>
                  <a:lnTo>
                    <a:pt x="2" y="6"/>
                  </a:lnTo>
                  <a:lnTo>
                    <a:pt x="0" y="13"/>
                  </a:lnTo>
                  <a:lnTo>
                    <a:pt x="0" y="24"/>
                  </a:lnTo>
                  <a:lnTo>
                    <a:pt x="0" y="28"/>
                  </a:lnTo>
                  <a:lnTo>
                    <a:pt x="0" y="34"/>
                  </a:lnTo>
                  <a:lnTo>
                    <a:pt x="0" y="41"/>
                  </a:lnTo>
                  <a:lnTo>
                    <a:pt x="0" y="49"/>
                  </a:lnTo>
                  <a:lnTo>
                    <a:pt x="0" y="53"/>
                  </a:lnTo>
                  <a:lnTo>
                    <a:pt x="0" y="61"/>
                  </a:lnTo>
                  <a:lnTo>
                    <a:pt x="2" y="68"/>
                  </a:lnTo>
                  <a:lnTo>
                    <a:pt x="3" y="76"/>
                  </a:lnTo>
                  <a:lnTo>
                    <a:pt x="18" y="56"/>
                  </a:lnTo>
                  <a:lnTo>
                    <a:pt x="17" y="53"/>
                  </a:lnTo>
                  <a:lnTo>
                    <a:pt x="17" y="52"/>
                  </a:lnTo>
                  <a:lnTo>
                    <a:pt x="17" y="47"/>
                  </a:lnTo>
                  <a:lnTo>
                    <a:pt x="17" y="41"/>
                  </a:lnTo>
                  <a:lnTo>
                    <a:pt x="17" y="33"/>
                  </a:lnTo>
                  <a:lnTo>
                    <a:pt x="17" y="27"/>
                  </a:lnTo>
                  <a:lnTo>
                    <a:pt x="17" y="18"/>
                  </a:lnTo>
                  <a:lnTo>
                    <a:pt x="20" y="12"/>
                  </a:lnTo>
                  <a:lnTo>
                    <a:pt x="17" y="7"/>
                  </a:lnTo>
                  <a:lnTo>
                    <a:pt x="12" y="3"/>
                  </a:lnTo>
                  <a:lnTo>
                    <a:pt x="6"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8" name="Freeform 141"/>
            <p:cNvSpPr>
              <a:spLocks/>
            </p:cNvSpPr>
            <p:nvPr/>
          </p:nvSpPr>
          <p:spPr bwMode="auto">
            <a:xfrm>
              <a:off x="4113" y="2540"/>
              <a:ext cx="7" cy="27"/>
            </a:xfrm>
            <a:custGeom>
              <a:avLst/>
              <a:gdLst>
                <a:gd name="T0" fmla="*/ 0 w 22"/>
                <a:gd name="T1" fmla="*/ 0 h 80"/>
                <a:gd name="T2" fmla="*/ 0 w 22"/>
                <a:gd name="T3" fmla="*/ 0 h 80"/>
                <a:gd name="T4" fmla="*/ 0 w 22"/>
                <a:gd name="T5" fmla="*/ 0 h 80"/>
                <a:gd name="T6" fmla="*/ 0 w 22"/>
                <a:gd name="T7" fmla="*/ 0 h 80"/>
                <a:gd name="T8" fmla="*/ 0 w 22"/>
                <a:gd name="T9" fmla="*/ 0 h 80"/>
                <a:gd name="T10" fmla="*/ 0 w 22"/>
                <a:gd name="T11" fmla="*/ 0 h 80"/>
                <a:gd name="T12" fmla="*/ 0 w 22"/>
                <a:gd name="T13" fmla="*/ 0 h 80"/>
                <a:gd name="T14" fmla="*/ 0 w 22"/>
                <a:gd name="T15" fmla="*/ 1 h 80"/>
                <a:gd name="T16" fmla="*/ 0 w 22"/>
                <a:gd name="T17" fmla="*/ 1 h 80"/>
                <a:gd name="T18" fmla="*/ 0 w 22"/>
                <a:gd name="T19" fmla="*/ 1 h 80"/>
                <a:gd name="T20" fmla="*/ 0 w 22"/>
                <a:gd name="T21" fmla="*/ 1 h 80"/>
                <a:gd name="T22" fmla="*/ 0 w 22"/>
                <a:gd name="T23" fmla="*/ 1 h 80"/>
                <a:gd name="T24" fmla="*/ 0 w 22"/>
                <a:gd name="T25" fmla="*/ 1 h 80"/>
                <a:gd name="T26" fmla="*/ 0 w 22"/>
                <a:gd name="T27" fmla="*/ 1 h 80"/>
                <a:gd name="T28" fmla="*/ 0 w 22"/>
                <a:gd name="T29" fmla="*/ 1 h 80"/>
                <a:gd name="T30" fmla="*/ 0 w 22"/>
                <a:gd name="T31" fmla="*/ 1 h 80"/>
                <a:gd name="T32" fmla="*/ 0 w 22"/>
                <a:gd name="T33" fmla="*/ 1 h 80"/>
                <a:gd name="T34" fmla="*/ 0 w 22"/>
                <a:gd name="T35" fmla="*/ 1 h 80"/>
                <a:gd name="T36" fmla="*/ 0 w 22"/>
                <a:gd name="T37" fmla="*/ 0 h 80"/>
                <a:gd name="T38" fmla="*/ 0 w 22"/>
                <a:gd name="T39" fmla="*/ 0 h 80"/>
                <a:gd name="T40" fmla="*/ 0 w 22"/>
                <a:gd name="T41" fmla="*/ 0 h 80"/>
                <a:gd name="T42" fmla="*/ 0 w 22"/>
                <a:gd name="T43" fmla="*/ 0 h 80"/>
                <a:gd name="T44" fmla="*/ 0 w 22"/>
                <a:gd name="T45" fmla="*/ 0 h 80"/>
                <a:gd name="T46" fmla="*/ 0 w 22"/>
                <a:gd name="T47" fmla="*/ 0 h 80"/>
                <a:gd name="T48" fmla="*/ 0 w 22"/>
                <a:gd name="T49" fmla="*/ 0 h 80"/>
                <a:gd name="T50" fmla="*/ 0 w 22"/>
                <a:gd name="T51" fmla="*/ 0 h 80"/>
                <a:gd name="T52" fmla="*/ 0 w 22"/>
                <a:gd name="T53" fmla="*/ 0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
                <a:gd name="T82" fmla="*/ 0 h 80"/>
                <a:gd name="T83" fmla="*/ 22 w 22"/>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 h="80">
                  <a:moveTo>
                    <a:pt x="19" y="0"/>
                  </a:moveTo>
                  <a:lnTo>
                    <a:pt x="19" y="1"/>
                  </a:lnTo>
                  <a:lnTo>
                    <a:pt x="19" y="7"/>
                  </a:lnTo>
                  <a:lnTo>
                    <a:pt x="21" y="15"/>
                  </a:lnTo>
                  <a:lnTo>
                    <a:pt x="22" y="25"/>
                  </a:lnTo>
                  <a:lnTo>
                    <a:pt x="22" y="31"/>
                  </a:lnTo>
                  <a:lnTo>
                    <a:pt x="22" y="37"/>
                  </a:lnTo>
                  <a:lnTo>
                    <a:pt x="22" y="44"/>
                  </a:lnTo>
                  <a:lnTo>
                    <a:pt x="22" y="52"/>
                  </a:lnTo>
                  <a:lnTo>
                    <a:pt x="21" y="58"/>
                  </a:lnTo>
                  <a:lnTo>
                    <a:pt x="21" y="65"/>
                  </a:lnTo>
                  <a:lnTo>
                    <a:pt x="19" y="73"/>
                  </a:lnTo>
                  <a:lnTo>
                    <a:pt x="19" y="80"/>
                  </a:lnTo>
                  <a:lnTo>
                    <a:pt x="2" y="61"/>
                  </a:lnTo>
                  <a:lnTo>
                    <a:pt x="2" y="58"/>
                  </a:lnTo>
                  <a:lnTo>
                    <a:pt x="2" y="56"/>
                  </a:lnTo>
                  <a:lnTo>
                    <a:pt x="2" y="50"/>
                  </a:lnTo>
                  <a:lnTo>
                    <a:pt x="2" y="44"/>
                  </a:lnTo>
                  <a:lnTo>
                    <a:pt x="0" y="36"/>
                  </a:lnTo>
                  <a:lnTo>
                    <a:pt x="0" y="30"/>
                  </a:lnTo>
                  <a:lnTo>
                    <a:pt x="0" y="21"/>
                  </a:lnTo>
                  <a:lnTo>
                    <a:pt x="0" y="12"/>
                  </a:lnTo>
                  <a:lnTo>
                    <a:pt x="2" y="7"/>
                  </a:lnTo>
                  <a:lnTo>
                    <a:pt x="9" y="4"/>
                  </a:lnTo>
                  <a:lnTo>
                    <a:pt x="16" y="0"/>
                  </a:lnTo>
                  <a:lnTo>
                    <a:pt x="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9" name="Freeform 142"/>
            <p:cNvSpPr>
              <a:spLocks/>
            </p:cNvSpPr>
            <p:nvPr/>
          </p:nvSpPr>
          <p:spPr bwMode="auto">
            <a:xfrm>
              <a:off x="4172" y="2301"/>
              <a:ext cx="40" cy="9"/>
            </a:xfrm>
            <a:custGeom>
              <a:avLst/>
              <a:gdLst>
                <a:gd name="T0" fmla="*/ 0 w 121"/>
                <a:gd name="T1" fmla="*/ 0 h 29"/>
                <a:gd name="T2" fmla="*/ 1 w 121"/>
                <a:gd name="T3" fmla="*/ 0 h 29"/>
                <a:gd name="T4" fmla="*/ 1 w 121"/>
                <a:gd name="T5" fmla="*/ 0 h 29"/>
                <a:gd name="T6" fmla="*/ 0 w 121"/>
                <a:gd name="T7" fmla="*/ 0 h 29"/>
                <a:gd name="T8" fmla="*/ 0 w 121"/>
                <a:gd name="T9" fmla="*/ 0 h 29"/>
                <a:gd name="T10" fmla="*/ 0 w 121"/>
                <a:gd name="T11" fmla="*/ 0 h 29"/>
                <a:gd name="T12" fmla="*/ 0 60000 65536"/>
                <a:gd name="T13" fmla="*/ 0 60000 65536"/>
                <a:gd name="T14" fmla="*/ 0 60000 65536"/>
                <a:gd name="T15" fmla="*/ 0 60000 65536"/>
                <a:gd name="T16" fmla="*/ 0 60000 65536"/>
                <a:gd name="T17" fmla="*/ 0 60000 65536"/>
                <a:gd name="T18" fmla="*/ 0 w 121"/>
                <a:gd name="T19" fmla="*/ 0 h 29"/>
                <a:gd name="T20" fmla="*/ 121 w 12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21" h="29">
                  <a:moveTo>
                    <a:pt x="0" y="0"/>
                  </a:moveTo>
                  <a:lnTo>
                    <a:pt x="120" y="0"/>
                  </a:lnTo>
                  <a:lnTo>
                    <a:pt x="121" y="27"/>
                  </a:lnTo>
                  <a:lnTo>
                    <a:pt x="0" y="29"/>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 name="Freeform 143"/>
            <p:cNvSpPr>
              <a:spLocks/>
            </p:cNvSpPr>
            <p:nvPr/>
          </p:nvSpPr>
          <p:spPr bwMode="auto">
            <a:xfrm>
              <a:off x="4427" y="2378"/>
              <a:ext cx="14" cy="32"/>
            </a:xfrm>
            <a:custGeom>
              <a:avLst/>
              <a:gdLst>
                <a:gd name="T0" fmla="*/ 0 w 43"/>
                <a:gd name="T1" fmla="*/ 0 h 95"/>
                <a:gd name="T2" fmla="*/ 0 w 43"/>
                <a:gd name="T3" fmla="*/ 1 h 95"/>
                <a:gd name="T4" fmla="*/ 1 w 43"/>
                <a:gd name="T5" fmla="*/ 1 h 95"/>
                <a:gd name="T6" fmla="*/ 0 w 43"/>
                <a:gd name="T7" fmla="*/ 0 h 95"/>
                <a:gd name="T8" fmla="*/ 0 w 43"/>
                <a:gd name="T9" fmla="*/ 0 h 95"/>
                <a:gd name="T10" fmla="*/ 0 w 43"/>
                <a:gd name="T11" fmla="*/ 0 h 95"/>
                <a:gd name="T12" fmla="*/ 0 60000 65536"/>
                <a:gd name="T13" fmla="*/ 0 60000 65536"/>
                <a:gd name="T14" fmla="*/ 0 60000 65536"/>
                <a:gd name="T15" fmla="*/ 0 60000 65536"/>
                <a:gd name="T16" fmla="*/ 0 60000 65536"/>
                <a:gd name="T17" fmla="*/ 0 60000 65536"/>
                <a:gd name="T18" fmla="*/ 0 w 43"/>
                <a:gd name="T19" fmla="*/ 0 h 95"/>
                <a:gd name="T20" fmla="*/ 43 w 43"/>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43" h="95">
                  <a:moveTo>
                    <a:pt x="0" y="7"/>
                  </a:moveTo>
                  <a:lnTo>
                    <a:pt x="24" y="95"/>
                  </a:lnTo>
                  <a:lnTo>
                    <a:pt x="43" y="90"/>
                  </a:lnTo>
                  <a:lnTo>
                    <a:pt x="17"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1" name="Freeform 144"/>
            <p:cNvSpPr>
              <a:spLocks/>
            </p:cNvSpPr>
            <p:nvPr/>
          </p:nvSpPr>
          <p:spPr bwMode="auto">
            <a:xfrm>
              <a:off x="4160" y="2537"/>
              <a:ext cx="11" cy="36"/>
            </a:xfrm>
            <a:custGeom>
              <a:avLst/>
              <a:gdLst>
                <a:gd name="T0" fmla="*/ 0 w 33"/>
                <a:gd name="T1" fmla="*/ 0 h 108"/>
                <a:gd name="T2" fmla="*/ 0 w 33"/>
                <a:gd name="T3" fmla="*/ 0 h 108"/>
                <a:gd name="T4" fmla="*/ 0 w 33"/>
                <a:gd name="T5" fmla="*/ 0 h 108"/>
                <a:gd name="T6" fmla="*/ 0 w 33"/>
                <a:gd name="T7" fmla="*/ 0 h 108"/>
                <a:gd name="T8" fmla="*/ 0 w 33"/>
                <a:gd name="T9" fmla="*/ 0 h 108"/>
                <a:gd name="T10" fmla="*/ 0 w 33"/>
                <a:gd name="T11" fmla="*/ 0 h 108"/>
                <a:gd name="T12" fmla="*/ 0 w 33"/>
                <a:gd name="T13" fmla="*/ 0 h 108"/>
                <a:gd name="T14" fmla="*/ 0 w 33"/>
                <a:gd name="T15" fmla="*/ 1 h 108"/>
                <a:gd name="T16" fmla="*/ 0 w 33"/>
                <a:gd name="T17" fmla="*/ 1 h 108"/>
                <a:gd name="T18" fmla="*/ 0 w 33"/>
                <a:gd name="T19" fmla="*/ 1 h 108"/>
                <a:gd name="T20" fmla="*/ 0 w 33"/>
                <a:gd name="T21" fmla="*/ 1 h 108"/>
                <a:gd name="T22" fmla="*/ 0 w 33"/>
                <a:gd name="T23" fmla="*/ 1 h 108"/>
                <a:gd name="T24" fmla="*/ 0 w 33"/>
                <a:gd name="T25" fmla="*/ 1 h 108"/>
                <a:gd name="T26" fmla="*/ 0 w 33"/>
                <a:gd name="T27" fmla="*/ 1 h 108"/>
                <a:gd name="T28" fmla="*/ 0 w 33"/>
                <a:gd name="T29" fmla="*/ 1 h 108"/>
                <a:gd name="T30" fmla="*/ 0 w 33"/>
                <a:gd name="T31" fmla="*/ 1 h 108"/>
                <a:gd name="T32" fmla="*/ 0 w 33"/>
                <a:gd name="T33" fmla="*/ 1 h 108"/>
                <a:gd name="T34" fmla="*/ 0 w 33"/>
                <a:gd name="T35" fmla="*/ 1 h 108"/>
                <a:gd name="T36" fmla="*/ 0 w 33"/>
                <a:gd name="T37" fmla="*/ 1 h 108"/>
                <a:gd name="T38" fmla="*/ 0 w 33"/>
                <a:gd name="T39" fmla="*/ 1 h 108"/>
                <a:gd name="T40" fmla="*/ 0 w 33"/>
                <a:gd name="T41" fmla="*/ 1 h 108"/>
                <a:gd name="T42" fmla="*/ 0 w 33"/>
                <a:gd name="T43" fmla="*/ 1 h 108"/>
                <a:gd name="T44" fmla="*/ 0 w 33"/>
                <a:gd name="T45" fmla="*/ 1 h 108"/>
                <a:gd name="T46" fmla="*/ 0 w 33"/>
                <a:gd name="T47" fmla="*/ 1 h 108"/>
                <a:gd name="T48" fmla="*/ 0 w 33"/>
                <a:gd name="T49" fmla="*/ 0 h 108"/>
                <a:gd name="T50" fmla="*/ 0 w 33"/>
                <a:gd name="T51" fmla="*/ 0 h 108"/>
                <a:gd name="T52" fmla="*/ 0 w 33"/>
                <a:gd name="T53" fmla="*/ 0 h 108"/>
                <a:gd name="T54" fmla="*/ 0 w 33"/>
                <a:gd name="T55" fmla="*/ 0 h 108"/>
                <a:gd name="T56" fmla="*/ 0 w 33"/>
                <a:gd name="T57" fmla="*/ 0 h 108"/>
                <a:gd name="T58" fmla="*/ 0 w 33"/>
                <a:gd name="T59" fmla="*/ 0 h 108"/>
                <a:gd name="T60" fmla="*/ 0 w 33"/>
                <a:gd name="T61" fmla="*/ 0 h 108"/>
                <a:gd name="T62" fmla="*/ 0 w 33"/>
                <a:gd name="T63" fmla="*/ 0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08"/>
                <a:gd name="T98" fmla="*/ 33 w 33"/>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08">
                  <a:moveTo>
                    <a:pt x="6" y="0"/>
                  </a:moveTo>
                  <a:lnTo>
                    <a:pt x="4" y="1"/>
                  </a:lnTo>
                  <a:lnTo>
                    <a:pt x="3" y="8"/>
                  </a:lnTo>
                  <a:lnTo>
                    <a:pt x="1" y="11"/>
                  </a:lnTo>
                  <a:lnTo>
                    <a:pt x="1" y="19"/>
                  </a:lnTo>
                  <a:lnTo>
                    <a:pt x="1" y="26"/>
                  </a:lnTo>
                  <a:lnTo>
                    <a:pt x="1" y="34"/>
                  </a:lnTo>
                  <a:lnTo>
                    <a:pt x="0" y="41"/>
                  </a:lnTo>
                  <a:lnTo>
                    <a:pt x="0" y="50"/>
                  </a:lnTo>
                  <a:lnTo>
                    <a:pt x="0" y="57"/>
                  </a:lnTo>
                  <a:lnTo>
                    <a:pt x="0" y="68"/>
                  </a:lnTo>
                  <a:lnTo>
                    <a:pt x="0" y="77"/>
                  </a:lnTo>
                  <a:lnTo>
                    <a:pt x="1" y="87"/>
                  </a:lnTo>
                  <a:lnTo>
                    <a:pt x="1" y="97"/>
                  </a:lnTo>
                  <a:lnTo>
                    <a:pt x="6" y="108"/>
                  </a:lnTo>
                  <a:lnTo>
                    <a:pt x="9" y="103"/>
                  </a:lnTo>
                  <a:lnTo>
                    <a:pt x="16" y="94"/>
                  </a:lnTo>
                  <a:lnTo>
                    <a:pt x="25" y="84"/>
                  </a:lnTo>
                  <a:lnTo>
                    <a:pt x="30" y="81"/>
                  </a:lnTo>
                  <a:lnTo>
                    <a:pt x="28" y="78"/>
                  </a:lnTo>
                  <a:lnTo>
                    <a:pt x="28" y="74"/>
                  </a:lnTo>
                  <a:lnTo>
                    <a:pt x="28" y="66"/>
                  </a:lnTo>
                  <a:lnTo>
                    <a:pt x="28" y="60"/>
                  </a:lnTo>
                  <a:lnTo>
                    <a:pt x="28" y="50"/>
                  </a:lnTo>
                  <a:lnTo>
                    <a:pt x="28" y="40"/>
                  </a:lnTo>
                  <a:lnTo>
                    <a:pt x="30" y="28"/>
                  </a:lnTo>
                  <a:lnTo>
                    <a:pt x="33" y="17"/>
                  </a:lnTo>
                  <a:lnTo>
                    <a:pt x="28" y="10"/>
                  </a:lnTo>
                  <a:lnTo>
                    <a:pt x="19" y="4"/>
                  </a:lnTo>
                  <a:lnTo>
                    <a:pt x="9" y="0"/>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2" name="Freeform 145"/>
            <p:cNvSpPr>
              <a:spLocks/>
            </p:cNvSpPr>
            <p:nvPr/>
          </p:nvSpPr>
          <p:spPr bwMode="auto">
            <a:xfrm>
              <a:off x="4312" y="2400"/>
              <a:ext cx="45" cy="26"/>
            </a:xfrm>
            <a:custGeom>
              <a:avLst/>
              <a:gdLst>
                <a:gd name="T0" fmla="*/ 0 w 135"/>
                <a:gd name="T1" fmla="*/ 1 h 79"/>
                <a:gd name="T2" fmla="*/ 0 w 135"/>
                <a:gd name="T3" fmla="*/ 1 h 79"/>
                <a:gd name="T4" fmla="*/ 0 w 135"/>
                <a:gd name="T5" fmla="*/ 1 h 79"/>
                <a:gd name="T6" fmla="*/ 0 w 135"/>
                <a:gd name="T7" fmla="*/ 1 h 79"/>
                <a:gd name="T8" fmla="*/ 0 w 135"/>
                <a:gd name="T9" fmla="*/ 1 h 79"/>
                <a:gd name="T10" fmla="*/ 0 w 135"/>
                <a:gd name="T11" fmla="*/ 1 h 79"/>
                <a:gd name="T12" fmla="*/ 0 w 135"/>
                <a:gd name="T13" fmla="*/ 1 h 79"/>
                <a:gd name="T14" fmla="*/ 1 w 135"/>
                <a:gd name="T15" fmla="*/ 1 h 79"/>
                <a:gd name="T16" fmla="*/ 1 w 135"/>
                <a:gd name="T17" fmla="*/ 1 h 79"/>
                <a:gd name="T18" fmla="*/ 1 w 135"/>
                <a:gd name="T19" fmla="*/ 1 h 79"/>
                <a:gd name="T20" fmla="*/ 1 w 135"/>
                <a:gd name="T21" fmla="*/ 1 h 79"/>
                <a:gd name="T22" fmla="*/ 1 w 135"/>
                <a:gd name="T23" fmla="*/ 1 h 79"/>
                <a:gd name="T24" fmla="*/ 1 w 135"/>
                <a:gd name="T25" fmla="*/ 1 h 79"/>
                <a:gd name="T26" fmla="*/ 1 w 135"/>
                <a:gd name="T27" fmla="*/ 1 h 79"/>
                <a:gd name="T28" fmla="*/ 1 w 135"/>
                <a:gd name="T29" fmla="*/ 0 h 79"/>
                <a:gd name="T30" fmla="*/ 2 w 135"/>
                <a:gd name="T31" fmla="*/ 0 h 79"/>
                <a:gd name="T32" fmla="*/ 2 w 135"/>
                <a:gd name="T33" fmla="*/ 0 h 79"/>
                <a:gd name="T34" fmla="*/ 2 w 135"/>
                <a:gd name="T35" fmla="*/ 0 h 79"/>
                <a:gd name="T36" fmla="*/ 2 w 135"/>
                <a:gd name="T37" fmla="*/ 0 h 79"/>
                <a:gd name="T38" fmla="*/ 1 w 135"/>
                <a:gd name="T39" fmla="*/ 0 h 79"/>
                <a:gd name="T40" fmla="*/ 1 w 135"/>
                <a:gd name="T41" fmla="*/ 0 h 79"/>
                <a:gd name="T42" fmla="*/ 1 w 135"/>
                <a:gd name="T43" fmla="*/ 0 h 79"/>
                <a:gd name="T44" fmla="*/ 1 w 135"/>
                <a:gd name="T45" fmla="*/ 0 h 79"/>
                <a:gd name="T46" fmla="*/ 1 w 135"/>
                <a:gd name="T47" fmla="*/ 0 h 79"/>
                <a:gd name="T48" fmla="*/ 1 w 135"/>
                <a:gd name="T49" fmla="*/ 0 h 79"/>
                <a:gd name="T50" fmla="*/ 1 w 135"/>
                <a:gd name="T51" fmla="*/ 0 h 79"/>
                <a:gd name="T52" fmla="*/ 1 w 135"/>
                <a:gd name="T53" fmla="*/ 0 h 79"/>
                <a:gd name="T54" fmla="*/ 1 w 135"/>
                <a:gd name="T55" fmla="*/ 0 h 79"/>
                <a:gd name="T56" fmla="*/ 1 w 135"/>
                <a:gd name="T57" fmla="*/ 0 h 79"/>
                <a:gd name="T58" fmla="*/ 1 w 135"/>
                <a:gd name="T59" fmla="*/ 0 h 79"/>
                <a:gd name="T60" fmla="*/ 0 w 135"/>
                <a:gd name="T61" fmla="*/ 1 h 79"/>
                <a:gd name="T62" fmla="*/ 0 w 135"/>
                <a:gd name="T63" fmla="*/ 1 h 79"/>
                <a:gd name="T64" fmla="*/ 0 w 135"/>
                <a:gd name="T65" fmla="*/ 1 h 79"/>
                <a:gd name="T66" fmla="*/ 0 w 135"/>
                <a:gd name="T67" fmla="*/ 1 h 79"/>
                <a:gd name="T68" fmla="*/ 0 w 135"/>
                <a:gd name="T69" fmla="*/ 1 h 79"/>
                <a:gd name="T70" fmla="*/ 0 w 135"/>
                <a:gd name="T71" fmla="*/ 1 h 79"/>
                <a:gd name="T72" fmla="*/ 0 w 135"/>
                <a:gd name="T73" fmla="*/ 1 h 79"/>
                <a:gd name="T74" fmla="*/ 0 w 135"/>
                <a:gd name="T75" fmla="*/ 1 h 79"/>
                <a:gd name="T76" fmla="*/ 0 w 135"/>
                <a:gd name="T77" fmla="*/ 1 h 79"/>
                <a:gd name="T78" fmla="*/ 0 w 135"/>
                <a:gd name="T79" fmla="*/ 1 h 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5"/>
                <a:gd name="T121" fmla="*/ 0 h 79"/>
                <a:gd name="T122" fmla="*/ 135 w 135"/>
                <a:gd name="T123" fmla="*/ 79 h 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5" h="79">
                  <a:moveTo>
                    <a:pt x="5" y="79"/>
                  </a:moveTo>
                  <a:lnTo>
                    <a:pt x="5" y="77"/>
                  </a:lnTo>
                  <a:lnTo>
                    <a:pt x="8" y="77"/>
                  </a:lnTo>
                  <a:lnTo>
                    <a:pt x="12" y="77"/>
                  </a:lnTo>
                  <a:lnTo>
                    <a:pt x="20" y="77"/>
                  </a:lnTo>
                  <a:lnTo>
                    <a:pt x="27" y="76"/>
                  </a:lnTo>
                  <a:lnTo>
                    <a:pt x="36" y="76"/>
                  </a:lnTo>
                  <a:lnTo>
                    <a:pt x="46" y="73"/>
                  </a:lnTo>
                  <a:lnTo>
                    <a:pt x="57" y="71"/>
                  </a:lnTo>
                  <a:lnTo>
                    <a:pt x="67" y="67"/>
                  </a:lnTo>
                  <a:lnTo>
                    <a:pt x="78" y="64"/>
                  </a:lnTo>
                  <a:lnTo>
                    <a:pt x="88" y="59"/>
                  </a:lnTo>
                  <a:lnTo>
                    <a:pt x="100" y="53"/>
                  </a:lnTo>
                  <a:lnTo>
                    <a:pt x="109" y="44"/>
                  </a:lnTo>
                  <a:lnTo>
                    <a:pt x="119" y="38"/>
                  </a:lnTo>
                  <a:lnTo>
                    <a:pt x="128" y="28"/>
                  </a:lnTo>
                  <a:lnTo>
                    <a:pt x="135" y="18"/>
                  </a:lnTo>
                  <a:lnTo>
                    <a:pt x="132" y="12"/>
                  </a:lnTo>
                  <a:lnTo>
                    <a:pt x="125" y="6"/>
                  </a:lnTo>
                  <a:lnTo>
                    <a:pt x="116" y="1"/>
                  </a:lnTo>
                  <a:lnTo>
                    <a:pt x="113" y="0"/>
                  </a:lnTo>
                  <a:lnTo>
                    <a:pt x="112" y="1"/>
                  </a:lnTo>
                  <a:lnTo>
                    <a:pt x="109" y="7"/>
                  </a:lnTo>
                  <a:lnTo>
                    <a:pt x="103" y="13"/>
                  </a:lnTo>
                  <a:lnTo>
                    <a:pt x="94" y="24"/>
                  </a:lnTo>
                  <a:lnTo>
                    <a:pt x="86" y="28"/>
                  </a:lnTo>
                  <a:lnTo>
                    <a:pt x="79" y="33"/>
                  </a:lnTo>
                  <a:lnTo>
                    <a:pt x="70" y="36"/>
                  </a:lnTo>
                  <a:lnTo>
                    <a:pt x="61" y="38"/>
                  </a:lnTo>
                  <a:lnTo>
                    <a:pt x="49" y="41"/>
                  </a:lnTo>
                  <a:lnTo>
                    <a:pt x="36" y="44"/>
                  </a:lnTo>
                  <a:lnTo>
                    <a:pt x="21" y="44"/>
                  </a:lnTo>
                  <a:lnTo>
                    <a:pt x="5" y="44"/>
                  </a:lnTo>
                  <a:lnTo>
                    <a:pt x="0" y="50"/>
                  </a:lnTo>
                  <a:lnTo>
                    <a:pt x="0" y="61"/>
                  </a:lnTo>
                  <a:lnTo>
                    <a:pt x="0" y="67"/>
                  </a:lnTo>
                  <a:lnTo>
                    <a:pt x="2" y="73"/>
                  </a:lnTo>
                  <a:lnTo>
                    <a:pt x="3" y="76"/>
                  </a:lnTo>
                  <a:lnTo>
                    <a:pt x="5" y="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3" name="Freeform 146"/>
            <p:cNvSpPr>
              <a:spLocks/>
            </p:cNvSpPr>
            <p:nvPr/>
          </p:nvSpPr>
          <p:spPr bwMode="auto">
            <a:xfrm>
              <a:off x="4209" y="2426"/>
              <a:ext cx="10" cy="59"/>
            </a:xfrm>
            <a:custGeom>
              <a:avLst/>
              <a:gdLst>
                <a:gd name="T0" fmla="*/ 0 w 30"/>
                <a:gd name="T1" fmla="*/ 0 h 175"/>
                <a:gd name="T2" fmla="*/ 0 w 30"/>
                <a:gd name="T3" fmla="*/ 2 h 175"/>
                <a:gd name="T4" fmla="*/ 0 w 30"/>
                <a:gd name="T5" fmla="*/ 2 h 175"/>
                <a:gd name="T6" fmla="*/ 0 w 30"/>
                <a:gd name="T7" fmla="*/ 0 h 175"/>
                <a:gd name="T8" fmla="*/ 0 w 30"/>
                <a:gd name="T9" fmla="*/ 0 h 175"/>
                <a:gd name="T10" fmla="*/ 0 w 30"/>
                <a:gd name="T11" fmla="*/ 0 h 175"/>
                <a:gd name="T12" fmla="*/ 0 60000 65536"/>
                <a:gd name="T13" fmla="*/ 0 60000 65536"/>
                <a:gd name="T14" fmla="*/ 0 60000 65536"/>
                <a:gd name="T15" fmla="*/ 0 60000 65536"/>
                <a:gd name="T16" fmla="*/ 0 60000 65536"/>
                <a:gd name="T17" fmla="*/ 0 60000 65536"/>
                <a:gd name="T18" fmla="*/ 0 w 30"/>
                <a:gd name="T19" fmla="*/ 0 h 175"/>
                <a:gd name="T20" fmla="*/ 30 w 30"/>
                <a:gd name="T21" fmla="*/ 175 h 175"/>
              </a:gdLst>
              <a:ahLst/>
              <a:cxnLst>
                <a:cxn ang="T12">
                  <a:pos x="T0" y="T1"/>
                </a:cxn>
                <a:cxn ang="T13">
                  <a:pos x="T2" y="T3"/>
                </a:cxn>
                <a:cxn ang="T14">
                  <a:pos x="T4" y="T5"/>
                </a:cxn>
                <a:cxn ang="T15">
                  <a:pos x="T6" y="T7"/>
                </a:cxn>
                <a:cxn ang="T16">
                  <a:pos x="T8" y="T9"/>
                </a:cxn>
                <a:cxn ang="T17">
                  <a:pos x="T10" y="T11"/>
                </a:cxn>
              </a:cxnLst>
              <a:rect l="T18" t="T19" r="T20" b="T21"/>
              <a:pathLst>
                <a:path w="30" h="175">
                  <a:moveTo>
                    <a:pt x="0" y="0"/>
                  </a:moveTo>
                  <a:lnTo>
                    <a:pt x="0" y="175"/>
                  </a:lnTo>
                  <a:lnTo>
                    <a:pt x="30" y="175"/>
                  </a:lnTo>
                  <a:lnTo>
                    <a:pt x="2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4" name="Freeform 147"/>
            <p:cNvSpPr>
              <a:spLocks/>
            </p:cNvSpPr>
            <p:nvPr/>
          </p:nvSpPr>
          <p:spPr bwMode="auto">
            <a:xfrm>
              <a:off x="4131" y="2576"/>
              <a:ext cx="27" cy="8"/>
            </a:xfrm>
            <a:custGeom>
              <a:avLst/>
              <a:gdLst>
                <a:gd name="T0" fmla="*/ 0 w 80"/>
                <a:gd name="T1" fmla="*/ 0 h 24"/>
                <a:gd name="T2" fmla="*/ 0 w 80"/>
                <a:gd name="T3" fmla="*/ 0 h 24"/>
                <a:gd name="T4" fmla="*/ 0 w 80"/>
                <a:gd name="T5" fmla="*/ 0 h 24"/>
                <a:gd name="T6" fmla="*/ 0 w 80"/>
                <a:gd name="T7" fmla="*/ 0 h 24"/>
                <a:gd name="T8" fmla="*/ 0 w 80"/>
                <a:gd name="T9" fmla="*/ 0 h 24"/>
                <a:gd name="T10" fmla="*/ 0 w 80"/>
                <a:gd name="T11" fmla="*/ 0 h 24"/>
                <a:gd name="T12" fmla="*/ 0 w 80"/>
                <a:gd name="T13" fmla="*/ 0 h 24"/>
                <a:gd name="T14" fmla="*/ 1 w 80"/>
                <a:gd name="T15" fmla="*/ 0 h 24"/>
                <a:gd name="T16" fmla="*/ 1 w 80"/>
                <a:gd name="T17" fmla="*/ 0 h 24"/>
                <a:gd name="T18" fmla="*/ 1 w 80"/>
                <a:gd name="T19" fmla="*/ 0 h 24"/>
                <a:gd name="T20" fmla="*/ 1 w 80"/>
                <a:gd name="T21" fmla="*/ 0 h 24"/>
                <a:gd name="T22" fmla="*/ 1 w 80"/>
                <a:gd name="T23" fmla="*/ 0 h 24"/>
                <a:gd name="T24" fmla="*/ 1 w 80"/>
                <a:gd name="T25" fmla="*/ 0 h 24"/>
                <a:gd name="T26" fmla="*/ 1 w 80"/>
                <a:gd name="T27" fmla="*/ 0 h 24"/>
                <a:gd name="T28" fmla="*/ 1 w 80"/>
                <a:gd name="T29" fmla="*/ 0 h 24"/>
                <a:gd name="T30" fmla="*/ 1 w 80"/>
                <a:gd name="T31" fmla="*/ 0 h 24"/>
                <a:gd name="T32" fmla="*/ 1 w 80"/>
                <a:gd name="T33" fmla="*/ 0 h 24"/>
                <a:gd name="T34" fmla="*/ 1 w 80"/>
                <a:gd name="T35" fmla="*/ 0 h 24"/>
                <a:gd name="T36" fmla="*/ 0 w 80"/>
                <a:gd name="T37" fmla="*/ 0 h 24"/>
                <a:gd name="T38" fmla="*/ 0 w 80"/>
                <a:gd name="T39" fmla="*/ 0 h 24"/>
                <a:gd name="T40" fmla="*/ 0 w 80"/>
                <a:gd name="T41" fmla="*/ 0 h 24"/>
                <a:gd name="T42" fmla="*/ 0 w 80"/>
                <a:gd name="T43" fmla="*/ 0 h 24"/>
                <a:gd name="T44" fmla="*/ 0 w 80"/>
                <a:gd name="T45" fmla="*/ 0 h 24"/>
                <a:gd name="T46" fmla="*/ 0 w 80"/>
                <a:gd name="T47" fmla="*/ 0 h 24"/>
                <a:gd name="T48" fmla="*/ 0 w 80"/>
                <a:gd name="T49" fmla="*/ 0 h 24"/>
                <a:gd name="T50" fmla="*/ 0 w 80"/>
                <a:gd name="T51" fmla="*/ 0 h 24"/>
                <a:gd name="T52" fmla="*/ 0 w 80"/>
                <a:gd name="T53" fmla="*/ 0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24"/>
                <a:gd name="T83" fmla="*/ 80 w 80"/>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24">
                  <a:moveTo>
                    <a:pt x="0" y="5"/>
                  </a:moveTo>
                  <a:lnTo>
                    <a:pt x="1" y="3"/>
                  </a:lnTo>
                  <a:lnTo>
                    <a:pt x="7" y="2"/>
                  </a:lnTo>
                  <a:lnTo>
                    <a:pt x="15" y="0"/>
                  </a:lnTo>
                  <a:lnTo>
                    <a:pt x="25" y="0"/>
                  </a:lnTo>
                  <a:lnTo>
                    <a:pt x="30" y="0"/>
                  </a:lnTo>
                  <a:lnTo>
                    <a:pt x="37" y="0"/>
                  </a:lnTo>
                  <a:lnTo>
                    <a:pt x="44" y="0"/>
                  </a:lnTo>
                  <a:lnTo>
                    <a:pt x="50" y="0"/>
                  </a:lnTo>
                  <a:lnTo>
                    <a:pt x="58" y="0"/>
                  </a:lnTo>
                  <a:lnTo>
                    <a:pt x="65" y="0"/>
                  </a:lnTo>
                  <a:lnTo>
                    <a:pt x="71" y="2"/>
                  </a:lnTo>
                  <a:lnTo>
                    <a:pt x="80" y="5"/>
                  </a:lnTo>
                  <a:lnTo>
                    <a:pt x="59" y="22"/>
                  </a:lnTo>
                  <a:lnTo>
                    <a:pt x="56" y="21"/>
                  </a:lnTo>
                  <a:lnTo>
                    <a:pt x="55" y="21"/>
                  </a:lnTo>
                  <a:lnTo>
                    <a:pt x="49" y="21"/>
                  </a:lnTo>
                  <a:lnTo>
                    <a:pt x="43" y="21"/>
                  </a:lnTo>
                  <a:lnTo>
                    <a:pt x="34" y="21"/>
                  </a:lnTo>
                  <a:lnTo>
                    <a:pt x="25" y="21"/>
                  </a:lnTo>
                  <a:lnTo>
                    <a:pt x="18" y="21"/>
                  </a:lnTo>
                  <a:lnTo>
                    <a:pt x="10" y="24"/>
                  </a:lnTo>
                  <a:lnTo>
                    <a:pt x="6" y="21"/>
                  </a:lnTo>
                  <a:lnTo>
                    <a:pt x="3" y="15"/>
                  </a:lnTo>
                  <a:lnTo>
                    <a:pt x="0" y="6"/>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5" name="Freeform 148"/>
            <p:cNvSpPr>
              <a:spLocks/>
            </p:cNvSpPr>
            <p:nvPr/>
          </p:nvSpPr>
          <p:spPr bwMode="auto">
            <a:xfrm>
              <a:off x="4131" y="2619"/>
              <a:ext cx="27" cy="8"/>
            </a:xfrm>
            <a:custGeom>
              <a:avLst/>
              <a:gdLst>
                <a:gd name="T0" fmla="*/ 0 w 80"/>
                <a:gd name="T1" fmla="*/ 0 h 24"/>
                <a:gd name="T2" fmla="*/ 0 w 80"/>
                <a:gd name="T3" fmla="*/ 0 h 24"/>
                <a:gd name="T4" fmla="*/ 0 w 80"/>
                <a:gd name="T5" fmla="*/ 0 h 24"/>
                <a:gd name="T6" fmla="*/ 0 w 80"/>
                <a:gd name="T7" fmla="*/ 0 h 24"/>
                <a:gd name="T8" fmla="*/ 0 w 80"/>
                <a:gd name="T9" fmla="*/ 0 h 24"/>
                <a:gd name="T10" fmla="*/ 0 w 80"/>
                <a:gd name="T11" fmla="*/ 0 h 24"/>
                <a:gd name="T12" fmla="*/ 0 w 80"/>
                <a:gd name="T13" fmla="*/ 0 h 24"/>
                <a:gd name="T14" fmla="*/ 1 w 80"/>
                <a:gd name="T15" fmla="*/ 0 h 24"/>
                <a:gd name="T16" fmla="*/ 1 w 80"/>
                <a:gd name="T17" fmla="*/ 0 h 24"/>
                <a:gd name="T18" fmla="*/ 1 w 80"/>
                <a:gd name="T19" fmla="*/ 0 h 24"/>
                <a:gd name="T20" fmla="*/ 1 w 80"/>
                <a:gd name="T21" fmla="*/ 0 h 24"/>
                <a:gd name="T22" fmla="*/ 1 w 80"/>
                <a:gd name="T23" fmla="*/ 0 h 24"/>
                <a:gd name="T24" fmla="*/ 1 w 80"/>
                <a:gd name="T25" fmla="*/ 0 h 24"/>
                <a:gd name="T26" fmla="*/ 1 w 80"/>
                <a:gd name="T27" fmla="*/ 0 h 24"/>
                <a:gd name="T28" fmla="*/ 1 w 80"/>
                <a:gd name="T29" fmla="*/ 0 h 24"/>
                <a:gd name="T30" fmla="*/ 1 w 80"/>
                <a:gd name="T31" fmla="*/ 0 h 24"/>
                <a:gd name="T32" fmla="*/ 0 w 80"/>
                <a:gd name="T33" fmla="*/ 0 h 24"/>
                <a:gd name="T34" fmla="*/ 0 w 80"/>
                <a:gd name="T35" fmla="*/ 0 h 24"/>
                <a:gd name="T36" fmla="*/ 0 w 80"/>
                <a:gd name="T37" fmla="*/ 0 h 24"/>
                <a:gd name="T38" fmla="*/ 0 w 80"/>
                <a:gd name="T39" fmla="*/ 0 h 24"/>
                <a:gd name="T40" fmla="*/ 0 w 80"/>
                <a:gd name="T41" fmla="*/ 0 h 24"/>
                <a:gd name="T42" fmla="*/ 0 w 80"/>
                <a:gd name="T43" fmla="*/ 0 h 24"/>
                <a:gd name="T44" fmla="*/ 0 w 80"/>
                <a:gd name="T45" fmla="*/ 0 h 24"/>
                <a:gd name="T46" fmla="*/ 0 w 80"/>
                <a:gd name="T47" fmla="*/ 0 h 24"/>
                <a:gd name="T48" fmla="*/ 0 w 80"/>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24"/>
                <a:gd name="T77" fmla="*/ 80 w 80"/>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24">
                  <a:moveTo>
                    <a:pt x="0" y="22"/>
                  </a:moveTo>
                  <a:lnTo>
                    <a:pt x="1" y="22"/>
                  </a:lnTo>
                  <a:lnTo>
                    <a:pt x="7" y="22"/>
                  </a:lnTo>
                  <a:lnTo>
                    <a:pt x="15" y="22"/>
                  </a:lnTo>
                  <a:lnTo>
                    <a:pt x="25" y="24"/>
                  </a:lnTo>
                  <a:lnTo>
                    <a:pt x="30" y="22"/>
                  </a:lnTo>
                  <a:lnTo>
                    <a:pt x="37" y="22"/>
                  </a:lnTo>
                  <a:lnTo>
                    <a:pt x="44" y="22"/>
                  </a:lnTo>
                  <a:lnTo>
                    <a:pt x="50" y="22"/>
                  </a:lnTo>
                  <a:lnTo>
                    <a:pt x="58" y="21"/>
                  </a:lnTo>
                  <a:lnTo>
                    <a:pt x="65" y="21"/>
                  </a:lnTo>
                  <a:lnTo>
                    <a:pt x="71" y="21"/>
                  </a:lnTo>
                  <a:lnTo>
                    <a:pt x="80" y="21"/>
                  </a:lnTo>
                  <a:lnTo>
                    <a:pt x="59" y="3"/>
                  </a:lnTo>
                  <a:lnTo>
                    <a:pt x="55" y="3"/>
                  </a:lnTo>
                  <a:lnTo>
                    <a:pt x="44" y="3"/>
                  </a:lnTo>
                  <a:lnTo>
                    <a:pt x="36" y="2"/>
                  </a:lnTo>
                  <a:lnTo>
                    <a:pt x="28" y="2"/>
                  </a:lnTo>
                  <a:lnTo>
                    <a:pt x="19" y="0"/>
                  </a:lnTo>
                  <a:lnTo>
                    <a:pt x="12" y="0"/>
                  </a:lnTo>
                  <a:lnTo>
                    <a:pt x="7" y="3"/>
                  </a:lnTo>
                  <a:lnTo>
                    <a:pt x="4" y="10"/>
                  </a:lnTo>
                  <a:lnTo>
                    <a:pt x="0" y="18"/>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6" name="Freeform 149"/>
            <p:cNvSpPr>
              <a:spLocks/>
            </p:cNvSpPr>
            <p:nvPr/>
          </p:nvSpPr>
          <p:spPr bwMode="auto">
            <a:xfrm>
              <a:off x="4290" y="2617"/>
              <a:ext cx="214" cy="53"/>
            </a:xfrm>
            <a:custGeom>
              <a:avLst/>
              <a:gdLst>
                <a:gd name="T0" fmla="*/ 7 w 641"/>
                <a:gd name="T1" fmla="*/ 0 h 161"/>
                <a:gd name="T2" fmla="*/ 7 w 641"/>
                <a:gd name="T3" fmla="*/ 1 h 161"/>
                <a:gd name="T4" fmla="*/ 0 w 641"/>
                <a:gd name="T5" fmla="*/ 1 h 161"/>
                <a:gd name="T6" fmla="*/ 0 w 641"/>
                <a:gd name="T7" fmla="*/ 2 h 161"/>
                <a:gd name="T8" fmla="*/ 8 w 641"/>
                <a:gd name="T9" fmla="*/ 2 h 161"/>
                <a:gd name="T10" fmla="*/ 8 w 641"/>
                <a:gd name="T11" fmla="*/ 0 h 161"/>
                <a:gd name="T12" fmla="*/ 7 w 641"/>
                <a:gd name="T13" fmla="*/ 0 h 161"/>
                <a:gd name="T14" fmla="*/ 7 w 641"/>
                <a:gd name="T15" fmla="*/ 0 h 161"/>
                <a:gd name="T16" fmla="*/ 0 60000 65536"/>
                <a:gd name="T17" fmla="*/ 0 60000 65536"/>
                <a:gd name="T18" fmla="*/ 0 60000 65536"/>
                <a:gd name="T19" fmla="*/ 0 60000 65536"/>
                <a:gd name="T20" fmla="*/ 0 60000 65536"/>
                <a:gd name="T21" fmla="*/ 0 60000 65536"/>
                <a:gd name="T22" fmla="*/ 0 60000 65536"/>
                <a:gd name="T23" fmla="*/ 0 60000 65536"/>
                <a:gd name="T24" fmla="*/ 0 w 641"/>
                <a:gd name="T25" fmla="*/ 0 h 161"/>
                <a:gd name="T26" fmla="*/ 641 w 641"/>
                <a:gd name="T27" fmla="*/ 161 h 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1" h="161">
                  <a:moveTo>
                    <a:pt x="598" y="0"/>
                  </a:moveTo>
                  <a:lnTo>
                    <a:pt x="598" y="126"/>
                  </a:lnTo>
                  <a:lnTo>
                    <a:pt x="0" y="126"/>
                  </a:lnTo>
                  <a:lnTo>
                    <a:pt x="0" y="161"/>
                  </a:lnTo>
                  <a:lnTo>
                    <a:pt x="641" y="161"/>
                  </a:lnTo>
                  <a:lnTo>
                    <a:pt x="641" y="1"/>
                  </a:lnTo>
                  <a:lnTo>
                    <a:pt x="59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7" name="Freeform 150"/>
            <p:cNvSpPr>
              <a:spLocks/>
            </p:cNvSpPr>
            <p:nvPr/>
          </p:nvSpPr>
          <p:spPr bwMode="auto">
            <a:xfrm>
              <a:off x="4168" y="2571"/>
              <a:ext cx="8" cy="14"/>
            </a:xfrm>
            <a:custGeom>
              <a:avLst/>
              <a:gdLst>
                <a:gd name="T0" fmla="*/ 0 w 23"/>
                <a:gd name="T1" fmla="*/ 1 h 42"/>
                <a:gd name="T2" fmla="*/ 0 w 23"/>
                <a:gd name="T3" fmla="*/ 0 h 42"/>
                <a:gd name="T4" fmla="*/ 0 w 23"/>
                <a:gd name="T5" fmla="*/ 0 h 42"/>
                <a:gd name="T6" fmla="*/ 0 w 23"/>
                <a:gd name="T7" fmla="*/ 1 h 42"/>
                <a:gd name="T8" fmla="*/ 0 w 23"/>
                <a:gd name="T9" fmla="*/ 1 h 42"/>
                <a:gd name="T10" fmla="*/ 0 w 23"/>
                <a:gd name="T11" fmla="*/ 1 h 42"/>
                <a:gd name="T12" fmla="*/ 0 60000 65536"/>
                <a:gd name="T13" fmla="*/ 0 60000 65536"/>
                <a:gd name="T14" fmla="*/ 0 60000 65536"/>
                <a:gd name="T15" fmla="*/ 0 60000 65536"/>
                <a:gd name="T16" fmla="*/ 0 60000 65536"/>
                <a:gd name="T17" fmla="*/ 0 60000 65536"/>
                <a:gd name="T18" fmla="*/ 0 w 23"/>
                <a:gd name="T19" fmla="*/ 0 h 42"/>
                <a:gd name="T20" fmla="*/ 23 w 2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23" h="42">
                  <a:moveTo>
                    <a:pt x="1" y="42"/>
                  </a:moveTo>
                  <a:lnTo>
                    <a:pt x="0" y="0"/>
                  </a:lnTo>
                  <a:lnTo>
                    <a:pt x="23" y="5"/>
                  </a:lnTo>
                  <a:lnTo>
                    <a:pt x="23" y="42"/>
                  </a:lnTo>
                  <a:lnTo>
                    <a:pt x="1" y="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8" name="Freeform 151"/>
            <p:cNvSpPr>
              <a:spLocks/>
            </p:cNvSpPr>
            <p:nvPr/>
          </p:nvSpPr>
          <p:spPr bwMode="auto">
            <a:xfrm>
              <a:off x="4666" y="2411"/>
              <a:ext cx="13" cy="16"/>
            </a:xfrm>
            <a:custGeom>
              <a:avLst/>
              <a:gdLst>
                <a:gd name="T0" fmla="*/ 0 w 38"/>
                <a:gd name="T1" fmla="*/ 0 h 49"/>
                <a:gd name="T2" fmla="*/ 0 w 38"/>
                <a:gd name="T3" fmla="*/ 0 h 49"/>
                <a:gd name="T4" fmla="*/ 0 w 38"/>
                <a:gd name="T5" fmla="*/ 0 h 49"/>
                <a:gd name="T6" fmla="*/ 0 w 38"/>
                <a:gd name="T7" fmla="*/ 0 h 49"/>
                <a:gd name="T8" fmla="*/ 0 w 38"/>
                <a:gd name="T9" fmla="*/ 0 h 49"/>
                <a:gd name="T10" fmla="*/ 0 w 38"/>
                <a:gd name="T11" fmla="*/ 1 h 49"/>
                <a:gd name="T12" fmla="*/ 0 w 38"/>
                <a:gd name="T13" fmla="*/ 1 h 49"/>
                <a:gd name="T14" fmla="*/ 0 w 38"/>
                <a:gd name="T15" fmla="*/ 0 h 49"/>
                <a:gd name="T16" fmla="*/ 0 w 38"/>
                <a:gd name="T17" fmla="*/ 0 h 49"/>
                <a:gd name="T18" fmla="*/ 0 w 38"/>
                <a:gd name="T19" fmla="*/ 0 h 49"/>
                <a:gd name="T20" fmla="*/ 0 w 38"/>
                <a:gd name="T21" fmla="*/ 0 h 49"/>
                <a:gd name="T22" fmla="*/ 0 w 38"/>
                <a:gd name="T23" fmla="*/ 0 h 49"/>
                <a:gd name="T24" fmla="*/ 0 w 38"/>
                <a:gd name="T25" fmla="*/ 0 h 49"/>
                <a:gd name="T26" fmla="*/ 0 w 38"/>
                <a:gd name="T27" fmla="*/ 0 h 49"/>
                <a:gd name="T28" fmla="*/ 0 w 38"/>
                <a:gd name="T29" fmla="*/ 0 h 49"/>
                <a:gd name="T30" fmla="*/ 0 w 38"/>
                <a:gd name="T31" fmla="*/ 0 h 49"/>
                <a:gd name="T32" fmla="*/ 0 w 38"/>
                <a:gd name="T33" fmla="*/ 0 h 49"/>
                <a:gd name="T34" fmla="*/ 0 w 38"/>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49"/>
                <a:gd name="T56" fmla="*/ 38 w 38"/>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49">
                  <a:moveTo>
                    <a:pt x="0" y="19"/>
                  </a:moveTo>
                  <a:lnTo>
                    <a:pt x="1" y="21"/>
                  </a:lnTo>
                  <a:lnTo>
                    <a:pt x="4" y="25"/>
                  </a:lnTo>
                  <a:lnTo>
                    <a:pt x="6" y="28"/>
                  </a:lnTo>
                  <a:lnTo>
                    <a:pt x="6" y="34"/>
                  </a:lnTo>
                  <a:lnTo>
                    <a:pt x="7" y="42"/>
                  </a:lnTo>
                  <a:lnTo>
                    <a:pt x="9" y="49"/>
                  </a:lnTo>
                  <a:lnTo>
                    <a:pt x="38" y="33"/>
                  </a:lnTo>
                  <a:lnTo>
                    <a:pt x="37" y="31"/>
                  </a:lnTo>
                  <a:lnTo>
                    <a:pt x="35" y="27"/>
                  </a:lnTo>
                  <a:lnTo>
                    <a:pt x="34" y="21"/>
                  </a:lnTo>
                  <a:lnTo>
                    <a:pt x="31" y="15"/>
                  </a:lnTo>
                  <a:lnTo>
                    <a:pt x="27" y="7"/>
                  </a:lnTo>
                  <a:lnTo>
                    <a:pt x="24" y="3"/>
                  </a:lnTo>
                  <a:lnTo>
                    <a:pt x="18" y="0"/>
                  </a:lnTo>
                  <a:lnTo>
                    <a:pt x="12" y="0"/>
                  </a:lnTo>
                  <a:lnTo>
                    <a:pt x="0"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9" name="Freeform 152"/>
            <p:cNvSpPr>
              <a:spLocks/>
            </p:cNvSpPr>
            <p:nvPr/>
          </p:nvSpPr>
          <p:spPr bwMode="auto">
            <a:xfrm>
              <a:off x="4623" y="2411"/>
              <a:ext cx="14" cy="20"/>
            </a:xfrm>
            <a:custGeom>
              <a:avLst/>
              <a:gdLst>
                <a:gd name="T0" fmla="*/ 0 w 42"/>
                <a:gd name="T1" fmla="*/ 0 h 62"/>
                <a:gd name="T2" fmla="*/ 0 w 42"/>
                <a:gd name="T3" fmla="*/ 0 h 62"/>
                <a:gd name="T4" fmla="*/ 0 w 42"/>
                <a:gd name="T5" fmla="*/ 0 h 62"/>
                <a:gd name="T6" fmla="*/ 0 w 42"/>
                <a:gd name="T7" fmla="*/ 0 h 62"/>
                <a:gd name="T8" fmla="*/ 0 w 42"/>
                <a:gd name="T9" fmla="*/ 0 h 62"/>
                <a:gd name="T10" fmla="*/ 0 w 42"/>
                <a:gd name="T11" fmla="*/ 0 h 62"/>
                <a:gd name="T12" fmla="*/ 0 w 42"/>
                <a:gd name="T13" fmla="*/ 0 h 62"/>
                <a:gd name="T14" fmla="*/ 1 w 42"/>
                <a:gd name="T15" fmla="*/ 0 h 62"/>
                <a:gd name="T16" fmla="*/ 0 w 42"/>
                <a:gd name="T17" fmla="*/ 0 h 62"/>
                <a:gd name="T18" fmla="*/ 0 w 42"/>
                <a:gd name="T19" fmla="*/ 0 h 62"/>
                <a:gd name="T20" fmla="*/ 0 w 42"/>
                <a:gd name="T21" fmla="*/ 0 h 62"/>
                <a:gd name="T22" fmla="*/ 0 w 42"/>
                <a:gd name="T23" fmla="*/ 0 h 62"/>
                <a:gd name="T24" fmla="*/ 0 w 42"/>
                <a:gd name="T25" fmla="*/ 0 h 62"/>
                <a:gd name="T26" fmla="*/ 0 w 42"/>
                <a:gd name="T27" fmla="*/ 1 h 62"/>
                <a:gd name="T28" fmla="*/ 0 w 42"/>
                <a:gd name="T29" fmla="*/ 1 h 62"/>
                <a:gd name="T30" fmla="*/ 0 w 42"/>
                <a:gd name="T31" fmla="*/ 1 h 62"/>
                <a:gd name="T32" fmla="*/ 0 w 42"/>
                <a:gd name="T33" fmla="*/ 0 h 62"/>
                <a:gd name="T34" fmla="*/ 0 w 42"/>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62"/>
                <a:gd name="T56" fmla="*/ 42 w 4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62">
                  <a:moveTo>
                    <a:pt x="0" y="37"/>
                  </a:moveTo>
                  <a:lnTo>
                    <a:pt x="0" y="32"/>
                  </a:lnTo>
                  <a:lnTo>
                    <a:pt x="5" y="22"/>
                  </a:lnTo>
                  <a:lnTo>
                    <a:pt x="9" y="14"/>
                  </a:lnTo>
                  <a:lnTo>
                    <a:pt x="14" y="7"/>
                  </a:lnTo>
                  <a:lnTo>
                    <a:pt x="20" y="1"/>
                  </a:lnTo>
                  <a:lnTo>
                    <a:pt x="29" y="0"/>
                  </a:lnTo>
                  <a:lnTo>
                    <a:pt x="42" y="17"/>
                  </a:lnTo>
                  <a:lnTo>
                    <a:pt x="37" y="17"/>
                  </a:lnTo>
                  <a:lnTo>
                    <a:pt x="29" y="25"/>
                  </a:lnTo>
                  <a:lnTo>
                    <a:pt x="23" y="29"/>
                  </a:lnTo>
                  <a:lnTo>
                    <a:pt x="18" y="37"/>
                  </a:lnTo>
                  <a:lnTo>
                    <a:pt x="15" y="41"/>
                  </a:lnTo>
                  <a:lnTo>
                    <a:pt x="15" y="47"/>
                  </a:lnTo>
                  <a:lnTo>
                    <a:pt x="14" y="53"/>
                  </a:lnTo>
                  <a:lnTo>
                    <a:pt x="14" y="62"/>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80" name="Freeform 153"/>
            <p:cNvSpPr>
              <a:spLocks/>
            </p:cNvSpPr>
            <p:nvPr/>
          </p:nvSpPr>
          <p:spPr bwMode="auto">
            <a:xfrm>
              <a:off x="4614" y="2351"/>
              <a:ext cx="47" cy="23"/>
            </a:xfrm>
            <a:custGeom>
              <a:avLst/>
              <a:gdLst>
                <a:gd name="T0" fmla="*/ 0 w 143"/>
                <a:gd name="T1" fmla="*/ 0 h 71"/>
                <a:gd name="T2" fmla="*/ 0 w 143"/>
                <a:gd name="T3" fmla="*/ 0 h 71"/>
                <a:gd name="T4" fmla="*/ 0 w 143"/>
                <a:gd name="T5" fmla="*/ 0 h 71"/>
                <a:gd name="T6" fmla="*/ 0 w 143"/>
                <a:gd name="T7" fmla="*/ 0 h 71"/>
                <a:gd name="T8" fmla="*/ 0 w 143"/>
                <a:gd name="T9" fmla="*/ 0 h 71"/>
                <a:gd name="T10" fmla="*/ 0 w 143"/>
                <a:gd name="T11" fmla="*/ 0 h 71"/>
                <a:gd name="T12" fmla="*/ 1 w 143"/>
                <a:gd name="T13" fmla="*/ 1 h 71"/>
                <a:gd name="T14" fmla="*/ 1 w 143"/>
                <a:gd name="T15" fmla="*/ 1 h 71"/>
                <a:gd name="T16" fmla="*/ 1 w 143"/>
                <a:gd name="T17" fmla="*/ 1 h 71"/>
                <a:gd name="T18" fmla="*/ 1 w 143"/>
                <a:gd name="T19" fmla="*/ 1 h 71"/>
                <a:gd name="T20" fmla="*/ 1 w 143"/>
                <a:gd name="T21" fmla="*/ 1 h 71"/>
                <a:gd name="T22" fmla="*/ 1 w 143"/>
                <a:gd name="T23" fmla="*/ 1 h 71"/>
                <a:gd name="T24" fmla="*/ 1 w 143"/>
                <a:gd name="T25" fmla="*/ 1 h 71"/>
                <a:gd name="T26" fmla="*/ 1 w 143"/>
                <a:gd name="T27" fmla="*/ 1 h 71"/>
                <a:gd name="T28" fmla="*/ 1 w 143"/>
                <a:gd name="T29" fmla="*/ 0 h 71"/>
                <a:gd name="T30" fmla="*/ 1 w 143"/>
                <a:gd name="T31" fmla="*/ 0 h 71"/>
                <a:gd name="T32" fmla="*/ 1 w 143"/>
                <a:gd name="T33" fmla="*/ 0 h 71"/>
                <a:gd name="T34" fmla="*/ 1 w 143"/>
                <a:gd name="T35" fmla="*/ 0 h 71"/>
                <a:gd name="T36" fmla="*/ 2 w 143"/>
                <a:gd name="T37" fmla="*/ 0 h 71"/>
                <a:gd name="T38" fmla="*/ 2 w 143"/>
                <a:gd name="T39" fmla="*/ 0 h 71"/>
                <a:gd name="T40" fmla="*/ 2 w 143"/>
                <a:gd name="T41" fmla="*/ 0 h 71"/>
                <a:gd name="T42" fmla="*/ 2 w 143"/>
                <a:gd name="T43" fmla="*/ 0 h 71"/>
                <a:gd name="T44" fmla="*/ 2 w 143"/>
                <a:gd name="T45" fmla="*/ 0 h 71"/>
                <a:gd name="T46" fmla="*/ 2 w 143"/>
                <a:gd name="T47" fmla="*/ 0 h 71"/>
                <a:gd name="T48" fmla="*/ 2 w 143"/>
                <a:gd name="T49" fmla="*/ 0 h 71"/>
                <a:gd name="T50" fmla="*/ 1 w 143"/>
                <a:gd name="T51" fmla="*/ 1 h 71"/>
                <a:gd name="T52" fmla="*/ 1 w 143"/>
                <a:gd name="T53" fmla="*/ 1 h 71"/>
                <a:gd name="T54" fmla="*/ 1 w 143"/>
                <a:gd name="T55" fmla="*/ 1 h 71"/>
                <a:gd name="T56" fmla="*/ 1 w 143"/>
                <a:gd name="T57" fmla="*/ 1 h 71"/>
                <a:gd name="T58" fmla="*/ 1 w 143"/>
                <a:gd name="T59" fmla="*/ 1 h 71"/>
                <a:gd name="T60" fmla="*/ 1 w 143"/>
                <a:gd name="T61" fmla="*/ 1 h 71"/>
                <a:gd name="T62" fmla="*/ 1 w 143"/>
                <a:gd name="T63" fmla="*/ 1 h 71"/>
                <a:gd name="T64" fmla="*/ 1 w 143"/>
                <a:gd name="T65" fmla="*/ 1 h 71"/>
                <a:gd name="T66" fmla="*/ 1 w 143"/>
                <a:gd name="T67" fmla="*/ 1 h 71"/>
                <a:gd name="T68" fmla="*/ 1 w 143"/>
                <a:gd name="T69" fmla="*/ 1 h 71"/>
                <a:gd name="T70" fmla="*/ 1 w 143"/>
                <a:gd name="T71" fmla="*/ 1 h 71"/>
                <a:gd name="T72" fmla="*/ 1 w 143"/>
                <a:gd name="T73" fmla="*/ 1 h 71"/>
                <a:gd name="T74" fmla="*/ 0 w 143"/>
                <a:gd name="T75" fmla="*/ 1 h 71"/>
                <a:gd name="T76" fmla="*/ 0 w 143"/>
                <a:gd name="T77" fmla="*/ 1 h 71"/>
                <a:gd name="T78" fmla="*/ 0 w 143"/>
                <a:gd name="T79" fmla="*/ 1 h 71"/>
                <a:gd name="T80" fmla="*/ 0 w 143"/>
                <a:gd name="T81" fmla="*/ 1 h 71"/>
                <a:gd name="T82" fmla="*/ 0 w 143"/>
                <a:gd name="T83" fmla="*/ 1 h 71"/>
                <a:gd name="T84" fmla="*/ 0 w 143"/>
                <a:gd name="T85" fmla="*/ 0 h 71"/>
                <a:gd name="T86" fmla="*/ 0 w 143"/>
                <a:gd name="T87" fmla="*/ 0 h 71"/>
                <a:gd name="T88" fmla="*/ 0 w 143"/>
                <a:gd name="T89" fmla="*/ 0 h 71"/>
                <a:gd name="T90" fmla="*/ 0 w 143"/>
                <a:gd name="T91" fmla="*/ 0 h 71"/>
                <a:gd name="T92" fmla="*/ 0 w 143"/>
                <a:gd name="T93" fmla="*/ 0 h 71"/>
                <a:gd name="T94" fmla="*/ 0 w 143"/>
                <a:gd name="T95" fmla="*/ 0 h 7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3"/>
                <a:gd name="T145" fmla="*/ 0 h 71"/>
                <a:gd name="T146" fmla="*/ 143 w 143"/>
                <a:gd name="T147" fmla="*/ 71 h 7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3" h="71">
                  <a:moveTo>
                    <a:pt x="16" y="0"/>
                  </a:moveTo>
                  <a:lnTo>
                    <a:pt x="16" y="2"/>
                  </a:lnTo>
                  <a:lnTo>
                    <a:pt x="17" y="8"/>
                  </a:lnTo>
                  <a:lnTo>
                    <a:pt x="20" y="16"/>
                  </a:lnTo>
                  <a:lnTo>
                    <a:pt x="26" y="25"/>
                  </a:lnTo>
                  <a:lnTo>
                    <a:pt x="34" y="33"/>
                  </a:lnTo>
                  <a:lnTo>
                    <a:pt x="44" y="42"/>
                  </a:lnTo>
                  <a:lnTo>
                    <a:pt x="49" y="43"/>
                  </a:lnTo>
                  <a:lnTo>
                    <a:pt x="56" y="46"/>
                  </a:lnTo>
                  <a:lnTo>
                    <a:pt x="63" y="48"/>
                  </a:lnTo>
                  <a:lnTo>
                    <a:pt x="72" y="48"/>
                  </a:lnTo>
                  <a:lnTo>
                    <a:pt x="80" y="46"/>
                  </a:lnTo>
                  <a:lnTo>
                    <a:pt x="86" y="45"/>
                  </a:lnTo>
                  <a:lnTo>
                    <a:pt x="93" y="42"/>
                  </a:lnTo>
                  <a:lnTo>
                    <a:pt x="100" y="39"/>
                  </a:lnTo>
                  <a:lnTo>
                    <a:pt x="109" y="31"/>
                  </a:lnTo>
                  <a:lnTo>
                    <a:pt x="118" y="22"/>
                  </a:lnTo>
                  <a:lnTo>
                    <a:pt x="124" y="14"/>
                  </a:lnTo>
                  <a:lnTo>
                    <a:pt x="129" y="6"/>
                  </a:lnTo>
                  <a:lnTo>
                    <a:pt x="132" y="2"/>
                  </a:lnTo>
                  <a:lnTo>
                    <a:pt x="132" y="0"/>
                  </a:lnTo>
                  <a:lnTo>
                    <a:pt x="143" y="24"/>
                  </a:lnTo>
                  <a:lnTo>
                    <a:pt x="142" y="25"/>
                  </a:lnTo>
                  <a:lnTo>
                    <a:pt x="138" y="31"/>
                  </a:lnTo>
                  <a:lnTo>
                    <a:pt x="132" y="37"/>
                  </a:lnTo>
                  <a:lnTo>
                    <a:pt x="126" y="48"/>
                  </a:lnTo>
                  <a:lnTo>
                    <a:pt x="120" y="51"/>
                  </a:lnTo>
                  <a:lnTo>
                    <a:pt x="115" y="55"/>
                  </a:lnTo>
                  <a:lnTo>
                    <a:pt x="108" y="58"/>
                  </a:lnTo>
                  <a:lnTo>
                    <a:pt x="102" y="62"/>
                  </a:lnTo>
                  <a:lnTo>
                    <a:pt x="96" y="65"/>
                  </a:lnTo>
                  <a:lnTo>
                    <a:pt x="89" y="68"/>
                  </a:lnTo>
                  <a:lnTo>
                    <a:pt x="81" y="70"/>
                  </a:lnTo>
                  <a:lnTo>
                    <a:pt x="72" y="71"/>
                  </a:lnTo>
                  <a:lnTo>
                    <a:pt x="62" y="70"/>
                  </a:lnTo>
                  <a:lnTo>
                    <a:pt x="55" y="68"/>
                  </a:lnTo>
                  <a:lnTo>
                    <a:pt x="47" y="65"/>
                  </a:lnTo>
                  <a:lnTo>
                    <a:pt x="40" y="62"/>
                  </a:lnTo>
                  <a:lnTo>
                    <a:pt x="34" y="58"/>
                  </a:lnTo>
                  <a:lnTo>
                    <a:pt x="28" y="54"/>
                  </a:lnTo>
                  <a:lnTo>
                    <a:pt x="22" y="49"/>
                  </a:lnTo>
                  <a:lnTo>
                    <a:pt x="19" y="46"/>
                  </a:lnTo>
                  <a:lnTo>
                    <a:pt x="9" y="37"/>
                  </a:lnTo>
                  <a:lnTo>
                    <a:pt x="3" y="28"/>
                  </a:lnTo>
                  <a:lnTo>
                    <a:pt x="0" y="21"/>
                  </a:lnTo>
                  <a:lnTo>
                    <a:pt x="0" y="18"/>
                  </a:lnTo>
                  <a:lnTo>
                    <a:pt x="1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81" name="Freeform 154"/>
            <p:cNvSpPr>
              <a:spLocks/>
            </p:cNvSpPr>
            <p:nvPr/>
          </p:nvSpPr>
          <p:spPr bwMode="auto">
            <a:xfrm>
              <a:off x="4167" y="2178"/>
              <a:ext cx="48" cy="13"/>
            </a:xfrm>
            <a:custGeom>
              <a:avLst/>
              <a:gdLst>
                <a:gd name="T0" fmla="*/ 0 w 142"/>
                <a:gd name="T1" fmla="*/ 0 h 38"/>
                <a:gd name="T2" fmla="*/ 0 w 142"/>
                <a:gd name="T3" fmla="*/ 0 h 38"/>
                <a:gd name="T4" fmla="*/ 0 w 142"/>
                <a:gd name="T5" fmla="*/ 0 h 38"/>
                <a:gd name="T6" fmla="*/ 0 w 142"/>
                <a:gd name="T7" fmla="*/ 0 h 38"/>
                <a:gd name="T8" fmla="*/ 1 w 142"/>
                <a:gd name="T9" fmla="*/ 0 h 38"/>
                <a:gd name="T10" fmla="*/ 1 w 142"/>
                <a:gd name="T11" fmla="*/ 0 h 38"/>
                <a:gd name="T12" fmla="*/ 1 w 142"/>
                <a:gd name="T13" fmla="*/ 0 h 38"/>
                <a:gd name="T14" fmla="*/ 1 w 142"/>
                <a:gd name="T15" fmla="*/ 0 h 38"/>
                <a:gd name="T16" fmla="*/ 1 w 142"/>
                <a:gd name="T17" fmla="*/ 0 h 38"/>
                <a:gd name="T18" fmla="*/ 1 w 142"/>
                <a:gd name="T19" fmla="*/ 0 h 38"/>
                <a:gd name="T20" fmla="*/ 1 w 142"/>
                <a:gd name="T21" fmla="*/ 0 h 38"/>
                <a:gd name="T22" fmla="*/ 1 w 142"/>
                <a:gd name="T23" fmla="*/ 0 h 38"/>
                <a:gd name="T24" fmla="*/ 2 w 142"/>
                <a:gd name="T25" fmla="*/ 0 h 38"/>
                <a:gd name="T26" fmla="*/ 2 w 142"/>
                <a:gd name="T27" fmla="*/ 0 h 38"/>
                <a:gd name="T28" fmla="*/ 2 w 142"/>
                <a:gd name="T29" fmla="*/ 0 h 38"/>
                <a:gd name="T30" fmla="*/ 2 w 142"/>
                <a:gd name="T31" fmla="*/ 0 h 38"/>
                <a:gd name="T32" fmla="*/ 2 w 142"/>
                <a:gd name="T33" fmla="*/ 0 h 38"/>
                <a:gd name="T34" fmla="*/ 2 w 142"/>
                <a:gd name="T35" fmla="*/ 0 h 38"/>
                <a:gd name="T36" fmla="*/ 2 w 142"/>
                <a:gd name="T37" fmla="*/ 0 h 38"/>
                <a:gd name="T38" fmla="*/ 1 w 142"/>
                <a:gd name="T39" fmla="*/ 0 h 38"/>
                <a:gd name="T40" fmla="*/ 1 w 142"/>
                <a:gd name="T41" fmla="*/ 0 h 38"/>
                <a:gd name="T42" fmla="*/ 1 w 142"/>
                <a:gd name="T43" fmla="*/ 0 h 38"/>
                <a:gd name="T44" fmla="*/ 1 w 142"/>
                <a:gd name="T45" fmla="*/ 0 h 38"/>
                <a:gd name="T46" fmla="*/ 1 w 142"/>
                <a:gd name="T47" fmla="*/ 0 h 38"/>
                <a:gd name="T48" fmla="*/ 1 w 142"/>
                <a:gd name="T49" fmla="*/ 0 h 38"/>
                <a:gd name="T50" fmla="*/ 1 w 142"/>
                <a:gd name="T51" fmla="*/ 0 h 38"/>
                <a:gd name="T52" fmla="*/ 1 w 142"/>
                <a:gd name="T53" fmla="*/ 0 h 38"/>
                <a:gd name="T54" fmla="*/ 0 w 142"/>
                <a:gd name="T55" fmla="*/ 0 h 38"/>
                <a:gd name="T56" fmla="*/ 0 w 142"/>
                <a:gd name="T57" fmla="*/ 0 h 38"/>
                <a:gd name="T58" fmla="*/ 0 w 142"/>
                <a:gd name="T59" fmla="*/ 0 h 38"/>
                <a:gd name="T60" fmla="*/ 0 w 142"/>
                <a:gd name="T61" fmla="*/ 0 h 38"/>
                <a:gd name="T62" fmla="*/ 0 w 142"/>
                <a:gd name="T63" fmla="*/ 0 h 38"/>
                <a:gd name="T64" fmla="*/ 0 w 142"/>
                <a:gd name="T65" fmla="*/ 0 h 38"/>
                <a:gd name="T66" fmla="*/ 0 w 142"/>
                <a:gd name="T67" fmla="*/ 0 h 38"/>
                <a:gd name="T68" fmla="*/ 0 w 142"/>
                <a:gd name="T69" fmla="*/ 0 h 38"/>
                <a:gd name="T70" fmla="*/ 0 w 142"/>
                <a:gd name="T71" fmla="*/ 0 h 38"/>
                <a:gd name="T72" fmla="*/ 0 w 142"/>
                <a:gd name="T73" fmla="*/ 0 h 38"/>
                <a:gd name="T74" fmla="*/ 0 w 142"/>
                <a:gd name="T75" fmla="*/ 0 h 38"/>
                <a:gd name="T76" fmla="*/ 0 w 142"/>
                <a:gd name="T77" fmla="*/ 0 h 38"/>
                <a:gd name="T78" fmla="*/ 0 w 142"/>
                <a:gd name="T79" fmla="*/ 0 h 38"/>
                <a:gd name="T80" fmla="*/ 0 w 142"/>
                <a:gd name="T81" fmla="*/ 0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2"/>
                <a:gd name="T124" fmla="*/ 0 h 38"/>
                <a:gd name="T125" fmla="*/ 142 w 142"/>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2" h="38">
                  <a:moveTo>
                    <a:pt x="19" y="7"/>
                  </a:moveTo>
                  <a:lnTo>
                    <a:pt x="22" y="6"/>
                  </a:lnTo>
                  <a:lnTo>
                    <a:pt x="30" y="3"/>
                  </a:lnTo>
                  <a:lnTo>
                    <a:pt x="34" y="3"/>
                  </a:lnTo>
                  <a:lnTo>
                    <a:pt x="40" y="1"/>
                  </a:lnTo>
                  <a:lnTo>
                    <a:pt x="48" y="1"/>
                  </a:lnTo>
                  <a:lnTo>
                    <a:pt x="57" y="1"/>
                  </a:lnTo>
                  <a:lnTo>
                    <a:pt x="64" y="0"/>
                  </a:lnTo>
                  <a:lnTo>
                    <a:pt x="74" y="0"/>
                  </a:lnTo>
                  <a:lnTo>
                    <a:pt x="85" y="0"/>
                  </a:lnTo>
                  <a:lnTo>
                    <a:pt x="95" y="1"/>
                  </a:lnTo>
                  <a:lnTo>
                    <a:pt x="105" y="1"/>
                  </a:lnTo>
                  <a:lnTo>
                    <a:pt x="117" y="3"/>
                  </a:lnTo>
                  <a:lnTo>
                    <a:pt x="128" y="6"/>
                  </a:lnTo>
                  <a:lnTo>
                    <a:pt x="141" y="9"/>
                  </a:lnTo>
                  <a:lnTo>
                    <a:pt x="142" y="32"/>
                  </a:lnTo>
                  <a:lnTo>
                    <a:pt x="137" y="32"/>
                  </a:lnTo>
                  <a:lnTo>
                    <a:pt x="128" y="31"/>
                  </a:lnTo>
                  <a:lnTo>
                    <a:pt x="120" y="29"/>
                  </a:lnTo>
                  <a:lnTo>
                    <a:pt x="111" y="28"/>
                  </a:lnTo>
                  <a:lnTo>
                    <a:pt x="102" y="28"/>
                  </a:lnTo>
                  <a:lnTo>
                    <a:pt x="95" y="28"/>
                  </a:lnTo>
                  <a:lnTo>
                    <a:pt x="85" y="28"/>
                  </a:lnTo>
                  <a:lnTo>
                    <a:pt x="74" y="28"/>
                  </a:lnTo>
                  <a:lnTo>
                    <a:pt x="64" y="28"/>
                  </a:lnTo>
                  <a:lnTo>
                    <a:pt x="55" y="28"/>
                  </a:lnTo>
                  <a:lnTo>
                    <a:pt x="45" y="28"/>
                  </a:lnTo>
                  <a:lnTo>
                    <a:pt x="34" y="29"/>
                  </a:lnTo>
                  <a:lnTo>
                    <a:pt x="27" y="32"/>
                  </a:lnTo>
                  <a:lnTo>
                    <a:pt x="19" y="35"/>
                  </a:lnTo>
                  <a:lnTo>
                    <a:pt x="12" y="37"/>
                  </a:lnTo>
                  <a:lnTo>
                    <a:pt x="8" y="38"/>
                  </a:lnTo>
                  <a:lnTo>
                    <a:pt x="3" y="37"/>
                  </a:lnTo>
                  <a:lnTo>
                    <a:pt x="2" y="37"/>
                  </a:lnTo>
                  <a:lnTo>
                    <a:pt x="0" y="32"/>
                  </a:lnTo>
                  <a:lnTo>
                    <a:pt x="5" y="27"/>
                  </a:lnTo>
                  <a:lnTo>
                    <a:pt x="9" y="18"/>
                  </a:lnTo>
                  <a:lnTo>
                    <a:pt x="14" y="12"/>
                  </a:lnTo>
                  <a:lnTo>
                    <a:pt x="18" y="7"/>
                  </a:lnTo>
                  <a:lnTo>
                    <a:pt x="1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82" name="Text Box 155"/>
          <p:cNvSpPr txBox="1">
            <a:spLocks noChangeArrowheads="1"/>
          </p:cNvSpPr>
          <p:nvPr/>
        </p:nvSpPr>
        <p:spPr bwMode="auto">
          <a:xfrm>
            <a:off x="2342257" y="3164711"/>
            <a:ext cx="15696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eaLnBrk="1" hangingPunct="1"/>
            <a:r>
              <a:rPr lang="en-US" sz="2400" b="0" dirty="0">
                <a:latin typeface="Times New Roman" charset="0"/>
              </a:rPr>
              <a:t>Decryption</a:t>
            </a:r>
            <a:endParaRPr lang="en-GB" sz="2400" b="0" dirty="0">
              <a:latin typeface="Times New Roman" charset="0"/>
            </a:endParaRPr>
          </a:p>
        </p:txBody>
      </p:sp>
      <p:sp>
        <p:nvSpPr>
          <p:cNvPr id="483" name="AutoShape 156"/>
          <p:cNvSpPr>
            <a:spLocks noChangeArrowheads="1"/>
          </p:cNvSpPr>
          <p:nvPr/>
        </p:nvSpPr>
        <p:spPr bwMode="auto">
          <a:xfrm rot="16200000">
            <a:off x="2976438" y="4551392"/>
            <a:ext cx="425450" cy="331787"/>
          </a:xfrm>
          <a:prstGeom prst="notchedRightArrow">
            <a:avLst>
              <a:gd name="adj1" fmla="val 50000"/>
              <a:gd name="adj2" fmla="val 32057"/>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484" name="Text Box 157"/>
          <p:cNvSpPr txBox="1">
            <a:spLocks noChangeArrowheads="1"/>
          </p:cNvSpPr>
          <p:nvPr/>
        </p:nvSpPr>
        <p:spPr bwMode="auto">
          <a:xfrm>
            <a:off x="2841322" y="5385624"/>
            <a:ext cx="8401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dirty="0">
                <a:latin typeface="Times New Roman" charset="0"/>
              </a:rPr>
              <a:t>Public</a:t>
            </a:r>
          </a:p>
          <a:p>
            <a:pPr algn="ctr" eaLnBrk="1" hangingPunct="1"/>
            <a:r>
              <a:rPr lang="en-US" sz="2000" b="0" dirty="0">
                <a:latin typeface="Times New Roman" charset="0"/>
              </a:rPr>
              <a:t>key</a:t>
            </a:r>
            <a:endParaRPr lang="en-GB" sz="2000" b="0" dirty="0">
              <a:latin typeface="Times New Roman" charset="0"/>
            </a:endParaRPr>
          </a:p>
        </p:txBody>
      </p:sp>
      <p:pic>
        <p:nvPicPr>
          <p:cNvPr id="485" name="Picture 158" descr="BS00996_"/>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6894" y="5006211"/>
            <a:ext cx="762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6" name="AutoShape 159"/>
          <p:cNvSpPr>
            <a:spLocks noChangeArrowheads="1"/>
          </p:cNvSpPr>
          <p:nvPr/>
        </p:nvSpPr>
        <p:spPr bwMode="auto">
          <a:xfrm>
            <a:off x="3990056" y="3940999"/>
            <a:ext cx="1189038" cy="328612"/>
          </a:xfrm>
          <a:prstGeom prst="notchedRightArrow">
            <a:avLst>
              <a:gd name="adj1" fmla="val 50000"/>
              <a:gd name="adj2" fmla="val 90459"/>
            </a:avLst>
          </a:prstGeom>
          <a:solidFill>
            <a:srgbClr val="008080"/>
          </a:solidFill>
          <a:ln w="12700" cap="sq">
            <a:solidFill>
              <a:schemeClr val="tx1"/>
            </a:solidFill>
            <a:miter lim="800000"/>
            <a:headEnd type="none" w="sm" len="sm"/>
            <a:tailEnd type="none" w="sm" len="sm"/>
          </a:ln>
        </p:spPr>
        <p:txBody>
          <a:bodyPr wrap="none" anchor="ctr"/>
          <a:lstStyle/>
          <a:p>
            <a:endParaRPr lang="en-US"/>
          </a:p>
        </p:txBody>
      </p:sp>
      <p:pic>
        <p:nvPicPr>
          <p:cNvPr id="487" name="Picture 160" descr="j01965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3556" y="3712399"/>
            <a:ext cx="925513"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8" name="Text Box 161"/>
          <p:cNvSpPr txBox="1">
            <a:spLocks noChangeArrowheads="1"/>
          </p:cNvSpPr>
          <p:nvPr/>
        </p:nvSpPr>
        <p:spPr bwMode="auto">
          <a:xfrm>
            <a:off x="5263231" y="4607749"/>
            <a:ext cx="930275" cy="39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algn="ctr" eaLnBrk="1" hangingPunct="1"/>
            <a:r>
              <a:rPr lang="en-US" sz="2000" b="0">
                <a:latin typeface="Times New Roman" charset="0"/>
              </a:rPr>
              <a:t>Digest</a:t>
            </a:r>
            <a:r>
              <a:rPr lang="ja-JP" altLang="el-GR" sz="2000" b="0">
                <a:latin typeface="Times New Roman" charset="0"/>
              </a:rPr>
              <a:t>’</a:t>
            </a:r>
            <a:endParaRPr lang="en-GB" sz="2000" b="0">
              <a:latin typeface="Times New Roman" charset="0"/>
            </a:endParaRPr>
          </a:p>
        </p:txBody>
      </p:sp>
      <p:sp>
        <p:nvSpPr>
          <p:cNvPr id="489" name="Oval 162"/>
          <p:cNvSpPr>
            <a:spLocks noChangeArrowheads="1"/>
          </p:cNvSpPr>
          <p:nvPr/>
        </p:nvSpPr>
        <p:spPr bwMode="auto">
          <a:xfrm>
            <a:off x="6634831" y="3121849"/>
            <a:ext cx="436563" cy="403225"/>
          </a:xfrm>
          <a:prstGeom prst="ellipse">
            <a:avLst/>
          </a:prstGeom>
          <a:solidFill>
            <a:srgbClr val="008080"/>
          </a:solidFill>
          <a:ln w="12700" cap="sq">
            <a:solidFill>
              <a:schemeClr val="tx1"/>
            </a:solidFill>
            <a:round/>
            <a:headEnd type="none" w="sm" len="sm"/>
            <a:tailEnd type="none" w="sm" len="sm"/>
          </a:ln>
        </p:spPr>
        <p:txBody>
          <a:bodyPr wrap="none" anchor="ctr"/>
          <a:lstStyle/>
          <a:p>
            <a:pPr algn="ctr"/>
            <a:r>
              <a:rPr lang="el-GR" sz="2400">
                <a:latin typeface="Times New Roman" charset="0"/>
              </a:rPr>
              <a:t>=;</a:t>
            </a:r>
            <a:endParaRPr lang="en-GB" sz="2400">
              <a:latin typeface="Times New Roman" charset="0"/>
            </a:endParaRPr>
          </a:p>
        </p:txBody>
      </p:sp>
      <p:sp>
        <p:nvSpPr>
          <p:cNvPr id="490" name="AutoShape 163"/>
          <p:cNvSpPr>
            <a:spLocks noChangeArrowheads="1"/>
          </p:cNvSpPr>
          <p:nvPr/>
        </p:nvSpPr>
        <p:spPr bwMode="auto">
          <a:xfrm rot="5400000">
            <a:off x="6455444" y="2418586"/>
            <a:ext cx="457200" cy="7556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8080"/>
          </a:solidFill>
          <a:ln w="12700" cap="sq">
            <a:solidFill>
              <a:schemeClr val="tx1"/>
            </a:solidFill>
            <a:miter lim="800000"/>
            <a:headEnd type="none" w="sm" len="sm"/>
            <a:tailEnd type="none" w="sm" len="sm"/>
          </a:ln>
        </p:spPr>
        <p:txBody>
          <a:bodyPr wrap="none" anchor="ctr"/>
          <a:lstStyle/>
          <a:p>
            <a:endParaRPr lang="en-US"/>
          </a:p>
        </p:txBody>
      </p:sp>
      <p:sp>
        <p:nvSpPr>
          <p:cNvPr id="491" name="AutoShape 164"/>
          <p:cNvSpPr>
            <a:spLocks noChangeArrowheads="1"/>
          </p:cNvSpPr>
          <p:nvPr/>
        </p:nvSpPr>
        <p:spPr bwMode="auto">
          <a:xfrm rot="16200000" flipV="1">
            <a:off x="6466556" y="3499674"/>
            <a:ext cx="457200" cy="7556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8080"/>
          </a:solidFill>
          <a:ln w="12700" cap="sq">
            <a:solidFill>
              <a:schemeClr val="tx1"/>
            </a:solidFill>
            <a:miter lim="800000"/>
            <a:headEnd type="none" w="sm" len="sm"/>
            <a:tailEnd type="none" w="sm" len="sm"/>
          </a:ln>
        </p:spPr>
        <p:txBody>
          <a:bodyPr wrap="none" anchor="ctr"/>
          <a:lstStyle/>
          <a:p>
            <a:endParaRPr lang="en-US"/>
          </a:p>
        </p:txBody>
      </p:sp>
      <p:grpSp>
        <p:nvGrpSpPr>
          <p:cNvPr id="492" name="Group 165"/>
          <p:cNvGrpSpPr>
            <a:grpSpLocks/>
          </p:cNvGrpSpPr>
          <p:nvPr/>
        </p:nvGrpSpPr>
        <p:grpSpPr bwMode="auto">
          <a:xfrm>
            <a:off x="7144419" y="2875786"/>
            <a:ext cx="731837" cy="360363"/>
            <a:chOff x="4531" y="1681"/>
            <a:chExt cx="504" cy="268"/>
          </a:xfrm>
        </p:grpSpPr>
        <p:sp>
          <p:nvSpPr>
            <p:cNvPr id="493" name="Freeform 166"/>
            <p:cNvSpPr>
              <a:spLocks/>
            </p:cNvSpPr>
            <p:nvPr/>
          </p:nvSpPr>
          <p:spPr bwMode="auto">
            <a:xfrm>
              <a:off x="4543" y="1693"/>
              <a:ext cx="454" cy="237"/>
            </a:xfrm>
            <a:custGeom>
              <a:avLst/>
              <a:gdLst>
                <a:gd name="T0" fmla="*/ 55 w 907"/>
                <a:gd name="T1" fmla="*/ 0 h 712"/>
                <a:gd name="T2" fmla="*/ 34 w 907"/>
                <a:gd name="T3" fmla="*/ 2 h 712"/>
                <a:gd name="T4" fmla="*/ 39 w 907"/>
                <a:gd name="T5" fmla="*/ 3 h 712"/>
                <a:gd name="T6" fmla="*/ 37 w 907"/>
                <a:gd name="T7" fmla="*/ 3 h 712"/>
                <a:gd name="T8" fmla="*/ 36 w 907"/>
                <a:gd name="T9" fmla="*/ 4 h 712"/>
                <a:gd name="T10" fmla="*/ 35 w 907"/>
                <a:gd name="T11" fmla="*/ 4 h 712"/>
                <a:gd name="T12" fmla="*/ 33 w 907"/>
                <a:gd name="T13" fmla="*/ 4 h 712"/>
                <a:gd name="T14" fmla="*/ 31 w 907"/>
                <a:gd name="T15" fmla="*/ 5 h 712"/>
                <a:gd name="T16" fmla="*/ 30 w 907"/>
                <a:gd name="T17" fmla="*/ 5 h 712"/>
                <a:gd name="T18" fmla="*/ 28 w 907"/>
                <a:gd name="T19" fmla="*/ 6 h 712"/>
                <a:gd name="T20" fmla="*/ 26 w 907"/>
                <a:gd name="T21" fmla="*/ 6 h 712"/>
                <a:gd name="T22" fmla="*/ 23 w 907"/>
                <a:gd name="T23" fmla="*/ 6 h 712"/>
                <a:gd name="T24" fmla="*/ 21 w 907"/>
                <a:gd name="T25" fmla="*/ 7 h 712"/>
                <a:gd name="T26" fmla="*/ 19 w 907"/>
                <a:gd name="T27" fmla="*/ 7 h 712"/>
                <a:gd name="T28" fmla="*/ 17 w 907"/>
                <a:gd name="T29" fmla="*/ 7 h 712"/>
                <a:gd name="T30" fmla="*/ 15 w 907"/>
                <a:gd name="T31" fmla="*/ 8 h 712"/>
                <a:gd name="T32" fmla="*/ 13 w 907"/>
                <a:gd name="T33" fmla="*/ 8 h 712"/>
                <a:gd name="T34" fmla="*/ 10 w 907"/>
                <a:gd name="T35" fmla="*/ 8 h 712"/>
                <a:gd name="T36" fmla="*/ 8 w 907"/>
                <a:gd name="T37" fmla="*/ 8 h 712"/>
                <a:gd name="T38" fmla="*/ 6 w 907"/>
                <a:gd name="T39" fmla="*/ 8 h 712"/>
                <a:gd name="T40" fmla="*/ 4 w 907"/>
                <a:gd name="T41" fmla="*/ 9 h 712"/>
                <a:gd name="T42" fmla="*/ 2 w 907"/>
                <a:gd name="T43" fmla="*/ 9 h 712"/>
                <a:gd name="T44" fmla="*/ 0 w 907"/>
                <a:gd name="T45" fmla="*/ 9 h 712"/>
                <a:gd name="T46" fmla="*/ 2 w 907"/>
                <a:gd name="T47" fmla="*/ 9 h 712"/>
                <a:gd name="T48" fmla="*/ 4 w 907"/>
                <a:gd name="T49" fmla="*/ 9 h 712"/>
                <a:gd name="T50" fmla="*/ 6 w 907"/>
                <a:gd name="T51" fmla="*/ 9 h 712"/>
                <a:gd name="T52" fmla="*/ 8 w 907"/>
                <a:gd name="T53" fmla="*/ 9 h 712"/>
                <a:gd name="T54" fmla="*/ 10 w 907"/>
                <a:gd name="T55" fmla="*/ 9 h 712"/>
                <a:gd name="T56" fmla="*/ 13 w 907"/>
                <a:gd name="T57" fmla="*/ 9 h 712"/>
                <a:gd name="T58" fmla="*/ 15 w 907"/>
                <a:gd name="T59" fmla="*/ 9 h 712"/>
                <a:gd name="T60" fmla="*/ 17 w 907"/>
                <a:gd name="T61" fmla="*/ 9 h 712"/>
                <a:gd name="T62" fmla="*/ 20 w 907"/>
                <a:gd name="T63" fmla="*/ 8 h 712"/>
                <a:gd name="T64" fmla="*/ 22 w 907"/>
                <a:gd name="T65" fmla="*/ 8 h 712"/>
                <a:gd name="T66" fmla="*/ 25 w 907"/>
                <a:gd name="T67" fmla="*/ 8 h 712"/>
                <a:gd name="T68" fmla="*/ 26 w 907"/>
                <a:gd name="T69" fmla="*/ 8 h 712"/>
                <a:gd name="T70" fmla="*/ 29 w 907"/>
                <a:gd name="T71" fmla="*/ 8 h 712"/>
                <a:gd name="T72" fmla="*/ 31 w 907"/>
                <a:gd name="T73" fmla="*/ 8 h 712"/>
                <a:gd name="T74" fmla="*/ 33 w 907"/>
                <a:gd name="T75" fmla="*/ 8 h 712"/>
                <a:gd name="T76" fmla="*/ 36 w 907"/>
                <a:gd name="T77" fmla="*/ 8 h 712"/>
                <a:gd name="T78" fmla="*/ 38 w 907"/>
                <a:gd name="T79" fmla="*/ 7 h 712"/>
                <a:gd name="T80" fmla="*/ 40 w 907"/>
                <a:gd name="T81" fmla="*/ 7 h 712"/>
                <a:gd name="T82" fmla="*/ 41 w 907"/>
                <a:gd name="T83" fmla="*/ 7 h 712"/>
                <a:gd name="T84" fmla="*/ 43 w 907"/>
                <a:gd name="T85" fmla="*/ 7 h 712"/>
                <a:gd name="T86" fmla="*/ 45 w 907"/>
                <a:gd name="T87" fmla="*/ 6 h 712"/>
                <a:gd name="T88" fmla="*/ 48 w 907"/>
                <a:gd name="T89" fmla="*/ 6 h 712"/>
                <a:gd name="T90" fmla="*/ 49 w 907"/>
                <a:gd name="T91" fmla="*/ 6 h 712"/>
                <a:gd name="T92" fmla="*/ 51 w 907"/>
                <a:gd name="T93" fmla="*/ 5 h 712"/>
                <a:gd name="T94" fmla="*/ 52 w 907"/>
                <a:gd name="T95" fmla="*/ 5 h 712"/>
                <a:gd name="T96" fmla="*/ 57 w 907"/>
                <a:gd name="T97" fmla="*/ 5 h 712"/>
                <a:gd name="T98" fmla="*/ 55 w 907"/>
                <a:gd name="T99" fmla="*/ 0 h 712"/>
                <a:gd name="T100" fmla="*/ 55 w 907"/>
                <a:gd name="T101" fmla="*/ 0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7"/>
                <a:gd name="T154" fmla="*/ 0 h 712"/>
                <a:gd name="T155" fmla="*/ 907 w 907"/>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7" h="712">
                  <a:moveTo>
                    <a:pt x="877" y="0"/>
                  </a:moveTo>
                  <a:lnTo>
                    <a:pt x="533" y="175"/>
                  </a:lnTo>
                  <a:lnTo>
                    <a:pt x="609" y="232"/>
                  </a:lnTo>
                  <a:lnTo>
                    <a:pt x="591" y="265"/>
                  </a:lnTo>
                  <a:lnTo>
                    <a:pt x="570" y="295"/>
                  </a:lnTo>
                  <a:lnTo>
                    <a:pt x="547" y="327"/>
                  </a:lnTo>
                  <a:lnTo>
                    <a:pt x="521" y="360"/>
                  </a:lnTo>
                  <a:lnTo>
                    <a:pt x="494" y="394"/>
                  </a:lnTo>
                  <a:lnTo>
                    <a:pt x="465" y="427"/>
                  </a:lnTo>
                  <a:lnTo>
                    <a:pt x="435" y="457"/>
                  </a:lnTo>
                  <a:lnTo>
                    <a:pt x="402" y="490"/>
                  </a:lnTo>
                  <a:lnTo>
                    <a:pt x="368" y="522"/>
                  </a:lnTo>
                  <a:lnTo>
                    <a:pt x="335" y="549"/>
                  </a:lnTo>
                  <a:lnTo>
                    <a:pt x="301" y="574"/>
                  </a:lnTo>
                  <a:lnTo>
                    <a:pt x="266" y="598"/>
                  </a:lnTo>
                  <a:lnTo>
                    <a:pt x="233" y="619"/>
                  </a:lnTo>
                  <a:lnTo>
                    <a:pt x="195" y="640"/>
                  </a:lnTo>
                  <a:lnTo>
                    <a:pt x="156" y="658"/>
                  </a:lnTo>
                  <a:lnTo>
                    <a:pt x="124" y="673"/>
                  </a:lnTo>
                  <a:lnTo>
                    <a:pt x="87" y="687"/>
                  </a:lnTo>
                  <a:lnTo>
                    <a:pt x="56" y="696"/>
                  </a:lnTo>
                  <a:lnTo>
                    <a:pt x="31" y="703"/>
                  </a:lnTo>
                  <a:lnTo>
                    <a:pt x="0" y="707"/>
                  </a:lnTo>
                  <a:lnTo>
                    <a:pt x="24" y="709"/>
                  </a:lnTo>
                  <a:lnTo>
                    <a:pt x="52" y="712"/>
                  </a:lnTo>
                  <a:lnTo>
                    <a:pt x="85" y="712"/>
                  </a:lnTo>
                  <a:lnTo>
                    <a:pt x="121" y="709"/>
                  </a:lnTo>
                  <a:lnTo>
                    <a:pt x="159" y="707"/>
                  </a:lnTo>
                  <a:lnTo>
                    <a:pt x="199" y="703"/>
                  </a:lnTo>
                  <a:lnTo>
                    <a:pt x="236" y="698"/>
                  </a:lnTo>
                  <a:lnTo>
                    <a:pt x="271" y="693"/>
                  </a:lnTo>
                  <a:lnTo>
                    <a:pt x="309" y="687"/>
                  </a:lnTo>
                  <a:lnTo>
                    <a:pt x="344" y="679"/>
                  </a:lnTo>
                  <a:lnTo>
                    <a:pt x="385" y="673"/>
                  </a:lnTo>
                  <a:lnTo>
                    <a:pt x="413" y="665"/>
                  </a:lnTo>
                  <a:lnTo>
                    <a:pt x="452" y="657"/>
                  </a:lnTo>
                  <a:lnTo>
                    <a:pt x="490" y="644"/>
                  </a:lnTo>
                  <a:lnTo>
                    <a:pt x="525" y="633"/>
                  </a:lnTo>
                  <a:lnTo>
                    <a:pt x="563" y="619"/>
                  </a:lnTo>
                  <a:lnTo>
                    <a:pt x="593" y="604"/>
                  </a:lnTo>
                  <a:lnTo>
                    <a:pt x="625" y="590"/>
                  </a:lnTo>
                  <a:lnTo>
                    <a:pt x="656" y="571"/>
                  </a:lnTo>
                  <a:lnTo>
                    <a:pt x="687" y="551"/>
                  </a:lnTo>
                  <a:lnTo>
                    <a:pt x="720" y="525"/>
                  </a:lnTo>
                  <a:lnTo>
                    <a:pt x="753" y="492"/>
                  </a:lnTo>
                  <a:lnTo>
                    <a:pt x="782" y="459"/>
                  </a:lnTo>
                  <a:lnTo>
                    <a:pt x="809" y="422"/>
                  </a:lnTo>
                  <a:lnTo>
                    <a:pt x="832" y="383"/>
                  </a:lnTo>
                  <a:lnTo>
                    <a:pt x="907" y="433"/>
                  </a:lnTo>
                  <a:lnTo>
                    <a:pt x="877" y="0"/>
                  </a:lnTo>
                </a:path>
              </a:pathLst>
            </a:custGeom>
            <a:solidFill>
              <a:srgbClr val="1F8968"/>
            </a:solidFill>
            <a:ln w="1651">
              <a:solidFill>
                <a:srgbClr val="000000"/>
              </a:solidFill>
              <a:round/>
              <a:headEnd/>
              <a:tailEnd/>
            </a:ln>
          </p:spPr>
          <p:txBody>
            <a:bodyPr/>
            <a:lstStyle/>
            <a:p>
              <a:endParaRPr lang="en-US"/>
            </a:p>
          </p:txBody>
        </p:sp>
        <p:sp>
          <p:nvSpPr>
            <p:cNvPr id="494" name="Freeform 167"/>
            <p:cNvSpPr>
              <a:spLocks/>
            </p:cNvSpPr>
            <p:nvPr/>
          </p:nvSpPr>
          <p:spPr bwMode="auto">
            <a:xfrm>
              <a:off x="4531" y="1681"/>
              <a:ext cx="504" cy="268"/>
            </a:xfrm>
            <a:custGeom>
              <a:avLst/>
              <a:gdLst>
                <a:gd name="T0" fmla="*/ 36 w 1008"/>
                <a:gd name="T1" fmla="*/ 2 h 803"/>
                <a:gd name="T2" fmla="*/ 40 w 1008"/>
                <a:gd name="T3" fmla="*/ 4 h 803"/>
                <a:gd name="T4" fmla="*/ 37 w 1008"/>
                <a:gd name="T5" fmla="*/ 4 h 803"/>
                <a:gd name="T6" fmla="*/ 34 w 1008"/>
                <a:gd name="T7" fmla="*/ 5 h 803"/>
                <a:gd name="T8" fmla="*/ 30 w 1008"/>
                <a:gd name="T9" fmla="*/ 6 h 803"/>
                <a:gd name="T10" fmla="*/ 26 w 1008"/>
                <a:gd name="T11" fmla="*/ 7 h 803"/>
                <a:gd name="T12" fmla="*/ 22 w 1008"/>
                <a:gd name="T13" fmla="*/ 7 h 803"/>
                <a:gd name="T14" fmla="*/ 18 w 1008"/>
                <a:gd name="T15" fmla="*/ 8 h 803"/>
                <a:gd name="T16" fmla="*/ 13 w 1008"/>
                <a:gd name="T17" fmla="*/ 8 h 803"/>
                <a:gd name="T18" fmla="*/ 8 w 1008"/>
                <a:gd name="T19" fmla="*/ 9 h 803"/>
                <a:gd name="T20" fmla="*/ 5 w 1008"/>
                <a:gd name="T21" fmla="*/ 9 h 803"/>
                <a:gd name="T22" fmla="*/ 5 w 1008"/>
                <a:gd name="T23" fmla="*/ 9 h 803"/>
                <a:gd name="T24" fmla="*/ 8 w 1008"/>
                <a:gd name="T25" fmla="*/ 9 h 803"/>
                <a:gd name="T26" fmla="*/ 13 w 1008"/>
                <a:gd name="T27" fmla="*/ 9 h 803"/>
                <a:gd name="T28" fmla="*/ 18 w 1008"/>
                <a:gd name="T29" fmla="*/ 9 h 803"/>
                <a:gd name="T30" fmla="*/ 22 w 1008"/>
                <a:gd name="T31" fmla="*/ 9 h 803"/>
                <a:gd name="T32" fmla="*/ 27 w 1008"/>
                <a:gd name="T33" fmla="*/ 9 h 803"/>
                <a:gd name="T34" fmla="*/ 31 w 1008"/>
                <a:gd name="T35" fmla="*/ 8 h 803"/>
                <a:gd name="T36" fmla="*/ 36 w 1008"/>
                <a:gd name="T37" fmla="*/ 8 h 803"/>
                <a:gd name="T38" fmla="*/ 40 w 1008"/>
                <a:gd name="T39" fmla="*/ 8 h 803"/>
                <a:gd name="T40" fmla="*/ 44 w 1008"/>
                <a:gd name="T41" fmla="*/ 7 h 803"/>
                <a:gd name="T42" fmla="*/ 48 w 1008"/>
                <a:gd name="T43" fmla="*/ 7 h 803"/>
                <a:gd name="T44" fmla="*/ 52 w 1008"/>
                <a:gd name="T45" fmla="*/ 6 h 803"/>
                <a:gd name="T46" fmla="*/ 55 w 1008"/>
                <a:gd name="T47" fmla="*/ 5 h 803"/>
                <a:gd name="T48" fmla="*/ 58 w 1008"/>
                <a:gd name="T49" fmla="*/ 0 h 803"/>
                <a:gd name="T50" fmla="*/ 61 w 1008"/>
                <a:gd name="T51" fmla="*/ 2 h 803"/>
                <a:gd name="T52" fmla="*/ 63 w 1008"/>
                <a:gd name="T53" fmla="*/ 7 h 803"/>
                <a:gd name="T54" fmla="*/ 57 w 1008"/>
                <a:gd name="T55" fmla="*/ 7 h 803"/>
                <a:gd name="T56" fmla="*/ 53 w 1008"/>
                <a:gd name="T57" fmla="*/ 8 h 803"/>
                <a:gd name="T58" fmla="*/ 48 w 1008"/>
                <a:gd name="T59" fmla="*/ 9 h 803"/>
                <a:gd name="T60" fmla="*/ 43 w 1008"/>
                <a:gd name="T61" fmla="*/ 9 h 803"/>
                <a:gd name="T62" fmla="*/ 38 w 1008"/>
                <a:gd name="T63" fmla="*/ 9 h 803"/>
                <a:gd name="T64" fmla="*/ 32 w 1008"/>
                <a:gd name="T65" fmla="*/ 10 h 803"/>
                <a:gd name="T66" fmla="*/ 25 w 1008"/>
                <a:gd name="T67" fmla="*/ 10 h 803"/>
                <a:gd name="T68" fmla="*/ 18 w 1008"/>
                <a:gd name="T69" fmla="*/ 10 h 803"/>
                <a:gd name="T70" fmla="*/ 11 w 1008"/>
                <a:gd name="T71" fmla="*/ 10 h 803"/>
                <a:gd name="T72" fmla="*/ 0 w 1008"/>
                <a:gd name="T73" fmla="*/ 9 h 803"/>
                <a:gd name="T74" fmla="*/ 7 w 1008"/>
                <a:gd name="T75" fmla="*/ 9 h 803"/>
                <a:gd name="T76" fmla="*/ 12 w 1008"/>
                <a:gd name="T77" fmla="*/ 8 h 803"/>
                <a:gd name="T78" fmla="*/ 18 w 1008"/>
                <a:gd name="T79" fmla="*/ 8 h 803"/>
                <a:gd name="T80" fmla="*/ 23 w 1008"/>
                <a:gd name="T81" fmla="*/ 7 h 803"/>
                <a:gd name="T82" fmla="*/ 28 w 1008"/>
                <a:gd name="T83" fmla="*/ 6 h 803"/>
                <a:gd name="T84" fmla="*/ 32 w 1008"/>
                <a:gd name="T85" fmla="*/ 5 h 803"/>
                <a:gd name="T86" fmla="*/ 36 w 1008"/>
                <a:gd name="T87" fmla="*/ 4 h 803"/>
                <a:gd name="T88" fmla="*/ 39 w 1008"/>
                <a:gd name="T89" fmla="*/ 4 h 803"/>
                <a:gd name="T90" fmla="*/ 58 w 1008"/>
                <a:gd name="T91" fmla="*/ 0 h 803"/>
                <a:gd name="T92" fmla="*/ 58 w 1008"/>
                <a:gd name="T93" fmla="*/ 0 h 8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08"/>
                <a:gd name="T142" fmla="*/ 0 h 803"/>
                <a:gd name="T143" fmla="*/ 1008 w 1008"/>
                <a:gd name="T144" fmla="*/ 803 h 8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08" h="803">
                  <a:moveTo>
                    <a:pt x="918" y="23"/>
                  </a:moveTo>
                  <a:lnTo>
                    <a:pt x="574" y="198"/>
                  </a:lnTo>
                  <a:lnTo>
                    <a:pt x="650" y="255"/>
                  </a:lnTo>
                  <a:lnTo>
                    <a:pt x="632" y="288"/>
                  </a:lnTo>
                  <a:lnTo>
                    <a:pt x="611" y="318"/>
                  </a:lnTo>
                  <a:lnTo>
                    <a:pt x="588" y="350"/>
                  </a:lnTo>
                  <a:lnTo>
                    <a:pt x="562" y="383"/>
                  </a:lnTo>
                  <a:lnTo>
                    <a:pt x="535" y="417"/>
                  </a:lnTo>
                  <a:lnTo>
                    <a:pt x="506" y="450"/>
                  </a:lnTo>
                  <a:lnTo>
                    <a:pt x="476" y="480"/>
                  </a:lnTo>
                  <a:lnTo>
                    <a:pt x="443" y="513"/>
                  </a:lnTo>
                  <a:lnTo>
                    <a:pt x="409" y="545"/>
                  </a:lnTo>
                  <a:lnTo>
                    <a:pt x="376" y="572"/>
                  </a:lnTo>
                  <a:lnTo>
                    <a:pt x="342" y="597"/>
                  </a:lnTo>
                  <a:lnTo>
                    <a:pt x="307" y="621"/>
                  </a:lnTo>
                  <a:lnTo>
                    <a:pt x="274" y="642"/>
                  </a:lnTo>
                  <a:lnTo>
                    <a:pt x="236" y="663"/>
                  </a:lnTo>
                  <a:lnTo>
                    <a:pt x="197" y="681"/>
                  </a:lnTo>
                  <a:lnTo>
                    <a:pt x="165" y="696"/>
                  </a:lnTo>
                  <a:lnTo>
                    <a:pt x="128" y="710"/>
                  </a:lnTo>
                  <a:lnTo>
                    <a:pt x="97" y="719"/>
                  </a:lnTo>
                  <a:lnTo>
                    <a:pt x="72" y="726"/>
                  </a:lnTo>
                  <a:lnTo>
                    <a:pt x="41" y="730"/>
                  </a:lnTo>
                  <a:lnTo>
                    <a:pt x="65" y="732"/>
                  </a:lnTo>
                  <a:lnTo>
                    <a:pt x="93" y="735"/>
                  </a:lnTo>
                  <a:lnTo>
                    <a:pt x="126" y="735"/>
                  </a:lnTo>
                  <a:lnTo>
                    <a:pt x="162" y="732"/>
                  </a:lnTo>
                  <a:lnTo>
                    <a:pt x="200" y="730"/>
                  </a:lnTo>
                  <a:lnTo>
                    <a:pt x="240" y="726"/>
                  </a:lnTo>
                  <a:lnTo>
                    <a:pt x="277" y="721"/>
                  </a:lnTo>
                  <a:lnTo>
                    <a:pt x="312" y="716"/>
                  </a:lnTo>
                  <a:lnTo>
                    <a:pt x="350" y="710"/>
                  </a:lnTo>
                  <a:lnTo>
                    <a:pt x="385" y="702"/>
                  </a:lnTo>
                  <a:lnTo>
                    <a:pt x="426" y="696"/>
                  </a:lnTo>
                  <a:lnTo>
                    <a:pt x="454" y="688"/>
                  </a:lnTo>
                  <a:lnTo>
                    <a:pt x="493" y="680"/>
                  </a:lnTo>
                  <a:lnTo>
                    <a:pt x="531" y="667"/>
                  </a:lnTo>
                  <a:lnTo>
                    <a:pt x="566" y="656"/>
                  </a:lnTo>
                  <a:lnTo>
                    <a:pt x="604" y="642"/>
                  </a:lnTo>
                  <a:lnTo>
                    <a:pt x="634" y="627"/>
                  </a:lnTo>
                  <a:lnTo>
                    <a:pt x="666" y="613"/>
                  </a:lnTo>
                  <a:lnTo>
                    <a:pt x="697" y="594"/>
                  </a:lnTo>
                  <a:lnTo>
                    <a:pt x="728" y="574"/>
                  </a:lnTo>
                  <a:lnTo>
                    <a:pt x="761" y="548"/>
                  </a:lnTo>
                  <a:lnTo>
                    <a:pt x="794" y="515"/>
                  </a:lnTo>
                  <a:lnTo>
                    <a:pt x="823" y="482"/>
                  </a:lnTo>
                  <a:lnTo>
                    <a:pt x="850" y="445"/>
                  </a:lnTo>
                  <a:lnTo>
                    <a:pt x="873" y="406"/>
                  </a:lnTo>
                  <a:lnTo>
                    <a:pt x="948" y="456"/>
                  </a:lnTo>
                  <a:lnTo>
                    <a:pt x="918" y="23"/>
                  </a:lnTo>
                  <a:lnTo>
                    <a:pt x="927" y="0"/>
                  </a:lnTo>
                  <a:lnTo>
                    <a:pt x="966" y="132"/>
                  </a:lnTo>
                  <a:lnTo>
                    <a:pt x="1008" y="597"/>
                  </a:lnTo>
                  <a:lnTo>
                    <a:pt x="930" y="550"/>
                  </a:lnTo>
                  <a:lnTo>
                    <a:pt x="904" y="580"/>
                  </a:lnTo>
                  <a:lnTo>
                    <a:pt x="875" y="609"/>
                  </a:lnTo>
                  <a:lnTo>
                    <a:pt x="842" y="639"/>
                  </a:lnTo>
                  <a:lnTo>
                    <a:pt x="802" y="670"/>
                  </a:lnTo>
                  <a:lnTo>
                    <a:pt x="767" y="693"/>
                  </a:lnTo>
                  <a:lnTo>
                    <a:pt x="726" y="714"/>
                  </a:lnTo>
                  <a:lnTo>
                    <a:pt x="680" y="732"/>
                  </a:lnTo>
                  <a:lnTo>
                    <a:pt x="636" y="747"/>
                  </a:lnTo>
                  <a:lnTo>
                    <a:pt x="593" y="759"/>
                  </a:lnTo>
                  <a:lnTo>
                    <a:pt x="547" y="768"/>
                  </a:lnTo>
                  <a:lnTo>
                    <a:pt x="497" y="778"/>
                  </a:lnTo>
                  <a:lnTo>
                    <a:pt x="445" y="784"/>
                  </a:lnTo>
                  <a:lnTo>
                    <a:pt x="390" y="791"/>
                  </a:lnTo>
                  <a:lnTo>
                    <a:pt x="333" y="796"/>
                  </a:lnTo>
                  <a:lnTo>
                    <a:pt x="277" y="800"/>
                  </a:lnTo>
                  <a:lnTo>
                    <a:pt x="222" y="803"/>
                  </a:lnTo>
                  <a:lnTo>
                    <a:pt x="176" y="803"/>
                  </a:lnTo>
                  <a:lnTo>
                    <a:pt x="136" y="803"/>
                  </a:lnTo>
                  <a:lnTo>
                    <a:pt x="0" y="721"/>
                  </a:lnTo>
                  <a:lnTo>
                    <a:pt x="48" y="714"/>
                  </a:lnTo>
                  <a:lnTo>
                    <a:pt x="97" y="702"/>
                  </a:lnTo>
                  <a:lnTo>
                    <a:pt x="141" y="688"/>
                  </a:lnTo>
                  <a:lnTo>
                    <a:pt x="188" y="670"/>
                  </a:lnTo>
                  <a:lnTo>
                    <a:pt x="234" y="646"/>
                  </a:lnTo>
                  <a:lnTo>
                    <a:pt x="276" y="623"/>
                  </a:lnTo>
                  <a:lnTo>
                    <a:pt x="321" y="592"/>
                  </a:lnTo>
                  <a:lnTo>
                    <a:pt x="362" y="562"/>
                  </a:lnTo>
                  <a:lnTo>
                    <a:pt x="402" y="529"/>
                  </a:lnTo>
                  <a:lnTo>
                    <a:pt x="443" y="491"/>
                  </a:lnTo>
                  <a:lnTo>
                    <a:pt x="475" y="461"/>
                  </a:lnTo>
                  <a:lnTo>
                    <a:pt x="503" y="428"/>
                  </a:lnTo>
                  <a:lnTo>
                    <a:pt x="535" y="393"/>
                  </a:lnTo>
                  <a:lnTo>
                    <a:pt x="564" y="358"/>
                  </a:lnTo>
                  <a:lnTo>
                    <a:pt x="588" y="323"/>
                  </a:lnTo>
                  <a:lnTo>
                    <a:pt x="609" y="290"/>
                  </a:lnTo>
                  <a:lnTo>
                    <a:pt x="552" y="191"/>
                  </a:lnTo>
                  <a:lnTo>
                    <a:pt x="927" y="0"/>
                  </a:lnTo>
                  <a:lnTo>
                    <a:pt x="918" y="23"/>
                  </a:lnTo>
                  <a:close/>
                </a:path>
              </a:pathLst>
            </a:custGeom>
            <a:solidFill>
              <a:srgbClr val="000000"/>
            </a:solidFill>
            <a:ln w="1588">
              <a:solidFill>
                <a:srgbClr val="000000"/>
              </a:solidFill>
              <a:round/>
              <a:headEnd/>
              <a:tailEnd/>
            </a:ln>
          </p:spPr>
          <p:txBody>
            <a:bodyPr/>
            <a:lstStyle/>
            <a:p>
              <a:endParaRPr lang="en-US"/>
            </a:p>
          </p:txBody>
        </p:sp>
      </p:grpSp>
      <p:grpSp>
        <p:nvGrpSpPr>
          <p:cNvPr id="495" name="Group 168"/>
          <p:cNvGrpSpPr>
            <a:grpSpLocks/>
          </p:cNvGrpSpPr>
          <p:nvPr/>
        </p:nvGrpSpPr>
        <p:grpSpPr bwMode="auto">
          <a:xfrm flipV="1">
            <a:off x="7142831" y="3353624"/>
            <a:ext cx="731838" cy="360362"/>
            <a:chOff x="4531" y="1681"/>
            <a:chExt cx="504" cy="268"/>
          </a:xfrm>
        </p:grpSpPr>
        <p:sp>
          <p:nvSpPr>
            <p:cNvPr id="496" name="Freeform 169"/>
            <p:cNvSpPr>
              <a:spLocks/>
            </p:cNvSpPr>
            <p:nvPr/>
          </p:nvSpPr>
          <p:spPr bwMode="auto">
            <a:xfrm>
              <a:off x="4543" y="1693"/>
              <a:ext cx="454" cy="237"/>
            </a:xfrm>
            <a:custGeom>
              <a:avLst/>
              <a:gdLst>
                <a:gd name="T0" fmla="*/ 55 w 907"/>
                <a:gd name="T1" fmla="*/ 0 h 712"/>
                <a:gd name="T2" fmla="*/ 34 w 907"/>
                <a:gd name="T3" fmla="*/ 2 h 712"/>
                <a:gd name="T4" fmla="*/ 39 w 907"/>
                <a:gd name="T5" fmla="*/ 3 h 712"/>
                <a:gd name="T6" fmla="*/ 37 w 907"/>
                <a:gd name="T7" fmla="*/ 3 h 712"/>
                <a:gd name="T8" fmla="*/ 36 w 907"/>
                <a:gd name="T9" fmla="*/ 4 h 712"/>
                <a:gd name="T10" fmla="*/ 35 w 907"/>
                <a:gd name="T11" fmla="*/ 4 h 712"/>
                <a:gd name="T12" fmla="*/ 33 w 907"/>
                <a:gd name="T13" fmla="*/ 4 h 712"/>
                <a:gd name="T14" fmla="*/ 31 w 907"/>
                <a:gd name="T15" fmla="*/ 5 h 712"/>
                <a:gd name="T16" fmla="*/ 30 w 907"/>
                <a:gd name="T17" fmla="*/ 5 h 712"/>
                <a:gd name="T18" fmla="*/ 28 w 907"/>
                <a:gd name="T19" fmla="*/ 6 h 712"/>
                <a:gd name="T20" fmla="*/ 26 w 907"/>
                <a:gd name="T21" fmla="*/ 6 h 712"/>
                <a:gd name="T22" fmla="*/ 23 w 907"/>
                <a:gd name="T23" fmla="*/ 6 h 712"/>
                <a:gd name="T24" fmla="*/ 21 w 907"/>
                <a:gd name="T25" fmla="*/ 7 h 712"/>
                <a:gd name="T26" fmla="*/ 19 w 907"/>
                <a:gd name="T27" fmla="*/ 7 h 712"/>
                <a:gd name="T28" fmla="*/ 17 w 907"/>
                <a:gd name="T29" fmla="*/ 7 h 712"/>
                <a:gd name="T30" fmla="*/ 15 w 907"/>
                <a:gd name="T31" fmla="*/ 8 h 712"/>
                <a:gd name="T32" fmla="*/ 13 w 907"/>
                <a:gd name="T33" fmla="*/ 8 h 712"/>
                <a:gd name="T34" fmla="*/ 10 w 907"/>
                <a:gd name="T35" fmla="*/ 8 h 712"/>
                <a:gd name="T36" fmla="*/ 8 w 907"/>
                <a:gd name="T37" fmla="*/ 8 h 712"/>
                <a:gd name="T38" fmla="*/ 6 w 907"/>
                <a:gd name="T39" fmla="*/ 8 h 712"/>
                <a:gd name="T40" fmla="*/ 4 w 907"/>
                <a:gd name="T41" fmla="*/ 9 h 712"/>
                <a:gd name="T42" fmla="*/ 2 w 907"/>
                <a:gd name="T43" fmla="*/ 9 h 712"/>
                <a:gd name="T44" fmla="*/ 0 w 907"/>
                <a:gd name="T45" fmla="*/ 9 h 712"/>
                <a:gd name="T46" fmla="*/ 2 w 907"/>
                <a:gd name="T47" fmla="*/ 9 h 712"/>
                <a:gd name="T48" fmla="*/ 4 w 907"/>
                <a:gd name="T49" fmla="*/ 9 h 712"/>
                <a:gd name="T50" fmla="*/ 6 w 907"/>
                <a:gd name="T51" fmla="*/ 9 h 712"/>
                <a:gd name="T52" fmla="*/ 8 w 907"/>
                <a:gd name="T53" fmla="*/ 9 h 712"/>
                <a:gd name="T54" fmla="*/ 10 w 907"/>
                <a:gd name="T55" fmla="*/ 9 h 712"/>
                <a:gd name="T56" fmla="*/ 13 w 907"/>
                <a:gd name="T57" fmla="*/ 9 h 712"/>
                <a:gd name="T58" fmla="*/ 15 w 907"/>
                <a:gd name="T59" fmla="*/ 9 h 712"/>
                <a:gd name="T60" fmla="*/ 17 w 907"/>
                <a:gd name="T61" fmla="*/ 9 h 712"/>
                <a:gd name="T62" fmla="*/ 20 w 907"/>
                <a:gd name="T63" fmla="*/ 8 h 712"/>
                <a:gd name="T64" fmla="*/ 22 w 907"/>
                <a:gd name="T65" fmla="*/ 8 h 712"/>
                <a:gd name="T66" fmla="*/ 25 w 907"/>
                <a:gd name="T67" fmla="*/ 8 h 712"/>
                <a:gd name="T68" fmla="*/ 26 w 907"/>
                <a:gd name="T69" fmla="*/ 8 h 712"/>
                <a:gd name="T70" fmla="*/ 29 w 907"/>
                <a:gd name="T71" fmla="*/ 8 h 712"/>
                <a:gd name="T72" fmla="*/ 31 w 907"/>
                <a:gd name="T73" fmla="*/ 8 h 712"/>
                <a:gd name="T74" fmla="*/ 33 w 907"/>
                <a:gd name="T75" fmla="*/ 8 h 712"/>
                <a:gd name="T76" fmla="*/ 36 w 907"/>
                <a:gd name="T77" fmla="*/ 8 h 712"/>
                <a:gd name="T78" fmla="*/ 38 w 907"/>
                <a:gd name="T79" fmla="*/ 7 h 712"/>
                <a:gd name="T80" fmla="*/ 40 w 907"/>
                <a:gd name="T81" fmla="*/ 7 h 712"/>
                <a:gd name="T82" fmla="*/ 41 w 907"/>
                <a:gd name="T83" fmla="*/ 7 h 712"/>
                <a:gd name="T84" fmla="*/ 43 w 907"/>
                <a:gd name="T85" fmla="*/ 7 h 712"/>
                <a:gd name="T86" fmla="*/ 45 w 907"/>
                <a:gd name="T87" fmla="*/ 6 h 712"/>
                <a:gd name="T88" fmla="*/ 48 w 907"/>
                <a:gd name="T89" fmla="*/ 6 h 712"/>
                <a:gd name="T90" fmla="*/ 49 w 907"/>
                <a:gd name="T91" fmla="*/ 6 h 712"/>
                <a:gd name="T92" fmla="*/ 51 w 907"/>
                <a:gd name="T93" fmla="*/ 5 h 712"/>
                <a:gd name="T94" fmla="*/ 52 w 907"/>
                <a:gd name="T95" fmla="*/ 5 h 712"/>
                <a:gd name="T96" fmla="*/ 57 w 907"/>
                <a:gd name="T97" fmla="*/ 5 h 712"/>
                <a:gd name="T98" fmla="*/ 55 w 907"/>
                <a:gd name="T99" fmla="*/ 0 h 712"/>
                <a:gd name="T100" fmla="*/ 55 w 907"/>
                <a:gd name="T101" fmla="*/ 0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7"/>
                <a:gd name="T154" fmla="*/ 0 h 712"/>
                <a:gd name="T155" fmla="*/ 907 w 907"/>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7" h="712">
                  <a:moveTo>
                    <a:pt x="877" y="0"/>
                  </a:moveTo>
                  <a:lnTo>
                    <a:pt x="533" y="175"/>
                  </a:lnTo>
                  <a:lnTo>
                    <a:pt x="609" y="232"/>
                  </a:lnTo>
                  <a:lnTo>
                    <a:pt x="591" y="265"/>
                  </a:lnTo>
                  <a:lnTo>
                    <a:pt x="570" y="295"/>
                  </a:lnTo>
                  <a:lnTo>
                    <a:pt x="547" y="327"/>
                  </a:lnTo>
                  <a:lnTo>
                    <a:pt x="521" y="360"/>
                  </a:lnTo>
                  <a:lnTo>
                    <a:pt x="494" y="394"/>
                  </a:lnTo>
                  <a:lnTo>
                    <a:pt x="465" y="427"/>
                  </a:lnTo>
                  <a:lnTo>
                    <a:pt x="435" y="457"/>
                  </a:lnTo>
                  <a:lnTo>
                    <a:pt x="402" y="490"/>
                  </a:lnTo>
                  <a:lnTo>
                    <a:pt x="368" y="522"/>
                  </a:lnTo>
                  <a:lnTo>
                    <a:pt x="335" y="549"/>
                  </a:lnTo>
                  <a:lnTo>
                    <a:pt x="301" y="574"/>
                  </a:lnTo>
                  <a:lnTo>
                    <a:pt x="266" y="598"/>
                  </a:lnTo>
                  <a:lnTo>
                    <a:pt x="233" y="619"/>
                  </a:lnTo>
                  <a:lnTo>
                    <a:pt x="195" y="640"/>
                  </a:lnTo>
                  <a:lnTo>
                    <a:pt x="156" y="658"/>
                  </a:lnTo>
                  <a:lnTo>
                    <a:pt x="124" y="673"/>
                  </a:lnTo>
                  <a:lnTo>
                    <a:pt x="87" y="687"/>
                  </a:lnTo>
                  <a:lnTo>
                    <a:pt x="56" y="696"/>
                  </a:lnTo>
                  <a:lnTo>
                    <a:pt x="31" y="703"/>
                  </a:lnTo>
                  <a:lnTo>
                    <a:pt x="0" y="707"/>
                  </a:lnTo>
                  <a:lnTo>
                    <a:pt x="24" y="709"/>
                  </a:lnTo>
                  <a:lnTo>
                    <a:pt x="52" y="712"/>
                  </a:lnTo>
                  <a:lnTo>
                    <a:pt x="85" y="712"/>
                  </a:lnTo>
                  <a:lnTo>
                    <a:pt x="121" y="709"/>
                  </a:lnTo>
                  <a:lnTo>
                    <a:pt x="159" y="707"/>
                  </a:lnTo>
                  <a:lnTo>
                    <a:pt x="199" y="703"/>
                  </a:lnTo>
                  <a:lnTo>
                    <a:pt x="236" y="698"/>
                  </a:lnTo>
                  <a:lnTo>
                    <a:pt x="271" y="693"/>
                  </a:lnTo>
                  <a:lnTo>
                    <a:pt x="309" y="687"/>
                  </a:lnTo>
                  <a:lnTo>
                    <a:pt x="344" y="679"/>
                  </a:lnTo>
                  <a:lnTo>
                    <a:pt x="385" y="673"/>
                  </a:lnTo>
                  <a:lnTo>
                    <a:pt x="413" y="665"/>
                  </a:lnTo>
                  <a:lnTo>
                    <a:pt x="452" y="657"/>
                  </a:lnTo>
                  <a:lnTo>
                    <a:pt x="490" y="644"/>
                  </a:lnTo>
                  <a:lnTo>
                    <a:pt x="525" y="633"/>
                  </a:lnTo>
                  <a:lnTo>
                    <a:pt x="563" y="619"/>
                  </a:lnTo>
                  <a:lnTo>
                    <a:pt x="593" y="604"/>
                  </a:lnTo>
                  <a:lnTo>
                    <a:pt x="625" y="590"/>
                  </a:lnTo>
                  <a:lnTo>
                    <a:pt x="656" y="571"/>
                  </a:lnTo>
                  <a:lnTo>
                    <a:pt x="687" y="551"/>
                  </a:lnTo>
                  <a:lnTo>
                    <a:pt x="720" y="525"/>
                  </a:lnTo>
                  <a:lnTo>
                    <a:pt x="753" y="492"/>
                  </a:lnTo>
                  <a:lnTo>
                    <a:pt x="782" y="459"/>
                  </a:lnTo>
                  <a:lnTo>
                    <a:pt x="809" y="422"/>
                  </a:lnTo>
                  <a:lnTo>
                    <a:pt x="832" y="383"/>
                  </a:lnTo>
                  <a:lnTo>
                    <a:pt x="907" y="433"/>
                  </a:lnTo>
                  <a:lnTo>
                    <a:pt x="877" y="0"/>
                  </a:lnTo>
                </a:path>
              </a:pathLst>
            </a:custGeom>
            <a:solidFill>
              <a:srgbClr val="1F8968"/>
            </a:solidFill>
            <a:ln w="1651">
              <a:solidFill>
                <a:srgbClr val="000000"/>
              </a:solidFill>
              <a:round/>
              <a:headEnd/>
              <a:tailEnd/>
            </a:ln>
          </p:spPr>
          <p:txBody>
            <a:bodyPr/>
            <a:lstStyle/>
            <a:p>
              <a:endParaRPr lang="en-US"/>
            </a:p>
          </p:txBody>
        </p:sp>
        <p:sp>
          <p:nvSpPr>
            <p:cNvPr id="497" name="Freeform 170"/>
            <p:cNvSpPr>
              <a:spLocks/>
            </p:cNvSpPr>
            <p:nvPr/>
          </p:nvSpPr>
          <p:spPr bwMode="auto">
            <a:xfrm>
              <a:off x="4531" y="1681"/>
              <a:ext cx="504" cy="268"/>
            </a:xfrm>
            <a:custGeom>
              <a:avLst/>
              <a:gdLst>
                <a:gd name="T0" fmla="*/ 36 w 1008"/>
                <a:gd name="T1" fmla="*/ 2 h 803"/>
                <a:gd name="T2" fmla="*/ 40 w 1008"/>
                <a:gd name="T3" fmla="*/ 4 h 803"/>
                <a:gd name="T4" fmla="*/ 37 w 1008"/>
                <a:gd name="T5" fmla="*/ 4 h 803"/>
                <a:gd name="T6" fmla="*/ 34 w 1008"/>
                <a:gd name="T7" fmla="*/ 5 h 803"/>
                <a:gd name="T8" fmla="*/ 30 w 1008"/>
                <a:gd name="T9" fmla="*/ 6 h 803"/>
                <a:gd name="T10" fmla="*/ 26 w 1008"/>
                <a:gd name="T11" fmla="*/ 7 h 803"/>
                <a:gd name="T12" fmla="*/ 22 w 1008"/>
                <a:gd name="T13" fmla="*/ 7 h 803"/>
                <a:gd name="T14" fmla="*/ 18 w 1008"/>
                <a:gd name="T15" fmla="*/ 8 h 803"/>
                <a:gd name="T16" fmla="*/ 13 w 1008"/>
                <a:gd name="T17" fmla="*/ 8 h 803"/>
                <a:gd name="T18" fmla="*/ 8 w 1008"/>
                <a:gd name="T19" fmla="*/ 9 h 803"/>
                <a:gd name="T20" fmla="*/ 5 w 1008"/>
                <a:gd name="T21" fmla="*/ 9 h 803"/>
                <a:gd name="T22" fmla="*/ 5 w 1008"/>
                <a:gd name="T23" fmla="*/ 9 h 803"/>
                <a:gd name="T24" fmla="*/ 8 w 1008"/>
                <a:gd name="T25" fmla="*/ 9 h 803"/>
                <a:gd name="T26" fmla="*/ 13 w 1008"/>
                <a:gd name="T27" fmla="*/ 9 h 803"/>
                <a:gd name="T28" fmla="*/ 18 w 1008"/>
                <a:gd name="T29" fmla="*/ 9 h 803"/>
                <a:gd name="T30" fmla="*/ 22 w 1008"/>
                <a:gd name="T31" fmla="*/ 9 h 803"/>
                <a:gd name="T32" fmla="*/ 27 w 1008"/>
                <a:gd name="T33" fmla="*/ 9 h 803"/>
                <a:gd name="T34" fmla="*/ 31 w 1008"/>
                <a:gd name="T35" fmla="*/ 8 h 803"/>
                <a:gd name="T36" fmla="*/ 36 w 1008"/>
                <a:gd name="T37" fmla="*/ 8 h 803"/>
                <a:gd name="T38" fmla="*/ 40 w 1008"/>
                <a:gd name="T39" fmla="*/ 8 h 803"/>
                <a:gd name="T40" fmla="*/ 44 w 1008"/>
                <a:gd name="T41" fmla="*/ 7 h 803"/>
                <a:gd name="T42" fmla="*/ 48 w 1008"/>
                <a:gd name="T43" fmla="*/ 7 h 803"/>
                <a:gd name="T44" fmla="*/ 52 w 1008"/>
                <a:gd name="T45" fmla="*/ 6 h 803"/>
                <a:gd name="T46" fmla="*/ 55 w 1008"/>
                <a:gd name="T47" fmla="*/ 5 h 803"/>
                <a:gd name="T48" fmla="*/ 58 w 1008"/>
                <a:gd name="T49" fmla="*/ 0 h 803"/>
                <a:gd name="T50" fmla="*/ 61 w 1008"/>
                <a:gd name="T51" fmla="*/ 2 h 803"/>
                <a:gd name="T52" fmla="*/ 63 w 1008"/>
                <a:gd name="T53" fmla="*/ 7 h 803"/>
                <a:gd name="T54" fmla="*/ 57 w 1008"/>
                <a:gd name="T55" fmla="*/ 7 h 803"/>
                <a:gd name="T56" fmla="*/ 53 w 1008"/>
                <a:gd name="T57" fmla="*/ 8 h 803"/>
                <a:gd name="T58" fmla="*/ 48 w 1008"/>
                <a:gd name="T59" fmla="*/ 9 h 803"/>
                <a:gd name="T60" fmla="*/ 43 w 1008"/>
                <a:gd name="T61" fmla="*/ 9 h 803"/>
                <a:gd name="T62" fmla="*/ 38 w 1008"/>
                <a:gd name="T63" fmla="*/ 9 h 803"/>
                <a:gd name="T64" fmla="*/ 32 w 1008"/>
                <a:gd name="T65" fmla="*/ 10 h 803"/>
                <a:gd name="T66" fmla="*/ 25 w 1008"/>
                <a:gd name="T67" fmla="*/ 10 h 803"/>
                <a:gd name="T68" fmla="*/ 18 w 1008"/>
                <a:gd name="T69" fmla="*/ 10 h 803"/>
                <a:gd name="T70" fmla="*/ 11 w 1008"/>
                <a:gd name="T71" fmla="*/ 10 h 803"/>
                <a:gd name="T72" fmla="*/ 0 w 1008"/>
                <a:gd name="T73" fmla="*/ 9 h 803"/>
                <a:gd name="T74" fmla="*/ 7 w 1008"/>
                <a:gd name="T75" fmla="*/ 9 h 803"/>
                <a:gd name="T76" fmla="*/ 12 w 1008"/>
                <a:gd name="T77" fmla="*/ 8 h 803"/>
                <a:gd name="T78" fmla="*/ 18 w 1008"/>
                <a:gd name="T79" fmla="*/ 8 h 803"/>
                <a:gd name="T80" fmla="*/ 23 w 1008"/>
                <a:gd name="T81" fmla="*/ 7 h 803"/>
                <a:gd name="T82" fmla="*/ 28 w 1008"/>
                <a:gd name="T83" fmla="*/ 6 h 803"/>
                <a:gd name="T84" fmla="*/ 32 w 1008"/>
                <a:gd name="T85" fmla="*/ 5 h 803"/>
                <a:gd name="T86" fmla="*/ 36 w 1008"/>
                <a:gd name="T87" fmla="*/ 4 h 803"/>
                <a:gd name="T88" fmla="*/ 39 w 1008"/>
                <a:gd name="T89" fmla="*/ 4 h 803"/>
                <a:gd name="T90" fmla="*/ 58 w 1008"/>
                <a:gd name="T91" fmla="*/ 0 h 803"/>
                <a:gd name="T92" fmla="*/ 58 w 1008"/>
                <a:gd name="T93" fmla="*/ 0 h 8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08"/>
                <a:gd name="T142" fmla="*/ 0 h 803"/>
                <a:gd name="T143" fmla="*/ 1008 w 1008"/>
                <a:gd name="T144" fmla="*/ 803 h 8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08" h="803">
                  <a:moveTo>
                    <a:pt x="918" y="23"/>
                  </a:moveTo>
                  <a:lnTo>
                    <a:pt x="574" y="198"/>
                  </a:lnTo>
                  <a:lnTo>
                    <a:pt x="650" y="255"/>
                  </a:lnTo>
                  <a:lnTo>
                    <a:pt x="632" y="288"/>
                  </a:lnTo>
                  <a:lnTo>
                    <a:pt x="611" y="318"/>
                  </a:lnTo>
                  <a:lnTo>
                    <a:pt x="588" y="350"/>
                  </a:lnTo>
                  <a:lnTo>
                    <a:pt x="562" y="383"/>
                  </a:lnTo>
                  <a:lnTo>
                    <a:pt x="535" y="417"/>
                  </a:lnTo>
                  <a:lnTo>
                    <a:pt x="506" y="450"/>
                  </a:lnTo>
                  <a:lnTo>
                    <a:pt x="476" y="480"/>
                  </a:lnTo>
                  <a:lnTo>
                    <a:pt x="443" y="513"/>
                  </a:lnTo>
                  <a:lnTo>
                    <a:pt x="409" y="545"/>
                  </a:lnTo>
                  <a:lnTo>
                    <a:pt x="376" y="572"/>
                  </a:lnTo>
                  <a:lnTo>
                    <a:pt x="342" y="597"/>
                  </a:lnTo>
                  <a:lnTo>
                    <a:pt x="307" y="621"/>
                  </a:lnTo>
                  <a:lnTo>
                    <a:pt x="274" y="642"/>
                  </a:lnTo>
                  <a:lnTo>
                    <a:pt x="236" y="663"/>
                  </a:lnTo>
                  <a:lnTo>
                    <a:pt x="197" y="681"/>
                  </a:lnTo>
                  <a:lnTo>
                    <a:pt x="165" y="696"/>
                  </a:lnTo>
                  <a:lnTo>
                    <a:pt x="128" y="710"/>
                  </a:lnTo>
                  <a:lnTo>
                    <a:pt x="97" y="719"/>
                  </a:lnTo>
                  <a:lnTo>
                    <a:pt x="72" y="726"/>
                  </a:lnTo>
                  <a:lnTo>
                    <a:pt x="41" y="730"/>
                  </a:lnTo>
                  <a:lnTo>
                    <a:pt x="65" y="732"/>
                  </a:lnTo>
                  <a:lnTo>
                    <a:pt x="93" y="735"/>
                  </a:lnTo>
                  <a:lnTo>
                    <a:pt x="126" y="735"/>
                  </a:lnTo>
                  <a:lnTo>
                    <a:pt x="162" y="732"/>
                  </a:lnTo>
                  <a:lnTo>
                    <a:pt x="200" y="730"/>
                  </a:lnTo>
                  <a:lnTo>
                    <a:pt x="240" y="726"/>
                  </a:lnTo>
                  <a:lnTo>
                    <a:pt x="277" y="721"/>
                  </a:lnTo>
                  <a:lnTo>
                    <a:pt x="312" y="716"/>
                  </a:lnTo>
                  <a:lnTo>
                    <a:pt x="350" y="710"/>
                  </a:lnTo>
                  <a:lnTo>
                    <a:pt x="385" y="702"/>
                  </a:lnTo>
                  <a:lnTo>
                    <a:pt x="426" y="696"/>
                  </a:lnTo>
                  <a:lnTo>
                    <a:pt x="454" y="688"/>
                  </a:lnTo>
                  <a:lnTo>
                    <a:pt x="493" y="680"/>
                  </a:lnTo>
                  <a:lnTo>
                    <a:pt x="531" y="667"/>
                  </a:lnTo>
                  <a:lnTo>
                    <a:pt x="566" y="656"/>
                  </a:lnTo>
                  <a:lnTo>
                    <a:pt x="604" y="642"/>
                  </a:lnTo>
                  <a:lnTo>
                    <a:pt x="634" y="627"/>
                  </a:lnTo>
                  <a:lnTo>
                    <a:pt x="666" y="613"/>
                  </a:lnTo>
                  <a:lnTo>
                    <a:pt x="697" y="594"/>
                  </a:lnTo>
                  <a:lnTo>
                    <a:pt x="728" y="574"/>
                  </a:lnTo>
                  <a:lnTo>
                    <a:pt x="761" y="548"/>
                  </a:lnTo>
                  <a:lnTo>
                    <a:pt x="794" y="515"/>
                  </a:lnTo>
                  <a:lnTo>
                    <a:pt x="823" y="482"/>
                  </a:lnTo>
                  <a:lnTo>
                    <a:pt x="850" y="445"/>
                  </a:lnTo>
                  <a:lnTo>
                    <a:pt x="873" y="406"/>
                  </a:lnTo>
                  <a:lnTo>
                    <a:pt x="948" y="456"/>
                  </a:lnTo>
                  <a:lnTo>
                    <a:pt x="918" y="23"/>
                  </a:lnTo>
                  <a:lnTo>
                    <a:pt x="927" y="0"/>
                  </a:lnTo>
                  <a:lnTo>
                    <a:pt x="966" y="132"/>
                  </a:lnTo>
                  <a:lnTo>
                    <a:pt x="1008" y="597"/>
                  </a:lnTo>
                  <a:lnTo>
                    <a:pt x="930" y="550"/>
                  </a:lnTo>
                  <a:lnTo>
                    <a:pt x="904" y="580"/>
                  </a:lnTo>
                  <a:lnTo>
                    <a:pt x="875" y="609"/>
                  </a:lnTo>
                  <a:lnTo>
                    <a:pt x="842" y="639"/>
                  </a:lnTo>
                  <a:lnTo>
                    <a:pt x="802" y="670"/>
                  </a:lnTo>
                  <a:lnTo>
                    <a:pt x="767" y="693"/>
                  </a:lnTo>
                  <a:lnTo>
                    <a:pt x="726" y="714"/>
                  </a:lnTo>
                  <a:lnTo>
                    <a:pt x="680" y="732"/>
                  </a:lnTo>
                  <a:lnTo>
                    <a:pt x="636" y="747"/>
                  </a:lnTo>
                  <a:lnTo>
                    <a:pt x="593" y="759"/>
                  </a:lnTo>
                  <a:lnTo>
                    <a:pt x="547" y="768"/>
                  </a:lnTo>
                  <a:lnTo>
                    <a:pt x="497" y="778"/>
                  </a:lnTo>
                  <a:lnTo>
                    <a:pt x="445" y="784"/>
                  </a:lnTo>
                  <a:lnTo>
                    <a:pt x="390" y="791"/>
                  </a:lnTo>
                  <a:lnTo>
                    <a:pt x="333" y="796"/>
                  </a:lnTo>
                  <a:lnTo>
                    <a:pt x="277" y="800"/>
                  </a:lnTo>
                  <a:lnTo>
                    <a:pt x="222" y="803"/>
                  </a:lnTo>
                  <a:lnTo>
                    <a:pt x="176" y="803"/>
                  </a:lnTo>
                  <a:lnTo>
                    <a:pt x="136" y="803"/>
                  </a:lnTo>
                  <a:lnTo>
                    <a:pt x="0" y="721"/>
                  </a:lnTo>
                  <a:lnTo>
                    <a:pt x="48" y="714"/>
                  </a:lnTo>
                  <a:lnTo>
                    <a:pt x="97" y="702"/>
                  </a:lnTo>
                  <a:lnTo>
                    <a:pt x="141" y="688"/>
                  </a:lnTo>
                  <a:lnTo>
                    <a:pt x="188" y="670"/>
                  </a:lnTo>
                  <a:lnTo>
                    <a:pt x="234" y="646"/>
                  </a:lnTo>
                  <a:lnTo>
                    <a:pt x="276" y="623"/>
                  </a:lnTo>
                  <a:lnTo>
                    <a:pt x="321" y="592"/>
                  </a:lnTo>
                  <a:lnTo>
                    <a:pt x="362" y="562"/>
                  </a:lnTo>
                  <a:lnTo>
                    <a:pt x="402" y="529"/>
                  </a:lnTo>
                  <a:lnTo>
                    <a:pt x="443" y="491"/>
                  </a:lnTo>
                  <a:lnTo>
                    <a:pt x="475" y="461"/>
                  </a:lnTo>
                  <a:lnTo>
                    <a:pt x="503" y="428"/>
                  </a:lnTo>
                  <a:lnTo>
                    <a:pt x="535" y="393"/>
                  </a:lnTo>
                  <a:lnTo>
                    <a:pt x="564" y="358"/>
                  </a:lnTo>
                  <a:lnTo>
                    <a:pt x="588" y="323"/>
                  </a:lnTo>
                  <a:lnTo>
                    <a:pt x="609" y="290"/>
                  </a:lnTo>
                  <a:lnTo>
                    <a:pt x="552" y="191"/>
                  </a:lnTo>
                  <a:lnTo>
                    <a:pt x="927" y="0"/>
                  </a:lnTo>
                  <a:lnTo>
                    <a:pt x="918" y="23"/>
                  </a:lnTo>
                  <a:close/>
                </a:path>
              </a:pathLst>
            </a:custGeom>
            <a:solidFill>
              <a:srgbClr val="000000"/>
            </a:solidFill>
            <a:ln w="1588">
              <a:solidFill>
                <a:srgbClr val="000000"/>
              </a:solidFill>
              <a:round/>
              <a:headEnd/>
              <a:tailEnd/>
            </a:ln>
          </p:spPr>
          <p:txBody>
            <a:bodyPr/>
            <a:lstStyle/>
            <a:p>
              <a:endParaRPr lang="en-US"/>
            </a:p>
          </p:txBody>
        </p:sp>
      </p:grpSp>
      <p:sp>
        <p:nvSpPr>
          <p:cNvPr id="498" name="Text Box 171"/>
          <p:cNvSpPr txBox="1">
            <a:spLocks noChangeArrowheads="1"/>
          </p:cNvSpPr>
          <p:nvPr/>
        </p:nvSpPr>
        <p:spPr bwMode="auto">
          <a:xfrm>
            <a:off x="7261894" y="2437636"/>
            <a:ext cx="168735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Tahoma" charset="0"/>
                <a:ea typeface="ＭＳ Ｐゴシック" charset="0"/>
              </a:defRPr>
            </a:lvl1pPr>
            <a:lvl2pPr marL="742950" indent="-285750" eaLnBrk="0" hangingPunct="0">
              <a:defRPr b="1">
                <a:solidFill>
                  <a:schemeClr val="tx1"/>
                </a:solidFill>
                <a:latin typeface="Tahoma" charset="0"/>
                <a:ea typeface="ＭＳ Ｐゴシック" charset="0"/>
              </a:defRPr>
            </a:lvl2pPr>
            <a:lvl3pPr marL="1143000" indent="-228600" eaLnBrk="0" hangingPunct="0">
              <a:defRPr b="1">
                <a:solidFill>
                  <a:schemeClr val="tx1"/>
                </a:solidFill>
                <a:latin typeface="Tahoma" charset="0"/>
                <a:ea typeface="ＭＳ Ｐゴシック" charset="0"/>
              </a:defRPr>
            </a:lvl3pPr>
            <a:lvl4pPr marL="1600200" indent="-228600" eaLnBrk="0" hangingPunct="0">
              <a:defRPr b="1">
                <a:solidFill>
                  <a:schemeClr val="tx1"/>
                </a:solidFill>
                <a:latin typeface="Tahoma" charset="0"/>
                <a:ea typeface="ＭＳ Ｐゴシック" charset="0"/>
              </a:defRPr>
            </a:lvl4pPr>
            <a:lvl5pPr marL="2057400" indent="-228600" eaLnBrk="0" hangingPunct="0">
              <a:defRPr b="1">
                <a:solidFill>
                  <a:schemeClr val="tx1"/>
                </a:solidFill>
                <a:latin typeface="Tahoma" charset="0"/>
                <a:ea typeface="ＭＳ Ｐゴシック" charset="0"/>
              </a:defRPr>
            </a:lvl5pPr>
            <a:lvl6pPr marL="2514600" indent="-228600" eaLnBrk="0" fontAlgn="base" hangingPunct="0">
              <a:spcBef>
                <a:spcPct val="0"/>
              </a:spcBef>
              <a:spcAft>
                <a:spcPct val="0"/>
              </a:spcAft>
              <a:defRPr b="1">
                <a:solidFill>
                  <a:schemeClr val="tx1"/>
                </a:solidFill>
                <a:latin typeface="Tahoma" charset="0"/>
                <a:ea typeface="ＭＳ Ｐゴシック" charset="0"/>
              </a:defRPr>
            </a:lvl6pPr>
            <a:lvl7pPr marL="2971800" indent="-228600" eaLnBrk="0" fontAlgn="base" hangingPunct="0">
              <a:spcBef>
                <a:spcPct val="0"/>
              </a:spcBef>
              <a:spcAft>
                <a:spcPct val="0"/>
              </a:spcAft>
              <a:defRPr b="1">
                <a:solidFill>
                  <a:schemeClr val="tx1"/>
                </a:solidFill>
                <a:latin typeface="Tahoma" charset="0"/>
                <a:ea typeface="ＭＳ Ｐゴシック" charset="0"/>
              </a:defRPr>
            </a:lvl7pPr>
            <a:lvl8pPr marL="3429000" indent="-228600" eaLnBrk="0" fontAlgn="base" hangingPunct="0">
              <a:spcBef>
                <a:spcPct val="0"/>
              </a:spcBef>
              <a:spcAft>
                <a:spcPct val="0"/>
              </a:spcAft>
              <a:defRPr b="1">
                <a:solidFill>
                  <a:schemeClr val="tx1"/>
                </a:solidFill>
                <a:latin typeface="Tahoma" charset="0"/>
                <a:ea typeface="ＭＳ Ｐゴシック" charset="0"/>
              </a:defRPr>
            </a:lvl8pPr>
            <a:lvl9pPr marL="3886200" indent="-228600" eaLnBrk="0" fontAlgn="base" hangingPunct="0">
              <a:spcBef>
                <a:spcPct val="0"/>
              </a:spcBef>
              <a:spcAft>
                <a:spcPct val="0"/>
              </a:spcAft>
              <a:defRPr b="1">
                <a:solidFill>
                  <a:schemeClr val="tx1"/>
                </a:solidFill>
                <a:latin typeface="Tahoma" charset="0"/>
                <a:ea typeface="ＭＳ Ｐゴシック" charset="0"/>
              </a:defRPr>
            </a:lvl9pPr>
          </a:lstStyle>
          <a:p>
            <a:pPr eaLnBrk="1" hangingPunct="1"/>
            <a:r>
              <a:rPr lang="en-US" sz="2000" b="0" dirty="0">
                <a:latin typeface="Times New Roman" charset="0"/>
              </a:rPr>
              <a:t>If identical</a:t>
            </a:r>
            <a:r>
              <a:rPr lang="el-GR" sz="2000" b="0" dirty="0">
                <a:latin typeface="Times New Roman" charset="0"/>
              </a:rPr>
              <a:t>, </a:t>
            </a:r>
            <a:r>
              <a:rPr lang="en-US" sz="2000" b="0" dirty="0">
                <a:latin typeface="Times New Roman" charset="0"/>
              </a:rPr>
              <a:t>ok</a:t>
            </a:r>
            <a:endParaRPr lang="en-GB" sz="2000" b="0" dirty="0">
              <a:latin typeface="Times New Roman" charset="0"/>
            </a:endParaRPr>
          </a:p>
        </p:txBody>
      </p:sp>
    </p:spTree>
    <p:extLst>
      <p:ext uri="{BB962C8B-B14F-4D97-AF65-F5344CB8AC3E}">
        <p14:creationId xmlns:p14="http://schemas.microsoft.com/office/powerpoint/2010/main" val="107221102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hash?</a:t>
            </a:r>
            <a:endParaRPr lang="el-GR" dirty="0"/>
          </a:p>
        </p:txBody>
      </p:sp>
      <p:sp>
        <p:nvSpPr>
          <p:cNvPr id="3" name="Content Placeholder 2"/>
          <p:cNvSpPr>
            <a:spLocks noGrp="1"/>
          </p:cNvSpPr>
          <p:nvPr>
            <p:ph idx="4294967295"/>
          </p:nvPr>
        </p:nvSpPr>
        <p:spPr>
          <a:xfrm>
            <a:off x="457200" y="1371599"/>
            <a:ext cx="8229600" cy="4800600"/>
          </a:xfrm>
          <a:prstGeom prst="rect">
            <a:avLst/>
          </a:prstGeom>
        </p:spPr>
        <p:txBody>
          <a:bodyPr>
            <a:normAutofit/>
          </a:bodyPr>
          <a:lstStyle/>
          <a:p>
            <a:r>
              <a:rPr lang="en-US" sz="3200" dirty="0"/>
              <a:t>Integrity</a:t>
            </a:r>
          </a:p>
          <a:p>
            <a:pPr lvl="1"/>
            <a:r>
              <a:rPr lang="en-US" sz="2400" dirty="0"/>
              <a:t>An attacker can change a message (e.g. rearrange blocks)</a:t>
            </a:r>
          </a:p>
          <a:p>
            <a:pPr lvl="1"/>
            <a:r>
              <a:rPr lang="en-US" sz="2400" dirty="0"/>
              <a:t>An attacker might be able to even “sign” a forged message</a:t>
            </a:r>
          </a:p>
          <a:p>
            <a:r>
              <a:rPr lang="en-US" sz="3200" dirty="0"/>
              <a:t>Efficiency</a:t>
            </a:r>
          </a:p>
          <a:p>
            <a:pPr lvl="1"/>
            <a:r>
              <a:rPr lang="en-US" sz="2400" dirty="0"/>
              <a:t>RSA is a computationally expensive algorithm</a:t>
            </a:r>
          </a:p>
          <a:p>
            <a:pPr lvl="1"/>
            <a:r>
              <a:rPr lang="en-US" sz="2400" dirty="0"/>
              <a:t>Better to sign a small amount of data (hash) rather than the entire message</a:t>
            </a:r>
            <a:endParaRPr lang="el-GR" sz="2400" dirty="0"/>
          </a:p>
        </p:txBody>
      </p:sp>
    </p:spTree>
    <p:extLst>
      <p:ext uri="{BB962C8B-B14F-4D97-AF65-F5344CB8AC3E}">
        <p14:creationId xmlns:p14="http://schemas.microsoft.com/office/powerpoint/2010/main" val="551052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 between CAs</a:t>
            </a:r>
            <a:endParaRPr lang="el-GR" dirty="0"/>
          </a:p>
        </p:txBody>
      </p:sp>
      <p:sp>
        <p:nvSpPr>
          <p:cNvPr id="3" name="Content Placeholder 2"/>
          <p:cNvSpPr>
            <a:spLocks noGrp="1"/>
          </p:cNvSpPr>
          <p:nvPr>
            <p:ph idx="4294967295"/>
          </p:nvPr>
        </p:nvSpPr>
        <p:spPr>
          <a:xfrm>
            <a:off x="457200" y="1371599"/>
            <a:ext cx="8229600" cy="4800600"/>
          </a:xfrm>
          <a:prstGeom prst="rect">
            <a:avLst/>
          </a:prstGeom>
        </p:spPr>
        <p:txBody>
          <a:bodyPr>
            <a:normAutofit/>
          </a:bodyPr>
          <a:lstStyle/>
          <a:p>
            <a:r>
              <a:rPr lang="en-US" sz="3200" dirty="0"/>
              <a:t>Cross certification</a:t>
            </a:r>
          </a:p>
          <a:p>
            <a:pPr lvl="1"/>
            <a:r>
              <a:rPr lang="en-US" sz="2400" dirty="0"/>
              <a:t>Each CA certifies the other CA’s public key.</a:t>
            </a:r>
          </a:p>
          <a:p>
            <a:pPr lvl="1"/>
            <a:endParaRPr lang="en-US" sz="2400" dirty="0"/>
          </a:p>
          <a:p>
            <a:r>
              <a:rPr lang="en-US" sz="3200" dirty="0"/>
              <a:t>CA Hierarchies</a:t>
            </a:r>
          </a:p>
          <a:p>
            <a:pPr lvl="1"/>
            <a:r>
              <a:rPr lang="en-US" sz="2400" dirty="0"/>
              <a:t>Introduce different levels of CAs</a:t>
            </a:r>
          </a:p>
          <a:p>
            <a:pPr lvl="1"/>
            <a:endParaRPr lang="en-US" sz="2400" dirty="0"/>
          </a:p>
          <a:p>
            <a:r>
              <a:rPr lang="en-US" sz="3200" dirty="0"/>
              <a:t>Certificate chain of trust</a:t>
            </a:r>
          </a:p>
          <a:p>
            <a:pPr lvl="1"/>
            <a:r>
              <a:rPr lang="en-US" sz="2400" dirty="0"/>
              <a:t>A series of difference certificates that need to be verified in order to achieve trust end-to-end.</a:t>
            </a:r>
            <a:endParaRPr lang="el-GR" sz="2400" dirty="0"/>
          </a:p>
        </p:txBody>
      </p:sp>
    </p:spTree>
    <p:extLst>
      <p:ext uri="{BB962C8B-B14F-4D97-AF65-F5344CB8AC3E}">
        <p14:creationId xmlns:p14="http://schemas.microsoft.com/office/powerpoint/2010/main" val="15877975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 Historical Problems</a:t>
            </a:r>
          </a:p>
        </p:txBody>
      </p:sp>
      <p:sp>
        <p:nvSpPr>
          <p:cNvPr id="3" name="Slide Number Placeholder 2"/>
          <p:cNvSpPr>
            <a:spLocks noGrp="1"/>
          </p:cNvSpPr>
          <p:nvPr>
            <p:ph type="sldNum" sz="quarter" idx="12"/>
          </p:nvPr>
        </p:nvSpPr>
        <p:spPr/>
        <p:txBody>
          <a:bodyPr/>
          <a:lstStyle/>
          <a:p>
            <a:fld id="{9B76E54B-5BBA-9541-9CDA-30D09F65C9FC}" type="slidenum">
              <a:rPr lang="en-US" smtClean="0"/>
              <a:t>25</a:t>
            </a:fld>
            <a:endParaRPr lang="en-US"/>
          </a:p>
        </p:txBody>
      </p:sp>
    </p:spTree>
    <p:extLst>
      <p:ext uri="{BB962C8B-B14F-4D97-AF65-F5344CB8AC3E}">
        <p14:creationId xmlns:p14="http://schemas.microsoft.com/office/powerpoint/2010/main" val="136617355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ilure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2616" y="1911351"/>
            <a:ext cx="6501384" cy="4445000"/>
          </a:xfrm>
          <a:prstGeom prst="rect">
            <a:avLst/>
          </a:prstGeom>
        </p:spPr>
      </p:pic>
      <p:sp>
        <p:nvSpPr>
          <p:cNvPr id="2" name="Title 1"/>
          <p:cNvSpPr>
            <a:spLocks noGrp="1"/>
          </p:cNvSpPr>
          <p:nvPr>
            <p:ph type="title"/>
          </p:nvPr>
        </p:nvSpPr>
        <p:spPr/>
        <p:txBody>
          <a:bodyPr/>
          <a:lstStyle/>
          <a:p>
            <a:r>
              <a:rPr lang="en-US" dirty="0"/>
              <a:t>Other SSL Fails</a:t>
            </a:r>
          </a:p>
        </p:txBody>
      </p:sp>
      <p:sp>
        <p:nvSpPr>
          <p:cNvPr id="3" name="Content Placeholder 2"/>
          <p:cNvSpPr>
            <a:spLocks noGrp="1"/>
          </p:cNvSpPr>
          <p:nvPr>
            <p:ph idx="1"/>
          </p:nvPr>
        </p:nvSpPr>
        <p:spPr/>
        <p:txBody>
          <a:bodyPr/>
          <a:lstStyle/>
          <a:p>
            <a:r>
              <a:rPr lang="en-US" dirty="0"/>
              <a:t>Posting passwords or other sensitive data over HTTP</a:t>
            </a:r>
          </a:p>
          <a:p>
            <a:r>
              <a:rPr lang="en-US" dirty="0"/>
              <a:t>Loading mixed content</a:t>
            </a:r>
          </a:p>
          <a:p>
            <a:r>
              <a:rPr lang="en-US" dirty="0"/>
              <a:t>Using weak version </a:t>
            </a:r>
            <a:r>
              <a:rPr lang="en-US"/>
              <a:t>of SSL or TLS</a:t>
            </a:r>
            <a:endParaRPr lang="en-US" dirty="0"/>
          </a:p>
          <a:p>
            <a:r>
              <a:rPr lang="en-US" dirty="0"/>
              <a:t>Using weak ciphers</a:t>
            </a:r>
          </a:p>
          <a:p>
            <a:r>
              <a:rPr lang="en-US" dirty="0"/>
              <a:t>Terminating TLS early in</a:t>
            </a:r>
            <a:br>
              <a:rPr lang="en-US" dirty="0"/>
            </a:br>
            <a:r>
              <a:rPr lang="en-US" dirty="0"/>
              <a:t>your infrastructure</a:t>
            </a:r>
          </a:p>
          <a:p>
            <a:r>
              <a:rPr lang="en-US" dirty="0"/>
              <a:t>Trusting the CA system</a:t>
            </a:r>
          </a:p>
          <a:p>
            <a:r>
              <a:rPr lang="en-US" dirty="0"/>
              <a:t>Using old OSs or Webservers</a:t>
            </a:r>
          </a:p>
          <a:p>
            <a:r>
              <a:rPr lang="en-US" dirty="0"/>
              <a:t>Old versions of OpenSSL</a:t>
            </a:r>
          </a:p>
        </p:txBody>
      </p:sp>
      <p:sp>
        <p:nvSpPr>
          <p:cNvPr id="4" name="Slide Number Placeholder 3"/>
          <p:cNvSpPr>
            <a:spLocks noGrp="1"/>
          </p:cNvSpPr>
          <p:nvPr>
            <p:ph type="sldNum" sz="quarter" idx="12"/>
          </p:nvPr>
        </p:nvSpPr>
        <p:spPr/>
        <p:txBody>
          <a:bodyPr/>
          <a:lstStyle/>
          <a:p>
            <a:fld id="{9B76E54B-5BBA-9541-9CDA-30D09F65C9FC}" type="slidenum">
              <a:rPr lang="en-US" smtClean="0"/>
              <a:t>26</a:t>
            </a:fld>
            <a:endParaRPr lang="en-US"/>
          </a:p>
        </p:txBody>
      </p:sp>
    </p:spTree>
    <p:extLst>
      <p:ext uri="{BB962C8B-B14F-4D97-AF65-F5344CB8AC3E}">
        <p14:creationId xmlns:p14="http://schemas.microsoft.com/office/powerpoint/2010/main" val="55804138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 / SSL Protocol #fail</a:t>
            </a:r>
          </a:p>
        </p:txBody>
      </p:sp>
      <p:sp>
        <p:nvSpPr>
          <p:cNvPr id="3" name="Slide Number Placeholder 2"/>
          <p:cNvSpPr>
            <a:spLocks noGrp="1"/>
          </p:cNvSpPr>
          <p:nvPr>
            <p:ph type="sldNum" sz="quarter" idx="12"/>
          </p:nvPr>
        </p:nvSpPr>
        <p:spPr/>
        <p:txBody>
          <a:bodyPr/>
          <a:lstStyle/>
          <a:p>
            <a:fld id="{9B76E54B-5BBA-9541-9CDA-30D09F65C9FC}" type="slidenum">
              <a:rPr lang="en-US" smtClean="0"/>
              <a:t>27</a:t>
            </a:fld>
            <a:endParaRPr lang="en-US"/>
          </a:p>
        </p:txBody>
      </p:sp>
      <p:sp>
        <p:nvSpPr>
          <p:cNvPr id="22" name="Content Placeholder 2"/>
          <p:cNvSpPr txBox="1">
            <a:spLocks/>
          </p:cNvSpPr>
          <p:nvPr/>
        </p:nvSpPr>
        <p:spPr>
          <a:xfrm>
            <a:off x="457200" y="1526946"/>
            <a:ext cx="2092960" cy="961800"/>
          </a:xfrm>
          <a:prstGeom prst="rect">
            <a:avLst/>
          </a:prstGeom>
          <a:solidFill>
            <a:srgbClr val="FB921F"/>
          </a:solidFill>
        </p:spPr>
        <p:txBody>
          <a:bodyPr wrap="square" lIns="27432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solidFill>
                  <a:schemeClr val="bg1"/>
                </a:solidFill>
              </a:rPr>
              <a:t>2011 BEAST</a:t>
            </a:r>
          </a:p>
        </p:txBody>
      </p:sp>
      <p:sp>
        <p:nvSpPr>
          <p:cNvPr id="23" name="Content Placeholder 2"/>
          <p:cNvSpPr txBox="1">
            <a:spLocks/>
          </p:cNvSpPr>
          <p:nvPr/>
        </p:nvSpPr>
        <p:spPr>
          <a:xfrm>
            <a:off x="2641600" y="1526944"/>
            <a:ext cx="6502400" cy="961802"/>
          </a:xfrm>
          <a:prstGeom prst="rect">
            <a:avLst/>
          </a:prstGeom>
          <a:solidFill>
            <a:schemeClr val="accent2">
              <a:lumMod val="20000"/>
              <a:lumOff val="80000"/>
            </a:schemeClr>
          </a:solidFill>
        </p:spPr>
        <p:txBody>
          <a:bodyPr wrap="square" lIns="182880" tIns="91440" rIns="4572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024" indent="-192024">
              <a:spcBef>
                <a:spcPts val="0"/>
              </a:spcBef>
              <a:buFont typeface="Wingdings" charset="2"/>
              <a:buChar char="§"/>
            </a:pPr>
            <a:r>
              <a:rPr lang="en-US" sz="1600" dirty="0">
                <a:solidFill>
                  <a:srgbClr val="7A6C62"/>
                </a:solidFill>
              </a:rPr>
              <a:t>Upgrade to TLS 1.1</a:t>
            </a:r>
          </a:p>
          <a:p>
            <a:pPr marL="192024" indent="-192024">
              <a:spcBef>
                <a:spcPts val="0"/>
              </a:spcBef>
              <a:buFont typeface="Wingdings" charset="2"/>
              <a:buChar char="§"/>
            </a:pPr>
            <a:r>
              <a:rPr lang="en-US" sz="1600" dirty="0">
                <a:solidFill>
                  <a:srgbClr val="7A6C62"/>
                </a:solidFill>
              </a:rPr>
              <a:t>Use RC4 for older protocols.</a:t>
            </a:r>
            <a:br>
              <a:rPr lang="en-US" sz="1600" dirty="0">
                <a:solidFill>
                  <a:srgbClr val="7A6C62"/>
                </a:solidFill>
              </a:rPr>
            </a:br>
            <a:r>
              <a:rPr lang="en-US" sz="1600" dirty="0">
                <a:solidFill>
                  <a:srgbClr val="7A6C62"/>
                </a:solidFill>
              </a:rPr>
              <a:t>Mitigated by browsers</a:t>
            </a:r>
          </a:p>
        </p:txBody>
      </p:sp>
      <p:sp>
        <p:nvSpPr>
          <p:cNvPr id="24" name="Content Placeholder 2"/>
          <p:cNvSpPr txBox="1">
            <a:spLocks/>
          </p:cNvSpPr>
          <p:nvPr/>
        </p:nvSpPr>
        <p:spPr>
          <a:xfrm>
            <a:off x="457199" y="2699968"/>
            <a:ext cx="2092959" cy="430888"/>
          </a:xfrm>
          <a:prstGeom prst="rect">
            <a:avLst/>
          </a:prstGeom>
          <a:solidFill>
            <a:srgbClr val="FB921F"/>
          </a:solidFill>
        </p:spPr>
        <p:txBody>
          <a:bodyPr wrap="square" lIns="27432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solidFill>
                  <a:schemeClr val="bg1"/>
                </a:solidFill>
              </a:rPr>
              <a:t>2012 CRIME</a:t>
            </a:r>
          </a:p>
        </p:txBody>
      </p:sp>
      <p:sp>
        <p:nvSpPr>
          <p:cNvPr id="25" name="Content Placeholder 2"/>
          <p:cNvSpPr txBox="1">
            <a:spLocks/>
          </p:cNvSpPr>
          <p:nvPr/>
        </p:nvSpPr>
        <p:spPr>
          <a:xfrm>
            <a:off x="2641598" y="2699968"/>
            <a:ext cx="6502401" cy="430887"/>
          </a:xfrm>
          <a:prstGeom prst="rect">
            <a:avLst/>
          </a:prstGeom>
          <a:solidFill>
            <a:schemeClr val="accent2">
              <a:lumMod val="20000"/>
              <a:lumOff val="80000"/>
            </a:schemeClr>
          </a:solidFill>
        </p:spPr>
        <p:txBody>
          <a:bodyPr wrap="square" lIns="182880" tIns="91440" rIns="4572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024" indent="-192024">
              <a:spcBef>
                <a:spcPts val="0"/>
              </a:spcBef>
              <a:buFont typeface="Wingdings" charset="2"/>
              <a:buChar char="§"/>
            </a:pPr>
            <a:r>
              <a:rPr lang="en-US" sz="1600" dirty="0">
                <a:solidFill>
                  <a:srgbClr val="7A6C62"/>
                </a:solidFill>
              </a:rPr>
              <a:t>Stop using TLS compression</a:t>
            </a:r>
          </a:p>
        </p:txBody>
      </p:sp>
      <p:sp>
        <p:nvSpPr>
          <p:cNvPr id="26" name="Content Placeholder 2"/>
          <p:cNvSpPr txBox="1">
            <a:spLocks/>
          </p:cNvSpPr>
          <p:nvPr/>
        </p:nvSpPr>
        <p:spPr>
          <a:xfrm>
            <a:off x="457202" y="3342078"/>
            <a:ext cx="2092959" cy="715581"/>
          </a:xfrm>
          <a:prstGeom prst="rect">
            <a:avLst/>
          </a:prstGeom>
          <a:solidFill>
            <a:srgbClr val="FB921F"/>
          </a:solidFill>
        </p:spPr>
        <p:txBody>
          <a:bodyPr wrap="square" lIns="27432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solidFill>
                  <a:schemeClr val="bg1"/>
                </a:solidFill>
              </a:rPr>
              <a:t>2013 BREACH</a:t>
            </a:r>
          </a:p>
        </p:txBody>
      </p:sp>
      <p:sp>
        <p:nvSpPr>
          <p:cNvPr id="27" name="Content Placeholder 2"/>
          <p:cNvSpPr txBox="1">
            <a:spLocks/>
          </p:cNvSpPr>
          <p:nvPr/>
        </p:nvSpPr>
        <p:spPr>
          <a:xfrm>
            <a:off x="2641601" y="3342077"/>
            <a:ext cx="6502401" cy="715581"/>
          </a:xfrm>
          <a:prstGeom prst="rect">
            <a:avLst/>
          </a:prstGeom>
          <a:solidFill>
            <a:schemeClr val="accent2">
              <a:lumMod val="20000"/>
              <a:lumOff val="80000"/>
            </a:schemeClr>
          </a:solidFill>
        </p:spPr>
        <p:txBody>
          <a:bodyPr wrap="square" lIns="182880" tIns="91440" rIns="4572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024" indent="-192024">
              <a:spcBef>
                <a:spcPts val="0"/>
              </a:spcBef>
              <a:buFont typeface="Wingdings" charset="2"/>
              <a:buChar char="§"/>
            </a:pPr>
            <a:r>
              <a:rPr lang="en-US" sz="1600" dirty="0">
                <a:solidFill>
                  <a:srgbClr val="7A6C62"/>
                </a:solidFill>
              </a:rPr>
              <a:t>Vendors disabled HTTP compression in client and server side</a:t>
            </a:r>
          </a:p>
          <a:p>
            <a:pPr marL="192024" indent="-192024">
              <a:spcBef>
                <a:spcPts val="0"/>
              </a:spcBef>
              <a:buFont typeface="Wingdings" charset="2"/>
              <a:buChar char="§"/>
            </a:pPr>
            <a:r>
              <a:rPr lang="en-US" sz="1600" dirty="0">
                <a:solidFill>
                  <a:srgbClr val="7A6C62"/>
                </a:solidFill>
              </a:rPr>
              <a:t>Mask Sensitive tokens, randomize them per request</a:t>
            </a:r>
          </a:p>
        </p:txBody>
      </p:sp>
      <p:sp>
        <p:nvSpPr>
          <p:cNvPr id="28" name="Content Placeholder 2"/>
          <p:cNvSpPr txBox="1">
            <a:spLocks/>
          </p:cNvSpPr>
          <p:nvPr/>
        </p:nvSpPr>
        <p:spPr>
          <a:xfrm>
            <a:off x="457202" y="4268881"/>
            <a:ext cx="2092959" cy="677108"/>
          </a:xfrm>
          <a:prstGeom prst="rect">
            <a:avLst/>
          </a:prstGeom>
          <a:solidFill>
            <a:srgbClr val="FB921F"/>
          </a:solidFill>
        </p:spPr>
        <p:txBody>
          <a:bodyPr wrap="square" lIns="27432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solidFill>
                  <a:schemeClr val="bg1"/>
                </a:solidFill>
              </a:rPr>
              <a:t>2014 </a:t>
            </a:r>
            <a:r>
              <a:rPr lang="en-US" sz="1600" dirty="0" err="1">
                <a:solidFill>
                  <a:schemeClr val="bg1"/>
                </a:solidFill>
              </a:rPr>
              <a:t>Heartbleed</a:t>
            </a:r>
            <a:endParaRPr lang="en-US" sz="1600" dirty="0">
              <a:solidFill>
                <a:schemeClr val="bg1"/>
              </a:solidFill>
            </a:endParaRPr>
          </a:p>
        </p:txBody>
      </p:sp>
      <p:sp>
        <p:nvSpPr>
          <p:cNvPr id="29" name="Content Placeholder 2"/>
          <p:cNvSpPr txBox="1">
            <a:spLocks/>
          </p:cNvSpPr>
          <p:nvPr/>
        </p:nvSpPr>
        <p:spPr>
          <a:xfrm>
            <a:off x="2641601" y="4268880"/>
            <a:ext cx="6502401" cy="677108"/>
          </a:xfrm>
          <a:prstGeom prst="rect">
            <a:avLst/>
          </a:prstGeom>
          <a:solidFill>
            <a:schemeClr val="accent2">
              <a:lumMod val="20000"/>
              <a:lumOff val="80000"/>
            </a:schemeClr>
          </a:solidFill>
        </p:spPr>
        <p:txBody>
          <a:bodyPr wrap="square" lIns="182880" tIns="91440" rIns="4572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024" indent="-192024">
              <a:spcBef>
                <a:spcPts val="0"/>
              </a:spcBef>
              <a:buFont typeface="Wingdings" charset="2"/>
              <a:buChar char="§"/>
            </a:pPr>
            <a:r>
              <a:rPr lang="en-US" sz="1600" dirty="0">
                <a:solidFill>
                  <a:srgbClr val="7A6C62"/>
                </a:solidFill>
              </a:rPr>
              <a:t>Abuse the heartbeat feature in OpenSSL to retrieve</a:t>
            </a:r>
            <a:br>
              <a:rPr lang="en-US" sz="1600" dirty="0">
                <a:solidFill>
                  <a:srgbClr val="7A6C62"/>
                </a:solidFill>
              </a:rPr>
            </a:br>
            <a:r>
              <a:rPr lang="en-US" sz="1600" dirty="0">
                <a:solidFill>
                  <a:srgbClr val="7A6C62"/>
                </a:solidFill>
              </a:rPr>
              <a:t>chunks of memory for the server</a:t>
            </a:r>
          </a:p>
        </p:txBody>
      </p:sp>
      <p:sp>
        <p:nvSpPr>
          <p:cNvPr id="30" name="Content Placeholder 2"/>
          <p:cNvSpPr txBox="1">
            <a:spLocks/>
          </p:cNvSpPr>
          <p:nvPr/>
        </p:nvSpPr>
        <p:spPr>
          <a:xfrm>
            <a:off x="457202" y="5157210"/>
            <a:ext cx="2092959" cy="430887"/>
          </a:xfrm>
          <a:prstGeom prst="rect">
            <a:avLst/>
          </a:prstGeom>
          <a:solidFill>
            <a:srgbClr val="FB921F"/>
          </a:solidFill>
        </p:spPr>
        <p:txBody>
          <a:bodyPr wrap="square" lIns="27432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solidFill>
                  <a:schemeClr val="bg1"/>
                </a:solidFill>
              </a:rPr>
              <a:t>2014 POODLE</a:t>
            </a:r>
          </a:p>
        </p:txBody>
      </p:sp>
      <p:sp>
        <p:nvSpPr>
          <p:cNvPr id="31" name="Content Placeholder 2"/>
          <p:cNvSpPr txBox="1">
            <a:spLocks/>
          </p:cNvSpPr>
          <p:nvPr/>
        </p:nvSpPr>
        <p:spPr>
          <a:xfrm>
            <a:off x="2641601" y="5157210"/>
            <a:ext cx="6502401" cy="430887"/>
          </a:xfrm>
          <a:prstGeom prst="rect">
            <a:avLst/>
          </a:prstGeom>
          <a:solidFill>
            <a:schemeClr val="accent2">
              <a:lumMod val="20000"/>
              <a:lumOff val="80000"/>
            </a:schemeClr>
          </a:solidFill>
        </p:spPr>
        <p:txBody>
          <a:bodyPr wrap="square" lIns="182880" tIns="91440" rIns="4572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024" indent="-192024">
              <a:spcBef>
                <a:spcPts val="0"/>
              </a:spcBef>
              <a:buFont typeface="Wingdings" charset="2"/>
              <a:buChar char="§"/>
            </a:pPr>
            <a:r>
              <a:rPr lang="en-US" sz="1600" dirty="0">
                <a:solidFill>
                  <a:srgbClr val="7A6C62"/>
                </a:solidFill>
              </a:rPr>
              <a:t>Death of SSL 3.0</a:t>
            </a:r>
          </a:p>
        </p:txBody>
      </p:sp>
      <p:pic>
        <p:nvPicPr>
          <p:cNvPr id="32" name="Picture 31"/>
          <p:cNvPicPr>
            <a:picLocks noChangeAspect="1"/>
          </p:cNvPicPr>
          <p:nvPr/>
        </p:nvPicPr>
        <p:blipFill>
          <a:blip r:embed="rId3"/>
          <a:stretch>
            <a:fillRect/>
          </a:stretch>
        </p:blipFill>
        <p:spPr>
          <a:xfrm>
            <a:off x="6663057" y="610057"/>
            <a:ext cx="1670975" cy="2023791"/>
          </a:xfrm>
          <a:prstGeom prst="rect">
            <a:avLst/>
          </a:prstGeom>
        </p:spPr>
      </p:pic>
      <p:sp>
        <p:nvSpPr>
          <p:cNvPr id="15" name="Content Placeholder 2"/>
          <p:cNvSpPr txBox="1">
            <a:spLocks/>
          </p:cNvSpPr>
          <p:nvPr/>
        </p:nvSpPr>
        <p:spPr>
          <a:xfrm>
            <a:off x="457199" y="5754726"/>
            <a:ext cx="2092959" cy="430887"/>
          </a:xfrm>
          <a:prstGeom prst="rect">
            <a:avLst/>
          </a:prstGeom>
          <a:solidFill>
            <a:srgbClr val="FB921F"/>
          </a:solidFill>
        </p:spPr>
        <p:txBody>
          <a:bodyPr wrap="square" lIns="27432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is-IS" sz="1600" dirty="0">
                <a:solidFill>
                  <a:schemeClr val="bg1"/>
                </a:solidFill>
              </a:rPr>
              <a:t>2017</a:t>
            </a:r>
            <a:r>
              <a:rPr lang="en-US" sz="1600" dirty="0">
                <a:solidFill>
                  <a:schemeClr val="bg1"/>
                </a:solidFill>
              </a:rPr>
              <a:t> FREAK</a:t>
            </a:r>
          </a:p>
        </p:txBody>
      </p:sp>
      <p:sp>
        <p:nvSpPr>
          <p:cNvPr id="17" name="Content Placeholder 2"/>
          <p:cNvSpPr txBox="1">
            <a:spLocks/>
          </p:cNvSpPr>
          <p:nvPr/>
        </p:nvSpPr>
        <p:spPr>
          <a:xfrm>
            <a:off x="2641601" y="5792471"/>
            <a:ext cx="6502401" cy="430887"/>
          </a:xfrm>
          <a:prstGeom prst="rect">
            <a:avLst/>
          </a:prstGeom>
          <a:solidFill>
            <a:schemeClr val="accent2">
              <a:lumMod val="20000"/>
              <a:lumOff val="80000"/>
            </a:schemeClr>
          </a:solidFill>
        </p:spPr>
        <p:txBody>
          <a:bodyPr wrap="square" lIns="182880" tIns="91440" rIns="4572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024" indent="-192024">
              <a:spcBef>
                <a:spcPts val="0"/>
              </a:spcBef>
              <a:buFont typeface="Wingdings" charset="2"/>
              <a:buChar char="§"/>
            </a:pPr>
            <a:r>
              <a:rPr lang="en-US" sz="1600" dirty="0">
                <a:solidFill>
                  <a:srgbClr val="7A6C62"/>
                </a:solidFill>
              </a:rPr>
              <a:t>Refactoring RSA </a:t>
            </a:r>
            <a:r>
              <a:rPr lang="en-US" sz="1600">
                <a:solidFill>
                  <a:srgbClr val="7A6C62"/>
                </a:solidFill>
              </a:rPr>
              <a:t>Export Keys</a:t>
            </a:r>
            <a:endParaRPr lang="en-US" sz="1600" dirty="0">
              <a:solidFill>
                <a:srgbClr val="7A6C62"/>
              </a:solidFill>
            </a:endParaRPr>
          </a:p>
        </p:txBody>
      </p:sp>
    </p:spTree>
    <p:extLst>
      <p:ext uri="{BB962C8B-B14F-4D97-AF65-F5344CB8AC3E}">
        <p14:creationId xmlns:p14="http://schemas.microsoft.com/office/powerpoint/2010/main" val="1618827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1+#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1+#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1+#ppt_w/2"/>
                                          </p:val>
                                        </p:tav>
                                        <p:tav tm="100000">
                                          <p:val>
                                            <p:strVal val="#ppt_x"/>
                                          </p:val>
                                        </p:tav>
                                      </p:tavLst>
                                    </p:anim>
                                    <p:anim calcmode="lin" valueType="num">
                                      <p:cBhvr additive="base">
                                        <p:cTn id="48" dur="500" fill="hold"/>
                                        <p:tgtEl>
                                          <p:spTgt spid="30"/>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1+#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o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6425" y="2008457"/>
            <a:ext cx="3144929" cy="4748843"/>
          </a:xfrm>
          <a:prstGeom prst="rect">
            <a:avLst/>
          </a:prstGeom>
        </p:spPr>
      </p:pic>
      <p:sp>
        <p:nvSpPr>
          <p:cNvPr id="2" name="Title 1"/>
          <p:cNvSpPr>
            <a:spLocks noGrp="1"/>
          </p:cNvSpPr>
          <p:nvPr>
            <p:ph type="title"/>
          </p:nvPr>
        </p:nvSpPr>
        <p:spPr/>
        <p:txBody>
          <a:bodyPr/>
          <a:lstStyle/>
          <a:p>
            <a:r>
              <a:rPr lang="en-US" dirty="0"/>
              <a:t>POODLE</a:t>
            </a:r>
            <a:r>
              <a:rPr lang="en-US" sz="2000" dirty="0"/>
              <a:t> (Padding Oracle On Downgraded Legacy Encryption)</a:t>
            </a:r>
          </a:p>
        </p:txBody>
      </p:sp>
      <p:sp>
        <p:nvSpPr>
          <p:cNvPr id="3" name="Content Placeholder 2"/>
          <p:cNvSpPr>
            <a:spLocks noGrp="1"/>
          </p:cNvSpPr>
          <p:nvPr>
            <p:ph idx="1"/>
          </p:nvPr>
        </p:nvSpPr>
        <p:spPr>
          <a:xfrm>
            <a:off x="457200" y="1371599"/>
            <a:ext cx="8484154" cy="4800600"/>
          </a:xfrm>
        </p:spPr>
        <p:txBody>
          <a:bodyPr/>
          <a:lstStyle/>
          <a:p>
            <a:r>
              <a:rPr lang="en-US" dirty="0">
                <a:solidFill>
                  <a:srgbClr val="DB3D16"/>
                </a:solidFill>
              </a:rPr>
              <a:t>POODLE</a:t>
            </a:r>
            <a:r>
              <a:rPr lang="en-US" dirty="0"/>
              <a:t> is a flaw that exploits the lack of padding verification in SSL3. TLS 1+ does, which is why POODLE doesn't affect it.</a:t>
            </a:r>
          </a:p>
          <a:p>
            <a:endParaRPr lang="en-US" dirty="0"/>
          </a:p>
          <a:p>
            <a:r>
              <a:rPr lang="en-US" dirty="0"/>
              <a:t>Plausible attack scenario targets session cookie data</a:t>
            </a:r>
          </a:p>
          <a:p>
            <a:pPr lvl="1"/>
            <a:r>
              <a:rPr lang="en-US" dirty="0"/>
              <a:t>Attacker runs fake WIFI</a:t>
            </a:r>
          </a:p>
          <a:p>
            <a:pPr lvl="1"/>
            <a:r>
              <a:rPr lang="en-US" dirty="0"/>
              <a:t>Injects evil JavaScript into HTTP site user is visiting</a:t>
            </a:r>
          </a:p>
          <a:p>
            <a:pPr lvl="1"/>
            <a:r>
              <a:rPr lang="en-US" dirty="0"/>
              <a:t>Evil JS makes requests to HTTPS target application</a:t>
            </a:r>
          </a:p>
          <a:p>
            <a:pPr lvl="1"/>
            <a:r>
              <a:rPr lang="en-US" dirty="0"/>
              <a:t>Attacker causes TLS failure triggering the use of SSL 3.0</a:t>
            </a:r>
          </a:p>
          <a:p>
            <a:pPr lvl="1"/>
            <a:r>
              <a:rPr lang="en-US" dirty="0"/>
              <a:t>Uses Oracle Padding attack (like CRIME and BEAST)</a:t>
            </a:r>
          </a:p>
          <a:p>
            <a:pPr lvl="1"/>
            <a:r>
              <a:rPr lang="en-US" dirty="0"/>
              <a:t>Victims session cookie is discovered byte by byte</a:t>
            </a:r>
          </a:p>
          <a:p>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pPr/>
              <a:t>28</a:t>
            </a:fld>
            <a:endParaRPr lang="en-US"/>
          </a:p>
        </p:txBody>
      </p:sp>
      <p:sp>
        <p:nvSpPr>
          <p:cNvPr id="7" name="Content Placeholder 2"/>
          <p:cNvSpPr txBox="1">
            <a:spLocks/>
          </p:cNvSpPr>
          <p:nvPr/>
        </p:nvSpPr>
        <p:spPr>
          <a:xfrm>
            <a:off x="457201" y="5190919"/>
            <a:ext cx="8686802" cy="461665"/>
          </a:xfrm>
          <a:prstGeom prst="rect">
            <a:avLst/>
          </a:prstGeom>
          <a:solidFill>
            <a:srgbClr val="DB3D16"/>
          </a:solidFill>
        </p:spPr>
        <p:txBody>
          <a:bodyPr wrap="square" lIns="182880" tIns="91440" rIns="18288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bg1"/>
                </a:solidFill>
              </a:rPr>
              <a:t>Disable SSL 3.0 for all servers and clients</a:t>
            </a:r>
          </a:p>
        </p:txBody>
      </p:sp>
      <p:sp>
        <p:nvSpPr>
          <p:cNvPr id="8" name="Content Placeholder 2"/>
          <p:cNvSpPr txBox="1">
            <a:spLocks/>
          </p:cNvSpPr>
          <p:nvPr/>
        </p:nvSpPr>
        <p:spPr>
          <a:xfrm>
            <a:off x="457201" y="5710534"/>
            <a:ext cx="8686802" cy="461665"/>
          </a:xfrm>
          <a:prstGeom prst="rect">
            <a:avLst/>
          </a:prstGeom>
          <a:solidFill>
            <a:srgbClr val="DB3D16"/>
          </a:solidFill>
        </p:spPr>
        <p:txBody>
          <a:bodyPr wrap="square" lIns="182880" tIns="91440" rIns="18288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bg1"/>
                </a:solidFill>
              </a:rPr>
              <a:t>Use TLS_FALLBACK_SCSV </a:t>
            </a:r>
          </a:p>
        </p:txBody>
      </p:sp>
    </p:spTree>
    <p:extLst>
      <p:ext uri="{BB962C8B-B14F-4D97-AF65-F5344CB8AC3E}">
        <p14:creationId xmlns:p14="http://schemas.microsoft.com/office/powerpoint/2010/main" val="2272309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115"/>
            <a:ext cx="8229600" cy="910694"/>
          </a:xfrm>
        </p:spPr>
        <p:txBody>
          <a:bodyPr/>
          <a:lstStyle/>
          <a:p>
            <a:r>
              <a:rPr lang="en-US" dirty="0"/>
              <a:t>July 26, </a:t>
            </a:r>
            <a:r>
              <a:rPr lang="is-IS" dirty="0"/>
              <a:t>2016</a:t>
            </a:r>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t>29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1218809"/>
            <a:ext cx="8110330" cy="4882583"/>
          </a:xfrm>
          <a:prstGeom prst="rect">
            <a:avLst/>
          </a:prstGeom>
        </p:spPr>
      </p:pic>
    </p:spTree>
    <p:extLst>
      <p:ext uri="{BB962C8B-B14F-4D97-AF65-F5344CB8AC3E}">
        <p14:creationId xmlns:p14="http://schemas.microsoft.com/office/powerpoint/2010/main" val="174926749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76E54B-5BBA-9541-9CDA-30D09F65C9FC}" type="slidenum">
              <a:rPr lang="en-US" smtClean="0"/>
              <a:pPr/>
              <a:t>3</a:t>
            </a:fld>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806536">
            <a:off x="3900538" y="-2258155"/>
            <a:ext cx="5474245" cy="6039916"/>
          </a:xfrm>
          <a:prstGeom prst="rect">
            <a:avLst/>
          </a:prstGeom>
          <a:effectLst>
            <a:outerShdw blurRad="190500" dist="190500" dir="2700000" algn="tl" rotWithShape="0">
              <a:srgbClr val="000000">
                <a:alpha val="30000"/>
              </a:srgbClr>
            </a:outerShdw>
          </a:effectLst>
        </p:spPr>
      </p:pic>
      <p:sp>
        <p:nvSpPr>
          <p:cNvPr id="5" name="Title 4"/>
          <p:cNvSpPr>
            <a:spLocks noGrp="1"/>
          </p:cNvSpPr>
          <p:nvPr>
            <p:ph type="title"/>
          </p:nvPr>
        </p:nvSpPr>
        <p:spPr>
          <a:xfrm>
            <a:off x="457199" y="909752"/>
            <a:ext cx="8229601" cy="4992448"/>
          </a:xfrm>
        </p:spPr>
        <p:txBody>
          <a:bodyPr>
            <a:normAutofit/>
          </a:bodyPr>
          <a:lstStyle/>
          <a:p>
            <a:br>
              <a:rPr lang="en-US" sz="1800" b="1" dirty="0"/>
            </a:br>
            <a:br>
              <a:rPr lang="en-US" sz="1800" b="1" dirty="0"/>
            </a:br>
            <a:r>
              <a:rPr lang="en-US" sz="1800" b="1" dirty="0"/>
              <a:t>WARNING</a:t>
            </a:r>
            <a:r>
              <a:rPr lang="en-US" sz="1800" dirty="0"/>
              <a:t>:  Please do not attempt to hack any</a:t>
            </a:r>
            <a:br>
              <a:rPr lang="en-US" sz="1800" dirty="0"/>
            </a:br>
            <a:r>
              <a:rPr lang="en-US" sz="1800" dirty="0"/>
              <a:t>computer system without legal permission to do so.</a:t>
            </a:r>
            <a:br>
              <a:rPr lang="en-US" sz="1800" dirty="0"/>
            </a:br>
            <a:r>
              <a:rPr lang="en-US" sz="1800" dirty="0"/>
              <a:t>Unauthorized computer hacking is illegal and can</a:t>
            </a:r>
            <a:br>
              <a:rPr lang="en-US" sz="1800" dirty="0"/>
            </a:br>
            <a:r>
              <a:rPr lang="en-US" sz="1800" dirty="0"/>
              <a:t>be punishable by a range of penalties including</a:t>
            </a:r>
            <a:br>
              <a:rPr lang="en-US" sz="1800" dirty="0"/>
            </a:br>
            <a:r>
              <a:rPr lang="en-US" sz="1800" dirty="0"/>
              <a:t>loss of job, monetary fines and possible imprisonment. </a:t>
            </a:r>
            <a:br>
              <a:rPr lang="en-US" sz="1800" dirty="0"/>
            </a:br>
            <a:br>
              <a:rPr lang="en-US" sz="1800" dirty="0"/>
            </a:br>
            <a:br>
              <a:rPr lang="en-US" sz="1800" dirty="0"/>
            </a:br>
            <a:r>
              <a:rPr lang="en-US" sz="1800" b="1" dirty="0"/>
              <a:t>ALSO</a:t>
            </a:r>
            <a:r>
              <a:rPr lang="en-US" sz="1800" dirty="0"/>
              <a:t>:  The </a:t>
            </a:r>
            <a:r>
              <a:rPr lang="en-US" sz="1800" i="1" dirty="0"/>
              <a:t>Free and Open Source Software </a:t>
            </a:r>
            <a:r>
              <a:rPr lang="en-US" sz="1800" dirty="0"/>
              <a:t>presented in these materials are examples of good secure development tools and techniques. You may have unknown legal, licensing or technical issues when making use of </a:t>
            </a:r>
            <a:r>
              <a:rPr lang="en-US" sz="1800" i="1" dirty="0"/>
              <a:t>Free and Open Source Software</a:t>
            </a:r>
            <a:r>
              <a:rPr lang="en-US" sz="1800" dirty="0"/>
              <a:t>. You should consult your company's policy on the use of </a:t>
            </a:r>
            <a:r>
              <a:rPr lang="en-US" sz="1800" i="1" dirty="0"/>
              <a:t>Free and Open Source Software </a:t>
            </a:r>
            <a:r>
              <a:rPr lang="en-US" sz="1800" dirty="0"/>
              <a:t>before making use of any software referenced in this material.</a:t>
            </a:r>
          </a:p>
        </p:txBody>
      </p:sp>
    </p:spTree>
    <p:extLst>
      <p:ext uri="{BB962C8B-B14F-4D97-AF65-F5344CB8AC3E}">
        <p14:creationId xmlns:p14="http://schemas.microsoft.com/office/powerpoint/2010/main" val="7524397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 / TLS Browser #fail</a:t>
            </a:r>
          </a:p>
        </p:txBody>
      </p:sp>
      <p:sp>
        <p:nvSpPr>
          <p:cNvPr id="3" name="Content Placeholder 2"/>
          <p:cNvSpPr>
            <a:spLocks noGrp="1"/>
          </p:cNvSpPr>
          <p:nvPr>
            <p:ph idx="1"/>
          </p:nvPr>
        </p:nvSpPr>
        <p:spPr>
          <a:xfrm>
            <a:off x="457200" y="4244729"/>
            <a:ext cx="8229600" cy="1451119"/>
          </a:xfrm>
        </p:spPr>
        <p:txBody>
          <a:bodyPr/>
          <a:lstStyle/>
          <a:p>
            <a:pPr marL="0" indent="0">
              <a:buNone/>
            </a:pPr>
            <a:r>
              <a:rPr lang="en-US" dirty="0">
                <a:solidFill>
                  <a:srgbClr val="DB3D16"/>
                </a:solidFill>
              </a:rPr>
              <a:t>The effects of a “fail open/soft fail” policy</a:t>
            </a:r>
          </a:p>
          <a:p>
            <a:pPr lvl="1"/>
            <a:r>
              <a:rPr lang="en-US" dirty="0"/>
              <a:t>30-70% of the users click through warnings*</a:t>
            </a:r>
          </a:p>
          <a:p>
            <a:pPr lvl="1"/>
            <a:r>
              <a:rPr lang="en-US" dirty="0"/>
              <a:t>Completely defeats the purpose of encryption</a:t>
            </a:r>
          </a:p>
          <a:p>
            <a:pPr lvl="1"/>
            <a:r>
              <a:rPr lang="en-US" dirty="0">
                <a:solidFill>
                  <a:schemeClr val="accent2">
                    <a:lumMod val="75000"/>
                  </a:schemeClr>
                </a:solidFill>
              </a:rPr>
              <a:t>No good way to change browser behavior,</a:t>
            </a:r>
            <a:br>
              <a:rPr lang="en-US" dirty="0">
                <a:solidFill>
                  <a:schemeClr val="accent2">
                    <a:lumMod val="75000"/>
                  </a:schemeClr>
                </a:solidFill>
              </a:rPr>
            </a:br>
            <a:r>
              <a:rPr lang="en-US" dirty="0">
                <a:solidFill>
                  <a:schemeClr val="accent2">
                    <a:lumMod val="75000"/>
                  </a:schemeClr>
                </a:solidFill>
              </a:rPr>
              <a:t>until recently</a:t>
            </a:r>
          </a:p>
          <a:p>
            <a:endParaRPr lang="en-US" dirty="0"/>
          </a:p>
          <a:p>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t>30</a:t>
            </a:fld>
            <a:endParaRPr lang="en-US"/>
          </a:p>
        </p:txBody>
      </p:sp>
      <p:sp>
        <p:nvSpPr>
          <p:cNvPr id="5" name="Rectangle 4"/>
          <p:cNvSpPr/>
          <p:nvPr/>
        </p:nvSpPr>
        <p:spPr>
          <a:xfrm>
            <a:off x="457200" y="6033699"/>
            <a:ext cx="5557174" cy="246221"/>
          </a:xfrm>
          <a:prstGeom prst="rect">
            <a:avLst/>
          </a:prstGeom>
        </p:spPr>
        <p:txBody>
          <a:bodyPr wrap="square">
            <a:spAutoFit/>
          </a:bodyPr>
          <a:lstStyle/>
          <a:p>
            <a:r>
              <a:rPr lang="en-US" sz="1000" dirty="0">
                <a:solidFill>
                  <a:srgbClr val="7A6C62"/>
                </a:solidFill>
              </a:rPr>
              <a:t>* http://</a:t>
            </a:r>
            <a:r>
              <a:rPr lang="en-US" sz="1000" dirty="0" err="1">
                <a:solidFill>
                  <a:srgbClr val="7A6C62"/>
                </a:solidFill>
              </a:rPr>
              <a:t>www.cs.berkeley.edu</a:t>
            </a:r>
            <a:r>
              <a:rPr lang="en-US" sz="1000" dirty="0">
                <a:solidFill>
                  <a:srgbClr val="7A6C62"/>
                </a:solidFill>
              </a:rPr>
              <a:t>/~</a:t>
            </a:r>
            <a:r>
              <a:rPr lang="en-US" sz="1000" dirty="0" err="1">
                <a:solidFill>
                  <a:srgbClr val="7A6C62"/>
                </a:solidFill>
              </a:rPr>
              <a:t>devdatta</a:t>
            </a:r>
            <a:r>
              <a:rPr lang="en-US" sz="1000" dirty="0">
                <a:solidFill>
                  <a:srgbClr val="7A6C62"/>
                </a:solidFill>
              </a:rPr>
              <a:t>/papers/</a:t>
            </a:r>
            <a:r>
              <a:rPr lang="en-US" sz="1000" dirty="0" err="1">
                <a:solidFill>
                  <a:srgbClr val="7A6C62"/>
                </a:solidFill>
              </a:rPr>
              <a:t>alice</a:t>
            </a:r>
            <a:r>
              <a:rPr lang="en-US" sz="1000" dirty="0">
                <a:solidFill>
                  <a:srgbClr val="7A6C62"/>
                </a:solidFill>
              </a:rPr>
              <a:t>-in-</a:t>
            </a:r>
            <a:r>
              <a:rPr lang="en-US" sz="1000" dirty="0" err="1">
                <a:solidFill>
                  <a:srgbClr val="7A6C62"/>
                </a:solidFill>
              </a:rPr>
              <a:t>warningland.pdf</a:t>
            </a:r>
            <a:endParaRPr lang="en-US" sz="1000" dirty="0">
              <a:solidFill>
                <a:srgbClr val="7A6C62"/>
              </a:solidFill>
            </a:endParaRPr>
          </a:p>
        </p:txBody>
      </p:sp>
      <p:pic>
        <p:nvPicPr>
          <p:cNvPr id="6" name="Picture 5" descr="browserfai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854" y="1508993"/>
            <a:ext cx="6798030" cy="2588917"/>
          </a:xfrm>
          <a:prstGeom prst="rect">
            <a:avLst/>
          </a:prstGeom>
        </p:spPr>
      </p:pic>
      <p:grpSp>
        <p:nvGrpSpPr>
          <p:cNvPr id="18" name="Group 17"/>
          <p:cNvGrpSpPr/>
          <p:nvPr/>
        </p:nvGrpSpPr>
        <p:grpSpPr>
          <a:xfrm>
            <a:off x="6697001" y="1355944"/>
            <a:ext cx="2066550" cy="1512158"/>
            <a:chOff x="6925982" y="1926310"/>
            <a:chExt cx="2066550" cy="1512158"/>
          </a:xfrm>
        </p:grpSpPr>
        <p:sp>
          <p:nvSpPr>
            <p:cNvPr id="15" name="Cloud 14"/>
            <p:cNvSpPr/>
            <p:nvPr/>
          </p:nvSpPr>
          <p:spPr>
            <a:xfrm>
              <a:off x="6925982" y="1926310"/>
              <a:ext cx="2066550" cy="1316924"/>
            </a:xfrm>
            <a:prstGeom prst="cloud">
              <a:avLst/>
            </a:prstGeom>
            <a:solidFill>
              <a:srgbClr val="FFFFFF"/>
            </a:solidFill>
            <a:ln w="28575" cap="rnd" cmpd="sng">
              <a:solidFill>
                <a:srgbClr val="1D9EBA"/>
              </a:solidFill>
              <a:headEnd type="none"/>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7149400" y="2219342"/>
              <a:ext cx="1599208" cy="646331"/>
            </a:xfrm>
            <a:prstGeom prst="rect">
              <a:avLst/>
            </a:prstGeom>
          </p:spPr>
          <p:txBody>
            <a:bodyPr wrap="square">
              <a:spAutoFit/>
            </a:bodyPr>
            <a:lstStyle/>
            <a:p>
              <a:pPr algn="ctr"/>
              <a:r>
                <a:rPr lang="en-US" i="1" dirty="0">
                  <a:solidFill>
                    <a:schemeClr val="accent1"/>
                  </a:solidFill>
                </a:rPr>
                <a:t>It worked yesterday…</a:t>
              </a:r>
            </a:p>
          </p:txBody>
        </p:sp>
        <p:sp>
          <p:nvSpPr>
            <p:cNvPr id="16" name="Oval 15"/>
            <p:cNvSpPr/>
            <p:nvPr/>
          </p:nvSpPr>
          <p:spPr>
            <a:xfrm>
              <a:off x="8081216" y="3043326"/>
              <a:ext cx="293972" cy="293972"/>
            </a:xfrm>
            <a:prstGeom prst="ellipse">
              <a:avLst/>
            </a:prstGeom>
            <a:solidFill>
              <a:srgbClr val="FFFFFF"/>
            </a:solidFill>
            <a:ln w="28575" cmpd="sng">
              <a:solidFill>
                <a:srgbClr val="1D9EBA"/>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Oval 16"/>
            <p:cNvSpPr/>
            <p:nvPr/>
          </p:nvSpPr>
          <p:spPr>
            <a:xfrm>
              <a:off x="8340059" y="3347028"/>
              <a:ext cx="91440" cy="91440"/>
            </a:xfrm>
            <a:prstGeom prst="ellipse">
              <a:avLst/>
            </a:prstGeom>
            <a:solidFill>
              <a:srgbClr val="FFFFFF"/>
            </a:solidFill>
            <a:ln w="28575" cmpd="sng">
              <a:solidFill>
                <a:srgbClr val="1D9EBA"/>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9" name="Picture 8" descr="confused.png"/>
          <p:cNvPicPr>
            <a:picLocks noChangeAspect="1"/>
          </p:cNvPicPr>
          <p:nvPr/>
        </p:nvPicPr>
        <p:blipFill rotWithShape="1">
          <a:blip r:embed="rId4">
            <a:extLst>
              <a:ext uri="{28A0092B-C50C-407E-A947-70E740481C1C}">
                <a14:useLocalDpi xmlns:a14="http://schemas.microsoft.com/office/drawing/2010/main" val="0"/>
              </a:ext>
            </a:extLst>
          </a:blip>
          <a:srcRect t="3" r="20724" b="41330"/>
          <a:stretch/>
        </p:blipFill>
        <p:spPr>
          <a:xfrm>
            <a:off x="5070785" y="2611046"/>
            <a:ext cx="4073215" cy="4246954"/>
          </a:xfrm>
          <a:prstGeom prst="rect">
            <a:avLst/>
          </a:prstGeom>
        </p:spPr>
      </p:pic>
    </p:spTree>
    <p:extLst>
      <p:ext uri="{BB962C8B-B14F-4D97-AF65-F5344CB8AC3E}">
        <p14:creationId xmlns:p14="http://schemas.microsoft.com/office/powerpoint/2010/main" val="773781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900" decel="100000" fill="hold"/>
                                        <p:tgtEl>
                                          <p:spTgt spid="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HTTPS / TLS CA #fail:  September 2011</a:t>
            </a:r>
          </a:p>
        </p:txBody>
      </p:sp>
      <p:sp>
        <p:nvSpPr>
          <p:cNvPr id="4" name="Slide Number Placeholder 3"/>
          <p:cNvSpPr>
            <a:spLocks noGrp="1"/>
          </p:cNvSpPr>
          <p:nvPr>
            <p:ph type="sldNum" sz="quarter" idx="12"/>
          </p:nvPr>
        </p:nvSpPr>
        <p:spPr/>
        <p:txBody>
          <a:bodyPr/>
          <a:lstStyle/>
          <a:p>
            <a:fld id="{9B76E54B-5BBA-9541-9CDA-30D09F65C9FC}" type="slidenum">
              <a:rPr lang="en-US" smtClean="0"/>
              <a:pPr/>
              <a:t>31</a:t>
            </a:fld>
            <a:endParaRPr lang="en-US"/>
          </a:p>
        </p:txBody>
      </p:sp>
      <p:pic>
        <p:nvPicPr>
          <p:cNvPr id="2" name="Picture 1" descr="Screen Shot 2015-06-04 at 10.43.10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574848"/>
            <a:ext cx="8229601" cy="4781503"/>
          </a:xfrm>
          <a:prstGeom prst="rect">
            <a:avLst/>
          </a:prstGeom>
        </p:spPr>
      </p:pic>
    </p:spTree>
    <p:extLst>
      <p:ext uri="{BB962C8B-B14F-4D97-AF65-F5344CB8AC3E}">
        <p14:creationId xmlns:p14="http://schemas.microsoft.com/office/powerpoint/2010/main" val="55785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HTTPS / TLS CA #fail:  February 2012</a:t>
            </a:r>
          </a:p>
        </p:txBody>
      </p:sp>
      <p:sp>
        <p:nvSpPr>
          <p:cNvPr id="4" name="Slide Number Placeholder 3"/>
          <p:cNvSpPr>
            <a:spLocks noGrp="1"/>
          </p:cNvSpPr>
          <p:nvPr>
            <p:ph type="sldNum" sz="quarter" idx="12"/>
          </p:nvPr>
        </p:nvSpPr>
        <p:spPr/>
        <p:txBody>
          <a:bodyPr/>
          <a:lstStyle/>
          <a:p>
            <a:fld id="{9B76E54B-5BBA-9541-9CDA-30D09F65C9FC}" type="slidenum">
              <a:rPr lang="en-US" smtClean="0"/>
              <a:pPr/>
              <a:t>32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367894"/>
            <a:ext cx="7656428" cy="4910521"/>
          </a:xfrm>
          <a:prstGeom prst="rect">
            <a:avLst/>
          </a:prstGeom>
        </p:spPr>
      </p:pic>
    </p:spTree>
    <p:extLst>
      <p:ext uri="{BB962C8B-B14F-4D97-AF65-F5344CB8AC3E}">
        <p14:creationId xmlns:p14="http://schemas.microsoft.com/office/powerpoint/2010/main" val="264189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HTTPS / TLS CA #fail:  December 2012</a:t>
            </a:r>
          </a:p>
        </p:txBody>
      </p:sp>
      <p:sp>
        <p:nvSpPr>
          <p:cNvPr id="4" name="Slide Number Placeholder 3"/>
          <p:cNvSpPr>
            <a:spLocks noGrp="1"/>
          </p:cNvSpPr>
          <p:nvPr>
            <p:ph type="sldNum" sz="quarter" idx="12"/>
          </p:nvPr>
        </p:nvSpPr>
        <p:spPr/>
        <p:txBody>
          <a:bodyPr/>
          <a:lstStyle/>
          <a:p>
            <a:fld id="{9B76E54B-5BBA-9541-9CDA-30D09F65C9FC}" type="slidenum">
              <a:rPr lang="en-US" smtClean="0"/>
              <a:pPr/>
              <a:t>33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491099"/>
            <a:ext cx="8229600" cy="4209294"/>
          </a:xfrm>
          <a:prstGeom prst="rect">
            <a:avLst/>
          </a:prstGeom>
        </p:spPr>
      </p:pic>
    </p:spTree>
    <p:extLst>
      <p:ext uri="{BB962C8B-B14F-4D97-AF65-F5344CB8AC3E}">
        <p14:creationId xmlns:p14="http://schemas.microsoft.com/office/powerpoint/2010/main" val="2486961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HTTPS / TLS CA #fail:  December 2013</a:t>
            </a:r>
          </a:p>
        </p:txBody>
      </p:sp>
      <p:sp>
        <p:nvSpPr>
          <p:cNvPr id="4" name="Slide Number Placeholder 3"/>
          <p:cNvSpPr>
            <a:spLocks noGrp="1"/>
          </p:cNvSpPr>
          <p:nvPr>
            <p:ph type="sldNum" sz="quarter" idx="12"/>
          </p:nvPr>
        </p:nvSpPr>
        <p:spPr/>
        <p:txBody>
          <a:bodyPr/>
          <a:lstStyle/>
          <a:p>
            <a:fld id="{9B76E54B-5BBA-9541-9CDA-30D09F65C9FC}" type="slidenum">
              <a:rPr lang="en-US" smtClean="0"/>
              <a:pPr/>
              <a:t>34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292076"/>
            <a:ext cx="7656428" cy="4650782"/>
          </a:xfrm>
          <a:prstGeom prst="rect">
            <a:avLst/>
          </a:prstGeom>
        </p:spPr>
      </p:pic>
    </p:spTree>
    <p:extLst>
      <p:ext uri="{BB962C8B-B14F-4D97-AF65-F5344CB8AC3E}">
        <p14:creationId xmlns:p14="http://schemas.microsoft.com/office/powerpoint/2010/main" val="3629706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Browser / OS TLS SINS:  February 2014</a:t>
            </a:r>
          </a:p>
        </p:txBody>
      </p:sp>
      <p:sp>
        <p:nvSpPr>
          <p:cNvPr id="4" name="Slide Number Placeholder 3"/>
          <p:cNvSpPr>
            <a:spLocks noGrp="1"/>
          </p:cNvSpPr>
          <p:nvPr>
            <p:ph type="sldNum" sz="quarter" idx="12"/>
          </p:nvPr>
        </p:nvSpPr>
        <p:spPr/>
        <p:txBody>
          <a:bodyPr/>
          <a:lstStyle/>
          <a:p>
            <a:fld id="{9B76E54B-5BBA-9541-9CDA-30D09F65C9FC}" type="slidenum">
              <a:rPr lang="en-US" smtClean="0"/>
              <a:pPr/>
              <a:t>35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367894"/>
            <a:ext cx="8229600" cy="4816776"/>
          </a:xfrm>
          <a:prstGeom prst="rect">
            <a:avLst/>
          </a:prstGeom>
        </p:spPr>
      </p:pic>
    </p:spTree>
    <p:extLst>
      <p:ext uri="{BB962C8B-B14F-4D97-AF65-F5344CB8AC3E}">
        <p14:creationId xmlns:p14="http://schemas.microsoft.com/office/powerpoint/2010/main" val="3854149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 </a:t>
            </a:r>
            <a:r>
              <a:rPr lang="en-US" dirty="0" err="1"/>
              <a:t>goto</a:t>
            </a:r>
            <a:r>
              <a:rPr lang="en-US" dirty="0"/>
              <a:t> #fail SSL / TLS bug</a:t>
            </a:r>
          </a:p>
        </p:txBody>
      </p:sp>
      <p:sp>
        <p:nvSpPr>
          <p:cNvPr id="3" name="Slide Number Placeholder 2"/>
          <p:cNvSpPr>
            <a:spLocks noGrp="1"/>
          </p:cNvSpPr>
          <p:nvPr>
            <p:ph type="sldNum" sz="quarter" idx="12"/>
          </p:nvPr>
        </p:nvSpPr>
        <p:spPr/>
        <p:txBody>
          <a:bodyPr/>
          <a:lstStyle/>
          <a:p>
            <a:fld id="{9B76E54B-5BBA-9541-9CDA-30D09F65C9FC}" type="slidenum">
              <a:rPr lang="en-US" smtClean="0"/>
              <a:t>36</a:t>
            </a:fld>
            <a:endParaRPr lang="en-US"/>
          </a:p>
        </p:txBody>
      </p:sp>
      <p:sp>
        <p:nvSpPr>
          <p:cNvPr id="5" name="Content Placeholder 2"/>
          <p:cNvSpPr txBox="1">
            <a:spLocks/>
          </p:cNvSpPr>
          <p:nvPr/>
        </p:nvSpPr>
        <p:spPr>
          <a:xfrm>
            <a:off x="457203" y="1526944"/>
            <a:ext cx="8686801" cy="430887"/>
          </a:xfrm>
          <a:prstGeom prst="rect">
            <a:avLst/>
          </a:prstGeom>
          <a:solidFill>
            <a:schemeClr val="accent2">
              <a:lumMod val="20000"/>
              <a:lumOff val="80000"/>
            </a:schemeClr>
          </a:solidFill>
        </p:spPr>
        <p:txBody>
          <a:bodyPr wrap="square" lIns="182880" tIns="91440" rIns="164592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solidFill>
                  <a:srgbClr val="7A6C62"/>
                </a:solidFill>
              </a:rPr>
              <a:t>Major </a:t>
            </a:r>
            <a:r>
              <a:rPr lang="en-US" sz="1600" dirty="0" err="1">
                <a:solidFill>
                  <a:srgbClr val="7A6C62"/>
                </a:solidFill>
              </a:rPr>
              <a:t>iOS</a:t>
            </a:r>
            <a:r>
              <a:rPr lang="en-US" sz="1600" dirty="0">
                <a:solidFill>
                  <a:srgbClr val="7A6C62"/>
                </a:solidFill>
              </a:rPr>
              <a:t>/OSX SSL implementation bug</a:t>
            </a:r>
          </a:p>
        </p:txBody>
      </p:sp>
      <p:sp>
        <p:nvSpPr>
          <p:cNvPr id="6" name="Content Placeholder 2"/>
          <p:cNvSpPr txBox="1">
            <a:spLocks/>
          </p:cNvSpPr>
          <p:nvPr/>
        </p:nvSpPr>
        <p:spPr>
          <a:xfrm>
            <a:off x="457202" y="2126966"/>
            <a:ext cx="8686802" cy="430887"/>
          </a:xfrm>
          <a:prstGeom prst="rect">
            <a:avLst/>
          </a:prstGeom>
          <a:solidFill>
            <a:schemeClr val="accent2">
              <a:lumMod val="20000"/>
              <a:lumOff val="80000"/>
            </a:schemeClr>
          </a:solidFill>
        </p:spPr>
        <p:txBody>
          <a:bodyPr wrap="square" lIns="182880" tIns="91440" rIns="164592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solidFill>
                  <a:srgbClr val="7A6C62"/>
                </a:solidFill>
              </a:rPr>
              <a:t>http://</a:t>
            </a:r>
            <a:r>
              <a:rPr lang="en-US" sz="1600" dirty="0" err="1">
                <a:solidFill>
                  <a:srgbClr val="7A6C62"/>
                </a:solidFill>
              </a:rPr>
              <a:t>web.nvd.nist.gov</a:t>
            </a:r>
            <a:r>
              <a:rPr lang="en-US" sz="1600" dirty="0">
                <a:solidFill>
                  <a:srgbClr val="7A6C62"/>
                </a:solidFill>
              </a:rPr>
              <a:t>/view/</a:t>
            </a:r>
            <a:r>
              <a:rPr lang="en-US" sz="1600" dirty="0" err="1">
                <a:solidFill>
                  <a:srgbClr val="7A6C62"/>
                </a:solidFill>
              </a:rPr>
              <a:t>vuln</a:t>
            </a:r>
            <a:r>
              <a:rPr lang="en-US" sz="1600" dirty="0">
                <a:solidFill>
                  <a:srgbClr val="7A6C62"/>
                </a:solidFill>
              </a:rPr>
              <a:t>/</a:t>
            </a:r>
            <a:r>
              <a:rPr lang="en-US" sz="1600" dirty="0" err="1">
                <a:solidFill>
                  <a:srgbClr val="7A6C62"/>
                </a:solidFill>
              </a:rPr>
              <a:t>detail?vulnId</a:t>
            </a:r>
            <a:r>
              <a:rPr lang="en-US" sz="1600" dirty="0">
                <a:solidFill>
                  <a:srgbClr val="7A6C62"/>
                </a:solidFill>
              </a:rPr>
              <a:t>=CVE-2014-1266</a:t>
            </a:r>
          </a:p>
        </p:txBody>
      </p:sp>
      <p:sp>
        <p:nvSpPr>
          <p:cNvPr id="7" name="Content Placeholder 2"/>
          <p:cNvSpPr txBox="1">
            <a:spLocks/>
          </p:cNvSpPr>
          <p:nvPr/>
        </p:nvSpPr>
        <p:spPr>
          <a:xfrm>
            <a:off x="457201" y="2603878"/>
            <a:ext cx="8686802" cy="677108"/>
          </a:xfrm>
          <a:prstGeom prst="rect">
            <a:avLst/>
          </a:prstGeom>
          <a:solidFill>
            <a:schemeClr val="accent2">
              <a:lumMod val="20000"/>
              <a:lumOff val="80000"/>
            </a:schemeClr>
          </a:solidFill>
        </p:spPr>
        <p:txBody>
          <a:bodyPr wrap="square" lIns="182880" tIns="91440" rIns="164592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a:solidFill>
                  <a:srgbClr val="7A6C62"/>
                </a:solidFill>
              </a:rPr>
              <a:t>"...does not check the signature in a TLS Server Key Exchange message....”</a:t>
            </a:r>
          </a:p>
        </p:txBody>
      </p:sp>
      <p:sp>
        <p:nvSpPr>
          <p:cNvPr id="8" name="Content Placeholder 2"/>
          <p:cNvSpPr txBox="1">
            <a:spLocks/>
          </p:cNvSpPr>
          <p:nvPr/>
        </p:nvSpPr>
        <p:spPr>
          <a:xfrm>
            <a:off x="457201" y="3327009"/>
            <a:ext cx="8686802" cy="677108"/>
          </a:xfrm>
          <a:prstGeom prst="rect">
            <a:avLst/>
          </a:prstGeom>
          <a:solidFill>
            <a:schemeClr val="accent2">
              <a:lumMod val="20000"/>
              <a:lumOff val="80000"/>
            </a:schemeClr>
          </a:solidFill>
        </p:spPr>
        <p:txBody>
          <a:bodyPr wrap="square" lIns="182880" tIns="91440" rIns="164592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solidFill>
                  <a:srgbClr val="7A6C62"/>
                </a:solidFill>
              </a:rPr>
              <a:t>"...allows man-in-the-middle attackers to spoof SSL servers by (1) using an arbitrary private key for the signing step or (2) omitting the signing step.”</a:t>
            </a:r>
          </a:p>
        </p:txBody>
      </p:sp>
    </p:spTree>
    <p:extLst>
      <p:ext uri="{BB962C8B-B14F-4D97-AF65-F5344CB8AC3E}">
        <p14:creationId xmlns:p14="http://schemas.microsoft.com/office/powerpoint/2010/main" val="4010053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"goto fail" </a:t>
            </a:r>
            <a:r>
              <a:rPr lang="en-US" dirty="0"/>
              <a:t>Apple SSL / TLS bug</a:t>
            </a:r>
          </a:p>
        </p:txBody>
      </p:sp>
      <p:sp>
        <p:nvSpPr>
          <p:cNvPr id="4" name="Slide Number Placeholder 3"/>
          <p:cNvSpPr>
            <a:spLocks noGrp="1"/>
          </p:cNvSpPr>
          <p:nvPr>
            <p:ph type="sldNum" sz="quarter" idx="12"/>
          </p:nvPr>
        </p:nvSpPr>
        <p:spPr/>
        <p:txBody>
          <a:bodyPr/>
          <a:lstStyle/>
          <a:p>
            <a:fld id="{9B76E54B-5BBA-9541-9CDA-30D09F65C9FC}" type="slidenum">
              <a:rPr lang="en-US" smtClean="0"/>
              <a:t>37</a:t>
            </a:fld>
            <a:endParaRPr lang="en-US"/>
          </a:p>
        </p:txBody>
      </p:sp>
      <p:grpSp>
        <p:nvGrpSpPr>
          <p:cNvPr id="3" name="Group 2"/>
          <p:cNvGrpSpPr/>
          <p:nvPr/>
        </p:nvGrpSpPr>
        <p:grpSpPr>
          <a:xfrm>
            <a:off x="457200" y="1327151"/>
            <a:ext cx="8229052" cy="5029200"/>
            <a:chOff x="457200" y="1327151"/>
            <a:chExt cx="8229052" cy="5029200"/>
          </a:xfrm>
        </p:grpSpPr>
        <p:pic>
          <p:nvPicPr>
            <p:cNvPr id="9" name="Picture 8" descr="codewindow.png"/>
            <p:cNvPicPr>
              <a:picLocks noChangeAspect="1"/>
            </p:cNvPicPr>
            <p:nvPr/>
          </p:nvPicPr>
          <p:blipFill rotWithShape="1">
            <a:blip r:embed="rId3" cstate="print">
              <a:extLst>
                <a:ext uri="{28A0092B-C50C-407E-A947-70E740481C1C}">
                  <a14:useLocalDpi xmlns:a14="http://schemas.microsoft.com/office/drawing/2010/main"/>
                </a:ext>
              </a:extLst>
            </a:blip>
            <a:srcRect b="8328"/>
            <a:stretch/>
          </p:blipFill>
          <p:spPr>
            <a:xfrm>
              <a:off x="457200" y="1327151"/>
              <a:ext cx="8229052" cy="5029200"/>
            </a:xfrm>
            <a:prstGeom prst="rect">
              <a:avLst/>
            </a:prstGeom>
            <a:effectLst/>
          </p:spPr>
        </p:pic>
        <p:sp>
          <p:nvSpPr>
            <p:cNvPr id="10" name="Content Placeholder 4"/>
            <p:cNvSpPr txBox="1">
              <a:spLocks/>
            </p:cNvSpPr>
            <p:nvPr/>
          </p:nvSpPr>
          <p:spPr>
            <a:xfrm>
              <a:off x="790400" y="1726485"/>
              <a:ext cx="7628696" cy="4589123"/>
            </a:xfrm>
            <a:prstGeom prst="rect">
              <a:avLst/>
            </a:prstGeom>
          </p:spPr>
          <p:txBody>
            <a:bodyPr lIns="0" tIns="0" rIns="0" bIns="0"/>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457200">
                <a:spcBef>
                  <a:spcPts val="0"/>
                </a:spcBef>
                <a:spcAft>
                  <a:spcPts val="0"/>
                </a:spcAft>
              </a:pPr>
              <a:r>
                <a:rPr lang="en-US" sz="1400" dirty="0">
                  <a:solidFill>
                    <a:schemeClr val="tx1"/>
                  </a:solidFill>
                  <a:latin typeface="Courier"/>
                  <a:cs typeface="Courier"/>
                </a:rPr>
                <a:t>static </a:t>
              </a:r>
              <a:r>
                <a:rPr lang="en-US" sz="1400" dirty="0" err="1">
                  <a:solidFill>
                    <a:schemeClr val="tx1"/>
                  </a:solidFill>
                  <a:latin typeface="Courier"/>
                  <a:cs typeface="Courier"/>
                </a:rPr>
                <a:t>OSStatus</a:t>
              </a:r>
              <a:endParaRPr lang="en-US" sz="1400" dirty="0">
                <a:solidFill>
                  <a:schemeClr val="tx1"/>
                </a:solidFill>
                <a:latin typeface="Courier"/>
                <a:cs typeface="Courier"/>
              </a:endParaRPr>
            </a:p>
            <a:p>
              <a:pPr marL="182880" indent="-457200">
                <a:spcBef>
                  <a:spcPts val="0"/>
                </a:spcBef>
                <a:spcAft>
                  <a:spcPts val="0"/>
                </a:spcAft>
              </a:pPr>
              <a:r>
                <a:rPr lang="en-US" sz="1400" dirty="0" err="1">
                  <a:solidFill>
                    <a:schemeClr val="tx1"/>
                  </a:solidFill>
                  <a:latin typeface="Courier"/>
                  <a:cs typeface="Courier"/>
                </a:rPr>
                <a:t>SSLVerifySignedServerKeyExchange</a:t>
              </a:r>
              <a:r>
                <a:rPr lang="en-US" sz="1400" dirty="0">
                  <a:solidFill>
                    <a:schemeClr val="tx1"/>
                  </a:solidFill>
                  <a:latin typeface="Courier"/>
                  <a:cs typeface="Courier"/>
                </a:rPr>
                <a:t>(</a:t>
              </a:r>
              <a:r>
                <a:rPr lang="en-US" sz="1400" dirty="0" err="1">
                  <a:solidFill>
                    <a:schemeClr val="tx1"/>
                  </a:solidFill>
                  <a:latin typeface="Courier"/>
                  <a:cs typeface="Courier"/>
                </a:rPr>
                <a:t>SSLContext</a:t>
              </a:r>
              <a:r>
                <a:rPr lang="en-US" sz="1400" dirty="0">
                  <a:solidFill>
                    <a:schemeClr val="tx1"/>
                  </a:solidFill>
                  <a:latin typeface="Courier"/>
                  <a:cs typeface="Courier"/>
                </a:rPr>
                <a:t> *</a:t>
              </a:r>
              <a:r>
                <a:rPr lang="en-US" sz="1400" dirty="0" err="1">
                  <a:solidFill>
                    <a:schemeClr val="tx1"/>
                  </a:solidFill>
                  <a:latin typeface="Courier"/>
                  <a:cs typeface="Courier"/>
                </a:rPr>
                <a:t>ctx</a:t>
              </a:r>
              <a:r>
                <a:rPr lang="en-US" sz="1400" dirty="0">
                  <a:solidFill>
                    <a:schemeClr val="tx1"/>
                  </a:solidFill>
                  <a:latin typeface="Courier"/>
                  <a:cs typeface="Courier"/>
                </a:rPr>
                <a:t>, </a:t>
              </a:r>
              <a:r>
                <a:rPr lang="en-US" sz="1400" dirty="0" err="1">
                  <a:solidFill>
                    <a:schemeClr val="tx1"/>
                  </a:solidFill>
                  <a:latin typeface="Courier"/>
                  <a:cs typeface="Courier"/>
                </a:rPr>
                <a:t>bool</a:t>
              </a:r>
              <a:r>
                <a:rPr lang="en-US" sz="1400" dirty="0">
                  <a:solidFill>
                    <a:schemeClr val="tx1"/>
                  </a:solidFill>
                  <a:latin typeface="Courier"/>
                  <a:cs typeface="Courier"/>
                </a:rPr>
                <a:t> </a:t>
              </a:r>
              <a:r>
                <a:rPr lang="en-US" sz="1400" dirty="0" err="1">
                  <a:solidFill>
                    <a:schemeClr val="tx1"/>
                  </a:solidFill>
                  <a:latin typeface="Courier"/>
                  <a:cs typeface="Courier"/>
                </a:rPr>
                <a:t>isRsa</a:t>
              </a:r>
              <a:r>
                <a:rPr lang="en-US" sz="1400" dirty="0">
                  <a:solidFill>
                    <a:schemeClr val="tx1"/>
                  </a:solidFill>
                  <a:latin typeface="Courier"/>
                  <a:cs typeface="Courier"/>
                </a:rPr>
                <a:t>, </a:t>
              </a:r>
              <a:r>
                <a:rPr lang="en-US" sz="1400" dirty="0" err="1">
                  <a:solidFill>
                    <a:schemeClr val="tx1"/>
                  </a:solidFill>
                  <a:latin typeface="Courier"/>
                  <a:cs typeface="Courier"/>
                </a:rPr>
                <a:t>SSLBuffer</a:t>
              </a:r>
              <a:r>
                <a:rPr lang="en-US" sz="1400" dirty="0">
                  <a:solidFill>
                    <a:schemeClr val="tx1"/>
                  </a:solidFill>
                  <a:latin typeface="Courier"/>
                  <a:cs typeface="Courier"/>
                </a:rPr>
                <a:t> </a:t>
              </a:r>
              <a:r>
                <a:rPr lang="en-US" sz="1400" dirty="0" err="1">
                  <a:solidFill>
                    <a:schemeClr val="tx1"/>
                  </a:solidFill>
                  <a:latin typeface="Courier"/>
                  <a:cs typeface="Courier"/>
                </a:rPr>
                <a:t>signedParams</a:t>
              </a:r>
              <a:r>
                <a:rPr lang="en-US" sz="1400" dirty="0">
                  <a:solidFill>
                    <a:schemeClr val="tx1"/>
                  </a:solidFill>
                  <a:latin typeface="Courier"/>
                  <a:cs typeface="Courier"/>
                </a:rPr>
                <a:t>, uint8_t *signature, UInt16 </a:t>
              </a:r>
              <a:r>
                <a:rPr lang="en-US" sz="1400" dirty="0" err="1">
                  <a:solidFill>
                    <a:schemeClr val="tx1"/>
                  </a:solidFill>
                  <a:latin typeface="Courier"/>
                  <a:cs typeface="Courier"/>
                </a:rPr>
                <a:t>signatureLen</a:t>
              </a:r>
              <a:r>
                <a:rPr lang="en-US" sz="1400" dirty="0">
                  <a:solidFill>
                    <a:schemeClr val="tx1"/>
                  </a:solidFill>
                  <a:latin typeface="Courier"/>
                  <a:cs typeface="Courier"/>
                </a:rPr>
                <a:t>)</a:t>
              </a:r>
            </a:p>
            <a:p>
              <a:pPr marL="182880" indent="-457200">
                <a:spcBef>
                  <a:spcPts val="0"/>
                </a:spcBef>
                <a:spcAft>
                  <a:spcPts val="0"/>
                </a:spcAft>
              </a:pPr>
              <a:r>
                <a:rPr lang="en-US" sz="1400" dirty="0">
                  <a:solidFill>
                    <a:schemeClr val="tx1"/>
                  </a:solidFill>
                  <a:latin typeface="Courier"/>
                  <a:cs typeface="Courier"/>
                </a:rPr>
                <a:t>{</a:t>
              </a:r>
            </a:p>
            <a:p>
              <a:pPr marL="182880" indent="-457200">
                <a:spcBef>
                  <a:spcPts val="0"/>
                </a:spcBef>
                <a:spcAft>
                  <a:spcPts val="0"/>
                </a:spcAft>
              </a:pPr>
              <a:r>
                <a:rPr lang="en-US" sz="1400" dirty="0">
                  <a:solidFill>
                    <a:schemeClr val="tx1"/>
                  </a:solidFill>
                  <a:latin typeface="Courier"/>
                  <a:cs typeface="Courier"/>
                </a:rPr>
                <a:t>			</a:t>
              </a:r>
              <a:r>
                <a:rPr lang="en-US" sz="1400" dirty="0" err="1">
                  <a:solidFill>
                    <a:schemeClr val="tx1"/>
                  </a:solidFill>
                  <a:latin typeface="Courier"/>
                  <a:cs typeface="Courier"/>
                </a:rPr>
                <a:t>OSStatus</a:t>
              </a:r>
              <a:r>
                <a:rPr lang="en-US" sz="1400" dirty="0">
                  <a:solidFill>
                    <a:schemeClr val="tx1"/>
                  </a:solidFill>
                  <a:latin typeface="Courier"/>
                  <a:cs typeface="Courier"/>
                </a:rPr>
                <a:t>        err;</a:t>
              </a:r>
            </a:p>
            <a:p>
              <a:pPr marL="182880" indent="-457200">
                <a:spcBef>
                  <a:spcPts val="0"/>
                </a:spcBef>
                <a:spcAft>
                  <a:spcPts val="0"/>
                </a:spcAft>
              </a:pPr>
              <a:r>
                <a:rPr lang="en-US" sz="1400" dirty="0">
                  <a:solidFill>
                    <a:schemeClr val="tx1"/>
                  </a:solidFill>
                  <a:latin typeface="Courier"/>
                  <a:cs typeface="Courier"/>
                </a:rPr>
                <a:t>			…</a:t>
              </a:r>
            </a:p>
            <a:p>
              <a:pPr marL="182880" indent="-457200">
                <a:spcBef>
                  <a:spcPts val="0"/>
                </a:spcBef>
                <a:spcAft>
                  <a:spcPts val="0"/>
                </a:spcAft>
              </a:pPr>
              <a:endParaRPr lang="en-US" sz="1400" dirty="0">
                <a:solidFill>
                  <a:schemeClr val="tx1"/>
                </a:solidFill>
                <a:latin typeface="Courier"/>
                <a:cs typeface="Courier"/>
              </a:endParaRPr>
            </a:p>
            <a:p>
              <a:pPr marL="182880" indent="-457200">
                <a:spcBef>
                  <a:spcPts val="0"/>
                </a:spcBef>
                <a:spcAft>
                  <a:spcPts val="0"/>
                </a:spcAft>
              </a:pPr>
              <a:r>
                <a:rPr lang="en-US" sz="1400" dirty="0">
                  <a:solidFill>
                    <a:schemeClr val="tx1"/>
                  </a:solidFill>
                  <a:latin typeface="Courier"/>
                  <a:cs typeface="Courier"/>
                </a:rPr>
                <a:t>			if ((err = SSLHashSHA1.update(&amp;</a:t>
              </a:r>
              <a:r>
                <a:rPr lang="en-US" sz="1400" dirty="0" err="1">
                  <a:solidFill>
                    <a:schemeClr val="tx1"/>
                  </a:solidFill>
                  <a:latin typeface="Courier"/>
                  <a:cs typeface="Courier"/>
                </a:rPr>
                <a:t>hashCtx</a:t>
              </a:r>
              <a:r>
                <a:rPr lang="en-US" sz="1400" dirty="0">
                  <a:solidFill>
                    <a:schemeClr val="tx1"/>
                  </a:solidFill>
                  <a:latin typeface="Courier"/>
                  <a:cs typeface="Courier"/>
                </a:rPr>
                <a:t>, &amp;</a:t>
              </a:r>
              <a:r>
                <a:rPr lang="en-US" sz="1400" dirty="0" err="1">
                  <a:solidFill>
                    <a:schemeClr val="tx1"/>
                  </a:solidFill>
                  <a:latin typeface="Courier"/>
                  <a:cs typeface="Courier"/>
                </a:rPr>
                <a:t>serverRandom</a:t>
              </a:r>
              <a:r>
                <a:rPr lang="en-US" sz="1400" dirty="0">
                  <a:solidFill>
                    <a:schemeClr val="tx1"/>
                  </a:solidFill>
                  <a:latin typeface="Courier"/>
                  <a:cs typeface="Courier"/>
                </a:rPr>
                <a:t>)) != 0)</a:t>
              </a:r>
            </a:p>
            <a:p>
              <a:pPr marL="182880" indent="-457200">
                <a:spcBef>
                  <a:spcPts val="0"/>
                </a:spcBef>
                <a:spcAft>
                  <a:spcPts val="0"/>
                </a:spcAft>
              </a:pPr>
              <a:r>
                <a:rPr lang="en-US" sz="1400" dirty="0">
                  <a:solidFill>
                    <a:schemeClr val="tx1"/>
                  </a:solidFill>
                  <a:latin typeface="Courier"/>
                  <a:cs typeface="Courier"/>
                </a:rPr>
                <a:t>					</a:t>
              </a:r>
              <a:r>
                <a:rPr lang="en-US" sz="1400" dirty="0" err="1">
                  <a:solidFill>
                    <a:schemeClr val="tx1"/>
                  </a:solidFill>
                  <a:latin typeface="Courier"/>
                  <a:cs typeface="Courier"/>
                </a:rPr>
                <a:t>goto</a:t>
              </a:r>
              <a:r>
                <a:rPr lang="en-US" sz="1400" dirty="0">
                  <a:solidFill>
                    <a:schemeClr val="tx1"/>
                  </a:solidFill>
                  <a:latin typeface="Courier"/>
                  <a:cs typeface="Courier"/>
                </a:rPr>
                <a:t> fail;</a:t>
              </a:r>
            </a:p>
            <a:p>
              <a:pPr marL="182880" indent="-457200">
                <a:spcBef>
                  <a:spcPts val="0"/>
                </a:spcBef>
                <a:spcAft>
                  <a:spcPts val="0"/>
                </a:spcAft>
              </a:pPr>
              <a:r>
                <a:rPr lang="en-US" sz="1400" dirty="0">
                  <a:solidFill>
                    <a:schemeClr val="tx1"/>
                  </a:solidFill>
                  <a:latin typeface="Courier"/>
                  <a:cs typeface="Courier"/>
                </a:rPr>
                <a:t>			if ((err = SSLHashSHA1.update(&amp;</a:t>
              </a:r>
              <a:r>
                <a:rPr lang="en-US" sz="1400" dirty="0" err="1">
                  <a:solidFill>
                    <a:schemeClr val="tx1"/>
                  </a:solidFill>
                  <a:latin typeface="Courier"/>
                  <a:cs typeface="Courier"/>
                </a:rPr>
                <a:t>hashCtx</a:t>
              </a:r>
              <a:r>
                <a:rPr lang="en-US" sz="1400" dirty="0">
                  <a:solidFill>
                    <a:schemeClr val="tx1"/>
                  </a:solidFill>
                  <a:latin typeface="Courier"/>
                  <a:cs typeface="Courier"/>
                </a:rPr>
                <a:t>, &amp;</a:t>
              </a:r>
              <a:r>
                <a:rPr lang="en-US" sz="1400" dirty="0" err="1">
                  <a:solidFill>
                    <a:schemeClr val="tx1"/>
                  </a:solidFill>
                  <a:latin typeface="Courier"/>
                  <a:cs typeface="Courier"/>
                </a:rPr>
                <a:t>signedParams</a:t>
              </a:r>
              <a:r>
                <a:rPr lang="en-US" sz="1400" dirty="0">
                  <a:solidFill>
                    <a:schemeClr val="tx1"/>
                  </a:solidFill>
                  <a:latin typeface="Courier"/>
                  <a:cs typeface="Courier"/>
                </a:rPr>
                <a:t>)) != 0)</a:t>
              </a:r>
            </a:p>
            <a:p>
              <a:pPr marL="182880" indent="-457200">
                <a:spcBef>
                  <a:spcPts val="0"/>
                </a:spcBef>
                <a:spcAft>
                  <a:spcPts val="0"/>
                </a:spcAft>
              </a:pPr>
              <a:r>
                <a:rPr lang="en-US" sz="1400" dirty="0">
                  <a:solidFill>
                    <a:schemeClr val="tx1"/>
                  </a:solidFill>
                  <a:latin typeface="Courier"/>
                  <a:cs typeface="Courier"/>
                </a:rPr>
                <a:t>					</a:t>
              </a:r>
              <a:r>
                <a:rPr lang="en-US" sz="1400" dirty="0" err="1">
                  <a:solidFill>
                    <a:schemeClr val="tx1"/>
                  </a:solidFill>
                  <a:latin typeface="Courier"/>
                  <a:cs typeface="Courier"/>
                </a:rPr>
                <a:t>goto</a:t>
              </a:r>
              <a:r>
                <a:rPr lang="en-US" sz="1400" dirty="0">
                  <a:solidFill>
                    <a:schemeClr val="tx1"/>
                  </a:solidFill>
                  <a:latin typeface="Courier"/>
                  <a:cs typeface="Courier"/>
                </a:rPr>
                <a:t> fail;</a:t>
              </a:r>
            </a:p>
            <a:p>
              <a:pPr marL="182880" indent="-457200">
                <a:spcBef>
                  <a:spcPts val="0"/>
                </a:spcBef>
                <a:spcAft>
                  <a:spcPts val="0"/>
                </a:spcAft>
              </a:pPr>
              <a:r>
                <a:rPr lang="en-US" sz="1400" dirty="0">
                  <a:solidFill>
                    <a:schemeClr val="tx1"/>
                  </a:solidFill>
                  <a:latin typeface="Courier"/>
                  <a:cs typeface="Courier"/>
                </a:rPr>
                <a:t>					</a:t>
              </a:r>
              <a:r>
                <a:rPr lang="en-US" sz="1400" dirty="0" err="1">
                  <a:solidFill>
                    <a:schemeClr val="tx1"/>
                  </a:solidFill>
                  <a:latin typeface="Courier"/>
                  <a:cs typeface="Courier"/>
                </a:rPr>
                <a:t>goto</a:t>
              </a:r>
              <a:r>
                <a:rPr lang="en-US" sz="1400" dirty="0">
                  <a:solidFill>
                    <a:schemeClr val="tx1"/>
                  </a:solidFill>
                  <a:latin typeface="Courier"/>
                  <a:cs typeface="Courier"/>
                </a:rPr>
                <a:t> fail;</a:t>
              </a:r>
            </a:p>
            <a:p>
              <a:pPr marL="182880" indent="-457200">
                <a:spcBef>
                  <a:spcPts val="0"/>
                </a:spcBef>
                <a:spcAft>
                  <a:spcPts val="0"/>
                </a:spcAft>
              </a:pPr>
              <a:r>
                <a:rPr lang="en-US" sz="1400" dirty="0">
                  <a:solidFill>
                    <a:schemeClr val="tx1"/>
                  </a:solidFill>
                  <a:latin typeface="Courier"/>
                  <a:cs typeface="Courier"/>
                </a:rPr>
                <a:t>			</a:t>
              </a:r>
              <a:r>
                <a:rPr lang="en-US" sz="1400" i="1" dirty="0">
                  <a:solidFill>
                    <a:schemeClr val="tx1"/>
                  </a:solidFill>
                  <a:latin typeface="Courier"/>
                  <a:cs typeface="Courier"/>
                </a:rPr>
                <a:t>if ((err = SSLHashSHA1.final(&amp;</a:t>
              </a:r>
              <a:r>
                <a:rPr lang="en-US" sz="1400" i="1" dirty="0" err="1">
                  <a:solidFill>
                    <a:schemeClr val="tx1"/>
                  </a:solidFill>
                  <a:latin typeface="Courier"/>
                  <a:cs typeface="Courier"/>
                </a:rPr>
                <a:t>hashCtx</a:t>
              </a:r>
              <a:r>
                <a:rPr lang="en-US" sz="1400" i="1" dirty="0">
                  <a:solidFill>
                    <a:schemeClr val="tx1"/>
                  </a:solidFill>
                  <a:latin typeface="Courier"/>
                  <a:cs typeface="Courier"/>
                </a:rPr>
                <a:t>, &amp;</a:t>
              </a:r>
              <a:r>
                <a:rPr lang="en-US" sz="1400" i="1" dirty="0" err="1">
                  <a:solidFill>
                    <a:schemeClr val="tx1"/>
                  </a:solidFill>
                  <a:latin typeface="Courier"/>
                  <a:cs typeface="Courier"/>
                </a:rPr>
                <a:t>hashOut</a:t>
              </a:r>
              <a:r>
                <a:rPr lang="en-US" sz="1400" i="1" dirty="0">
                  <a:solidFill>
                    <a:schemeClr val="tx1"/>
                  </a:solidFill>
                  <a:latin typeface="Courier"/>
                  <a:cs typeface="Courier"/>
                </a:rPr>
                <a:t>)) != 0)</a:t>
              </a:r>
            </a:p>
            <a:p>
              <a:pPr marL="182880" indent="-457200">
                <a:spcBef>
                  <a:spcPts val="0"/>
                </a:spcBef>
                <a:spcAft>
                  <a:spcPts val="0"/>
                </a:spcAft>
              </a:pPr>
              <a:r>
                <a:rPr lang="en-US" sz="1400" i="1" dirty="0">
                  <a:solidFill>
                    <a:schemeClr val="tx1"/>
                  </a:solidFill>
                  <a:latin typeface="Courier"/>
                  <a:cs typeface="Courier"/>
                </a:rPr>
                <a:t>					</a:t>
              </a:r>
              <a:r>
                <a:rPr lang="en-US" sz="1400" i="1" dirty="0" err="1">
                  <a:solidFill>
                    <a:schemeClr val="tx1"/>
                  </a:solidFill>
                  <a:latin typeface="Courier"/>
                  <a:cs typeface="Courier"/>
                </a:rPr>
                <a:t>goto</a:t>
              </a:r>
              <a:r>
                <a:rPr lang="en-US" sz="1400" i="1" dirty="0">
                  <a:solidFill>
                    <a:schemeClr val="tx1"/>
                  </a:solidFill>
                  <a:latin typeface="Courier"/>
                  <a:cs typeface="Courier"/>
                </a:rPr>
                <a:t> fail;</a:t>
              </a:r>
            </a:p>
            <a:p>
              <a:pPr marL="182880" indent="-457200">
                <a:spcBef>
                  <a:spcPts val="0"/>
                </a:spcBef>
                <a:spcAft>
                  <a:spcPts val="0"/>
                </a:spcAft>
              </a:pPr>
              <a:r>
                <a:rPr lang="en-US" sz="1400" dirty="0">
                  <a:solidFill>
                    <a:schemeClr val="tx1"/>
                  </a:solidFill>
                  <a:latin typeface="Courier"/>
                  <a:cs typeface="Courier"/>
                </a:rPr>
                <a:t>			…</a:t>
              </a:r>
            </a:p>
            <a:p>
              <a:pPr marL="182880" indent="-457200">
                <a:spcBef>
                  <a:spcPts val="0"/>
                </a:spcBef>
                <a:spcAft>
                  <a:spcPts val="0"/>
                </a:spcAft>
              </a:pPr>
              <a:r>
                <a:rPr lang="en-US" sz="1400" dirty="0">
                  <a:solidFill>
                    <a:schemeClr val="tx1"/>
                  </a:solidFill>
                  <a:latin typeface="Courier"/>
                  <a:cs typeface="Courier"/>
                </a:rPr>
                <a:t>fail:</a:t>
              </a:r>
            </a:p>
            <a:p>
              <a:pPr marL="182880" indent="-457200">
                <a:spcBef>
                  <a:spcPts val="0"/>
                </a:spcBef>
                <a:spcAft>
                  <a:spcPts val="0"/>
                </a:spcAft>
              </a:pPr>
              <a:r>
                <a:rPr lang="en-US" sz="1400" dirty="0">
                  <a:solidFill>
                    <a:schemeClr val="tx1"/>
                  </a:solidFill>
                  <a:latin typeface="Courier"/>
                  <a:cs typeface="Courier"/>
                </a:rPr>
                <a:t>			</a:t>
              </a:r>
              <a:r>
                <a:rPr lang="en-US" sz="1400" dirty="0" err="1">
                  <a:solidFill>
                    <a:schemeClr val="tx1"/>
                  </a:solidFill>
                  <a:latin typeface="Courier"/>
                  <a:cs typeface="Courier"/>
                </a:rPr>
                <a:t>SSLFreeBuffer</a:t>
              </a:r>
              <a:r>
                <a:rPr lang="en-US" sz="1400" dirty="0">
                  <a:solidFill>
                    <a:schemeClr val="tx1"/>
                  </a:solidFill>
                  <a:latin typeface="Courier"/>
                  <a:cs typeface="Courier"/>
                </a:rPr>
                <a:t>(&amp;</a:t>
              </a:r>
              <a:r>
                <a:rPr lang="en-US" sz="1400" dirty="0" err="1">
                  <a:solidFill>
                    <a:schemeClr val="tx1"/>
                  </a:solidFill>
                  <a:latin typeface="Courier"/>
                  <a:cs typeface="Courier"/>
                </a:rPr>
                <a:t>signedHashes</a:t>
              </a:r>
              <a:r>
                <a:rPr lang="en-US" sz="1400" dirty="0">
                  <a:solidFill>
                    <a:schemeClr val="tx1"/>
                  </a:solidFill>
                  <a:latin typeface="Courier"/>
                  <a:cs typeface="Courier"/>
                </a:rPr>
                <a:t>);</a:t>
              </a:r>
            </a:p>
            <a:p>
              <a:pPr marL="182880" indent="-457200">
                <a:spcBef>
                  <a:spcPts val="0"/>
                </a:spcBef>
                <a:spcAft>
                  <a:spcPts val="0"/>
                </a:spcAft>
              </a:pPr>
              <a:r>
                <a:rPr lang="en-US" sz="1400" dirty="0">
                  <a:solidFill>
                    <a:schemeClr val="tx1"/>
                  </a:solidFill>
                  <a:latin typeface="Courier"/>
                  <a:cs typeface="Courier"/>
                </a:rPr>
                <a:t>			</a:t>
              </a:r>
              <a:r>
                <a:rPr lang="en-US" sz="1400" dirty="0" err="1">
                  <a:solidFill>
                    <a:schemeClr val="tx1"/>
                  </a:solidFill>
                  <a:latin typeface="Courier"/>
                  <a:cs typeface="Courier"/>
                </a:rPr>
                <a:t>SSLFreeBuffer</a:t>
              </a:r>
              <a:r>
                <a:rPr lang="en-US" sz="1400" dirty="0">
                  <a:solidFill>
                    <a:schemeClr val="tx1"/>
                  </a:solidFill>
                  <a:latin typeface="Courier"/>
                  <a:cs typeface="Courier"/>
                </a:rPr>
                <a:t>(&amp;</a:t>
              </a:r>
              <a:r>
                <a:rPr lang="en-US" sz="1400" dirty="0" err="1">
                  <a:solidFill>
                    <a:schemeClr val="tx1"/>
                  </a:solidFill>
                  <a:latin typeface="Courier"/>
                  <a:cs typeface="Courier"/>
                </a:rPr>
                <a:t>hashCtx</a:t>
              </a:r>
              <a:r>
                <a:rPr lang="en-US" sz="1400" dirty="0">
                  <a:solidFill>
                    <a:schemeClr val="tx1"/>
                  </a:solidFill>
                  <a:latin typeface="Courier"/>
                  <a:cs typeface="Courier"/>
                </a:rPr>
                <a:t>);</a:t>
              </a:r>
            </a:p>
            <a:p>
              <a:pPr marL="182880" indent="-457200">
                <a:spcBef>
                  <a:spcPts val="0"/>
                </a:spcBef>
                <a:spcAft>
                  <a:spcPts val="0"/>
                </a:spcAft>
              </a:pPr>
              <a:r>
                <a:rPr lang="en-US" sz="1400" dirty="0">
                  <a:solidFill>
                    <a:schemeClr val="tx1"/>
                  </a:solidFill>
                  <a:latin typeface="Courier"/>
                  <a:cs typeface="Courier"/>
                </a:rPr>
                <a:t>			return err;</a:t>
              </a:r>
            </a:p>
            <a:p>
              <a:pPr marL="182880" indent="-457200">
                <a:spcBef>
                  <a:spcPts val="0"/>
                </a:spcBef>
                <a:spcAft>
                  <a:spcPts val="0"/>
                </a:spcAft>
              </a:pPr>
              <a:r>
                <a:rPr lang="en-US" sz="1400" dirty="0">
                  <a:solidFill>
                    <a:srgbClr val="7A6C62"/>
                  </a:solidFill>
                  <a:latin typeface="Courier"/>
                  <a:cs typeface="Courier"/>
                </a:rPr>
                <a:t>}</a:t>
              </a:r>
            </a:p>
            <a:p>
              <a:pPr marL="182880" indent="-457200">
                <a:spcBef>
                  <a:spcPts val="0"/>
                </a:spcBef>
                <a:spcAft>
                  <a:spcPts val="0"/>
                </a:spcAft>
              </a:pPr>
              <a:endParaRPr lang="en-US" sz="1400" dirty="0">
                <a:solidFill>
                  <a:srgbClr val="7A6C62"/>
                </a:solidFill>
                <a:latin typeface="Courier"/>
                <a:cs typeface="Courier"/>
              </a:endParaRPr>
            </a:p>
            <a:p>
              <a:pPr marL="182880" indent="-457200">
                <a:spcBef>
                  <a:spcPts val="0"/>
                </a:spcBef>
                <a:spcAft>
                  <a:spcPts val="0"/>
                </a:spcAft>
              </a:pPr>
              <a:endParaRPr lang="en-US" sz="1400" dirty="0">
                <a:solidFill>
                  <a:srgbClr val="7A6C62"/>
                </a:solidFill>
                <a:latin typeface="Courier"/>
                <a:cs typeface="Courier"/>
              </a:endParaRPr>
            </a:p>
            <a:p>
              <a:pPr marL="182880" indent="-457200">
                <a:spcBef>
                  <a:spcPts val="0"/>
                </a:spcBef>
                <a:spcAft>
                  <a:spcPts val="0"/>
                </a:spcAft>
              </a:pPr>
              <a:endParaRPr lang="en-US" sz="1400" dirty="0" err="1">
                <a:solidFill>
                  <a:srgbClr val="7A6C62"/>
                </a:solidFill>
                <a:latin typeface="Courier"/>
                <a:cs typeface="Courier"/>
              </a:endParaRPr>
            </a:p>
          </p:txBody>
        </p:sp>
      </p:grpSp>
      <p:pic>
        <p:nvPicPr>
          <p:cNvPr id="5" name="Picture 4" descr="cockroach.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543" y="94066"/>
            <a:ext cx="3023457" cy="1980364"/>
          </a:xfrm>
          <a:prstGeom prst="rect">
            <a:avLst/>
          </a:prstGeom>
        </p:spPr>
      </p:pic>
    </p:spTree>
    <p:extLst>
      <p:ext uri="{BB962C8B-B14F-4D97-AF65-F5344CB8AC3E}">
        <p14:creationId xmlns:p14="http://schemas.microsoft.com/office/powerpoint/2010/main" val="88559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5"/>
                                        </p:tgtEl>
                                        <p:attrNameLst>
                                          <p:attrName>r</p:attrName>
                                        </p:attrNameLst>
                                      </p:cBhvr>
                                    </p:animRot>
                                    <p:animRot by="-240000">
                                      <p:cBhvr>
                                        <p:cTn id="18" dur="100" fill="hold">
                                          <p:stCondLst>
                                            <p:cond delay="100"/>
                                          </p:stCondLst>
                                        </p:cTn>
                                        <p:tgtEl>
                                          <p:spTgt spid="5"/>
                                        </p:tgtEl>
                                        <p:attrNameLst>
                                          <p:attrName>r</p:attrName>
                                        </p:attrNameLst>
                                      </p:cBhvr>
                                    </p:animRot>
                                    <p:animRot by="240000">
                                      <p:cBhvr>
                                        <p:cTn id="19" dur="100" fill="hold">
                                          <p:stCondLst>
                                            <p:cond delay="200"/>
                                          </p:stCondLst>
                                        </p:cTn>
                                        <p:tgtEl>
                                          <p:spTgt spid="5"/>
                                        </p:tgtEl>
                                        <p:attrNameLst>
                                          <p:attrName>r</p:attrName>
                                        </p:attrNameLst>
                                      </p:cBhvr>
                                    </p:animRot>
                                    <p:animRot by="-240000">
                                      <p:cBhvr>
                                        <p:cTn id="20" dur="100" fill="hold">
                                          <p:stCondLst>
                                            <p:cond delay="300"/>
                                          </p:stCondLst>
                                        </p:cTn>
                                        <p:tgtEl>
                                          <p:spTgt spid="5"/>
                                        </p:tgtEl>
                                        <p:attrNameLst>
                                          <p:attrName>r</p:attrName>
                                        </p:attrNameLst>
                                      </p:cBhvr>
                                    </p:animRot>
                                    <p:animRot by="120000">
                                      <p:cBhvr>
                                        <p:cTn id="21" dur="100" fill="hold">
                                          <p:stCondLst>
                                            <p:cond delay="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390015"/>
            <a:ext cx="8067989" cy="4966336"/>
          </a:xfrm>
          <a:prstGeom prst="rect">
            <a:avLst/>
          </a:prstGeom>
        </p:spPr>
      </p:pic>
      <p:sp>
        <p:nvSpPr>
          <p:cNvPr id="5" name="Title 4"/>
          <p:cNvSpPr>
            <a:spLocks noGrp="1"/>
          </p:cNvSpPr>
          <p:nvPr>
            <p:ph type="title"/>
          </p:nvPr>
        </p:nvSpPr>
        <p:spPr/>
        <p:txBody>
          <a:bodyPr/>
          <a:lstStyle/>
          <a:p>
            <a:r>
              <a:rPr lang="en-US" dirty="0" err="1"/>
              <a:t>OpenSSL</a:t>
            </a:r>
            <a:r>
              <a:rPr lang="en-US" dirty="0"/>
              <a:t> Sins:  </a:t>
            </a:r>
            <a:r>
              <a:rPr lang="en-US" dirty="0" err="1"/>
              <a:t>Heartbleed</a:t>
            </a:r>
            <a:r>
              <a:rPr lang="en-US" dirty="0"/>
              <a:t> 2014</a:t>
            </a:r>
          </a:p>
        </p:txBody>
      </p:sp>
      <p:sp>
        <p:nvSpPr>
          <p:cNvPr id="4" name="Slide Number Placeholder 3"/>
          <p:cNvSpPr>
            <a:spLocks noGrp="1"/>
          </p:cNvSpPr>
          <p:nvPr>
            <p:ph type="sldNum" sz="quarter" idx="12"/>
          </p:nvPr>
        </p:nvSpPr>
        <p:spPr/>
        <p:txBody>
          <a:bodyPr/>
          <a:lstStyle/>
          <a:p>
            <a:fld id="{9B76E54B-5BBA-9541-9CDA-30D09F65C9FC}" type="slidenum">
              <a:rPr lang="en-US" smtClean="0"/>
              <a:pPr/>
              <a:t>38</a:t>
            </a:fld>
            <a:endParaRPr lang="en-US"/>
          </a:p>
        </p:txBody>
      </p:sp>
      <p:pic>
        <p:nvPicPr>
          <p:cNvPr id="7" name="Picture 6"/>
          <p:cNvPicPr>
            <a:picLocks noChangeAspect="1"/>
          </p:cNvPicPr>
          <p:nvPr/>
        </p:nvPicPr>
        <p:blipFill>
          <a:blip r:embed="rId4"/>
          <a:stretch>
            <a:fillRect/>
          </a:stretch>
        </p:blipFill>
        <p:spPr>
          <a:xfrm>
            <a:off x="6663057" y="610057"/>
            <a:ext cx="1670975" cy="2023791"/>
          </a:xfrm>
          <a:prstGeom prst="rect">
            <a:avLst/>
          </a:prstGeom>
        </p:spPr>
      </p:pic>
    </p:spTree>
    <p:extLst>
      <p:ext uri="{BB962C8B-B14F-4D97-AF65-F5344CB8AC3E}">
        <p14:creationId xmlns:p14="http://schemas.microsoft.com/office/powerpoint/2010/main" val="2834052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775" y="1220172"/>
            <a:ext cx="8176025" cy="2905484"/>
          </a:xfrm>
          <a:prstGeom prst="rect">
            <a:avLst/>
          </a:prstGeom>
        </p:spPr>
      </p:pic>
      <p:sp>
        <p:nvSpPr>
          <p:cNvPr id="2" name="Title 1"/>
          <p:cNvSpPr>
            <a:spLocks noGrp="1"/>
          </p:cNvSpPr>
          <p:nvPr>
            <p:ph type="title"/>
          </p:nvPr>
        </p:nvSpPr>
        <p:spPr/>
        <p:txBody>
          <a:bodyPr/>
          <a:lstStyle/>
          <a:p>
            <a:r>
              <a:rPr lang="en-US" dirty="0"/>
              <a:t>How </a:t>
            </a:r>
            <a:r>
              <a:rPr lang="en-US" dirty="0" err="1"/>
              <a:t>Heartbleed</a:t>
            </a:r>
            <a:r>
              <a:rPr lang="en-US" dirty="0"/>
              <a:t> works</a:t>
            </a:r>
          </a:p>
        </p:txBody>
      </p:sp>
      <p:sp>
        <p:nvSpPr>
          <p:cNvPr id="3" name="Slide Number Placeholder 2"/>
          <p:cNvSpPr>
            <a:spLocks noGrp="1"/>
          </p:cNvSpPr>
          <p:nvPr>
            <p:ph type="sldNum" sz="quarter" idx="12"/>
          </p:nvPr>
        </p:nvSpPr>
        <p:spPr/>
        <p:txBody>
          <a:bodyPr/>
          <a:lstStyle/>
          <a:p>
            <a:fld id="{9B76E54B-5BBA-9541-9CDA-30D09F65C9FC}" type="slidenum">
              <a:rPr lang="en-US" smtClean="0"/>
              <a:t>39</a:t>
            </a:fld>
            <a:endParaRPr lang="en-US"/>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0775" y="1242395"/>
            <a:ext cx="8170982" cy="295963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774" y="1209727"/>
            <a:ext cx="8176025" cy="3135471"/>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0775" y="1296231"/>
            <a:ext cx="8170983" cy="304896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0775" y="1209727"/>
            <a:ext cx="8170982" cy="3354699"/>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7200" y="1296231"/>
            <a:ext cx="8224557" cy="3171903"/>
          </a:xfrm>
          <a:prstGeom prst="rect">
            <a:avLst/>
          </a:prstGeom>
        </p:spPr>
      </p:pic>
      <p:sp>
        <p:nvSpPr>
          <p:cNvPr id="10" name="TextBox 9"/>
          <p:cNvSpPr txBox="1"/>
          <p:nvPr/>
        </p:nvSpPr>
        <p:spPr>
          <a:xfrm>
            <a:off x="-739292" y="5648462"/>
            <a:ext cx="4691661" cy="369332"/>
          </a:xfrm>
          <a:prstGeom prst="rect">
            <a:avLst/>
          </a:prstGeom>
          <a:solidFill>
            <a:srgbClr val="FF0000"/>
          </a:solidFill>
        </p:spPr>
        <p:txBody>
          <a:bodyPr wrap="square" rtlCol="0">
            <a:spAutoFit/>
          </a:bodyPr>
          <a:lstStyle/>
          <a:p>
            <a:r>
              <a:rPr lang="en-US" dirty="0">
                <a:solidFill>
                  <a:schemeClr val="bg1"/>
                </a:solidFill>
              </a:rPr>
              <a:t>              Authored by XKCD!</a:t>
            </a:r>
          </a:p>
        </p:txBody>
      </p:sp>
    </p:spTree>
    <p:extLst>
      <p:ext uri="{BB962C8B-B14F-4D97-AF65-F5344CB8AC3E}">
        <p14:creationId xmlns:p14="http://schemas.microsoft.com/office/powerpoint/2010/main" val="4136372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1000" fill="hold"/>
                                        <p:tgtEl>
                                          <p:spTgt spid="4"/>
                                        </p:tgtEl>
                                      </p:cBhvr>
                                      <p:by x="50000" y="50000"/>
                                    </p:animScale>
                                  </p:childTnLst>
                                </p:cTn>
                              </p:par>
                              <p:par>
                                <p:cTn id="15" presetID="0" presetClass="path" presetSubtype="0" accel="50000" decel="50000" fill="hold" nodeType="withEffect">
                                  <p:stCondLst>
                                    <p:cond delay="0"/>
                                  </p:stCondLst>
                                  <p:childTnLst>
                                    <p:animMotion origin="layout" path="M -0.00035 0.00741 L -0.22471 -0.0894 " pathEditMode="relative" rAng="0" ptsTypes="AA">
                                      <p:cBhvr>
                                        <p:cTn id="16" dur="1000" fill="hold"/>
                                        <p:tgtEl>
                                          <p:spTgt spid="4"/>
                                        </p:tgtEl>
                                        <p:attrNameLst>
                                          <p:attrName>ppt_x</p:attrName>
                                          <p:attrName>ppt_y</p:attrName>
                                        </p:attrNameLst>
                                      </p:cBhvr>
                                      <p:rCtr x="-11227" y="-4840"/>
                                    </p:animMotion>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1000" fill="hold"/>
                                        <p:tgtEl>
                                          <p:spTgt spid="6"/>
                                        </p:tgtEl>
                                      </p:cBhvr>
                                      <p:by x="50000" y="50000"/>
                                    </p:animScale>
                                  </p:childTnLst>
                                </p:cTn>
                              </p:par>
                              <p:par>
                                <p:cTn id="27" presetID="0" presetClass="path" presetSubtype="0" accel="50000" decel="50000" fill="hold" nodeType="withEffect">
                                  <p:stCondLst>
                                    <p:cond delay="0"/>
                                  </p:stCondLst>
                                  <p:childTnLst>
                                    <p:animMotion origin="layout" path="M -2.52993E-6 -4.61788E-6 L 0.22697 -0.09657 " pathEditMode="relative" rAng="0" ptsTypes="AA">
                                      <p:cBhvr>
                                        <p:cTn id="28" dur="1000" fill="hold"/>
                                        <p:tgtEl>
                                          <p:spTgt spid="6"/>
                                        </p:tgtEl>
                                        <p:attrNameLst>
                                          <p:attrName>ppt_x</p:attrName>
                                          <p:attrName>ppt_y</p:attrName>
                                        </p:attrNameLst>
                                      </p:cBhvr>
                                      <p:rCtr x="11348" y="-4840"/>
                                    </p:animMotion>
                                  </p:childTnLst>
                                </p:cTn>
                              </p:par>
                              <p:par>
                                <p:cTn id="29" presetID="37"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1000" fill="hold"/>
                                        <p:tgtEl>
                                          <p:spTgt spid="5"/>
                                        </p:tgtEl>
                                      </p:cBhvr>
                                      <p:by x="50000" y="50000"/>
                                    </p:animScale>
                                  </p:childTnLst>
                                </p:cTn>
                              </p:par>
                              <p:par>
                                <p:cTn id="39" presetID="0" presetClass="path" presetSubtype="0" accel="50000" decel="50000" fill="hold" nodeType="withEffect">
                                  <p:stCondLst>
                                    <p:cond delay="0"/>
                                  </p:stCondLst>
                                  <p:childTnLst>
                                    <p:animMotion origin="layout" path="M -4.0861E-6 2.58505E-6 L -0.22478 0.12242 " pathEditMode="relative" rAng="0" ptsTypes="AA">
                                      <p:cBhvr>
                                        <p:cTn id="40" dur="1000" fill="hold"/>
                                        <p:tgtEl>
                                          <p:spTgt spid="5"/>
                                        </p:tgtEl>
                                        <p:attrNameLst>
                                          <p:attrName>ppt_x</p:attrName>
                                          <p:attrName>ppt_y</p:attrName>
                                        </p:attrNameLst>
                                      </p:cBhvr>
                                      <p:rCtr x="-11248" y="6110"/>
                                    </p:animMotion>
                                  </p:childTnLst>
                                </p:cTn>
                              </p:par>
                              <p:par>
                                <p:cTn id="41" presetID="37"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900" decel="100000" fill="hold"/>
                                        <p:tgtEl>
                                          <p:spTgt spid="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1000" fill="hold"/>
                                        <p:tgtEl>
                                          <p:spTgt spid="7"/>
                                        </p:tgtEl>
                                      </p:cBhvr>
                                      <p:by x="50000" y="50000"/>
                                    </p:animScale>
                                  </p:childTnLst>
                                </p:cTn>
                              </p:par>
                              <p:par>
                                <p:cTn id="51" presetID="0" presetClass="path" presetSubtype="0" accel="50000" decel="50000" fill="hold" nodeType="withEffect">
                                  <p:stCondLst>
                                    <p:cond delay="0"/>
                                  </p:stCondLst>
                                  <p:childTnLst>
                                    <p:animMotion origin="layout" path="M 3.07585E-6 2.60356E-6 L 0.22756 0.11617 " pathEditMode="relative" rAng="0" ptsTypes="AA">
                                      <p:cBhvr>
                                        <p:cTn id="52" dur="1000" fill="hold"/>
                                        <p:tgtEl>
                                          <p:spTgt spid="7"/>
                                        </p:tgtEl>
                                        <p:attrNameLst>
                                          <p:attrName>ppt_x</p:attrName>
                                          <p:attrName>ppt_y</p:attrName>
                                        </p:attrNameLst>
                                      </p:cBhvr>
                                      <p:rCtr x="11370" y="5809"/>
                                    </p:animMotion>
                                  </p:childTnLst>
                                </p:cTn>
                              </p:par>
                              <p:par>
                                <p:cTn id="53" presetID="37"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900" decel="100000" fill="hold"/>
                                        <p:tgtEl>
                                          <p:spTgt spid="9"/>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1000" fill="hold"/>
                                        <p:tgtEl>
                                          <p:spTgt spid="9"/>
                                        </p:tgtEl>
                                      </p:cBhvr>
                                      <p:by x="50000" y="50000"/>
                                    </p:animScale>
                                  </p:childTnLst>
                                </p:cTn>
                              </p:par>
                              <p:par>
                                <p:cTn id="63" presetID="0" presetClass="path" presetSubtype="0" accel="50000" decel="50000" fill="hold" nodeType="withEffect">
                                  <p:stCondLst>
                                    <p:cond delay="0"/>
                                  </p:stCondLst>
                                  <p:childTnLst>
                                    <p:animMotion origin="layout" path="M -2.52993E-6 -0.0095 L -0.22436 0.35688 " pathEditMode="relative" rAng="0" ptsTypes="AA">
                                      <p:cBhvr>
                                        <p:cTn id="64" dur="1000" fill="hold"/>
                                        <p:tgtEl>
                                          <p:spTgt spid="9"/>
                                        </p:tgtEl>
                                        <p:attrNameLst>
                                          <p:attrName>ppt_x</p:attrName>
                                          <p:attrName>ppt_y</p:attrName>
                                        </p:attrNameLst>
                                      </p:cBhvr>
                                      <p:rCtr x="-11227" y="18319"/>
                                    </p:animMotion>
                                  </p:childTnLst>
                                </p:cTn>
                              </p:par>
                              <p:par>
                                <p:cTn id="65" presetID="37"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900" decel="100000" fill="hold"/>
                                        <p:tgtEl>
                                          <p:spTgt spid="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nodeType="clickEffect">
                                  <p:stCondLst>
                                    <p:cond delay="0"/>
                                  </p:stCondLst>
                                  <p:childTnLst>
                                    <p:animScale>
                                      <p:cBhvr>
                                        <p:cTn id="74" dur="1000" fill="hold"/>
                                        <p:tgtEl>
                                          <p:spTgt spid="8"/>
                                        </p:tgtEl>
                                      </p:cBhvr>
                                      <p:by x="50000" y="50000"/>
                                    </p:animScale>
                                  </p:childTnLst>
                                </p:cTn>
                              </p:par>
                              <p:par>
                                <p:cTn id="75" presetID="0" presetClass="path" presetSubtype="0" accel="50000" decel="50000" fill="hold" nodeType="withEffect">
                                  <p:stCondLst>
                                    <p:cond delay="0"/>
                                  </p:stCondLst>
                                  <p:childTnLst>
                                    <p:animMotion origin="layout" path="M -2.67742E-6 4.92358E-6 L 0.23026 0.35757 " pathEditMode="relative" rAng="0" ptsTypes="AA">
                                      <p:cBhvr>
                                        <p:cTn id="76" dur="1000" fill="hold"/>
                                        <p:tgtEl>
                                          <p:spTgt spid="8"/>
                                        </p:tgtEl>
                                        <p:attrNameLst>
                                          <p:attrName>ppt_x</p:attrName>
                                          <p:attrName>ppt_y</p:attrName>
                                        </p:attrNameLst>
                                      </p:cBhvr>
                                      <p:rCtr x="11504" y="178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we going?</a:t>
            </a:r>
          </a:p>
        </p:txBody>
      </p:sp>
      <p:sp>
        <p:nvSpPr>
          <p:cNvPr id="4" name="Slide Number Placeholder 3"/>
          <p:cNvSpPr>
            <a:spLocks noGrp="1"/>
          </p:cNvSpPr>
          <p:nvPr>
            <p:ph type="sldNum" sz="quarter" idx="12"/>
          </p:nvPr>
        </p:nvSpPr>
        <p:spPr/>
        <p:txBody>
          <a:bodyPr/>
          <a:lstStyle/>
          <a:p>
            <a:fld id="{9B76E54B-5BBA-9541-9CDA-30D09F65C9FC}" type="slidenum">
              <a:rPr lang="en-US" smtClean="0"/>
              <a:t>4</a:t>
            </a:fld>
            <a:endParaRPr lang="en-US"/>
          </a:p>
        </p:txBody>
      </p:sp>
      <p:sp>
        <p:nvSpPr>
          <p:cNvPr id="5" name="Content Placeholder 2"/>
          <p:cNvSpPr txBox="1">
            <a:spLocks/>
          </p:cNvSpPr>
          <p:nvPr/>
        </p:nvSpPr>
        <p:spPr>
          <a:xfrm>
            <a:off x="457200" y="1526944"/>
            <a:ext cx="8686800" cy="400110"/>
          </a:xfrm>
          <a:prstGeom prst="rect">
            <a:avLst/>
          </a:prstGeom>
          <a:solidFill>
            <a:schemeClr val="tx2"/>
          </a:solidFill>
        </p:spPr>
        <p:txBody>
          <a:bodyPr wrap="square" lIns="457200" tIns="45720" rIns="91440" bIns="4572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What is SSL / TLS / HTTPS?</a:t>
            </a:r>
          </a:p>
        </p:txBody>
      </p:sp>
      <p:sp>
        <p:nvSpPr>
          <p:cNvPr id="6" name="Content Placeholder 2"/>
          <p:cNvSpPr txBox="1">
            <a:spLocks/>
          </p:cNvSpPr>
          <p:nvPr/>
        </p:nvSpPr>
        <p:spPr>
          <a:xfrm>
            <a:off x="457200" y="2093772"/>
            <a:ext cx="8686800" cy="400110"/>
          </a:xfrm>
          <a:prstGeom prst="rect">
            <a:avLst/>
          </a:prstGeom>
          <a:solidFill>
            <a:schemeClr val="tx2"/>
          </a:solidFill>
        </p:spPr>
        <p:txBody>
          <a:bodyPr wrap="square" lIns="457200" tIns="45720" rIns="91440" bIns="4572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TLS Configuration</a:t>
            </a:r>
            <a:endParaRPr lang="en-US" b="1" dirty="0">
              <a:solidFill>
                <a:schemeClr val="bg1"/>
              </a:solidFill>
            </a:endParaRPr>
          </a:p>
        </p:txBody>
      </p:sp>
      <p:sp>
        <p:nvSpPr>
          <p:cNvPr id="7" name="Content Placeholder 2"/>
          <p:cNvSpPr txBox="1">
            <a:spLocks/>
          </p:cNvSpPr>
          <p:nvPr/>
        </p:nvSpPr>
        <p:spPr>
          <a:xfrm>
            <a:off x="457200" y="2660599"/>
            <a:ext cx="8686800" cy="400110"/>
          </a:xfrm>
          <a:prstGeom prst="rect">
            <a:avLst/>
          </a:prstGeom>
          <a:solidFill>
            <a:schemeClr val="tx2"/>
          </a:solidFill>
        </p:spPr>
        <p:txBody>
          <a:bodyPr wrap="square" lIns="457200" tIns="45720" rIns="91440" bIns="4572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Strict Transport Security (HSTS)</a:t>
            </a:r>
          </a:p>
        </p:txBody>
      </p:sp>
      <p:sp>
        <p:nvSpPr>
          <p:cNvPr id="8" name="Content Placeholder 2"/>
          <p:cNvSpPr txBox="1">
            <a:spLocks/>
          </p:cNvSpPr>
          <p:nvPr/>
        </p:nvSpPr>
        <p:spPr>
          <a:xfrm>
            <a:off x="457200" y="3227427"/>
            <a:ext cx="8686800" cy="400110"/>
          </a:xfrm>
          <a:prstGeom prst="rect">
            <a:avLst/>
          </a:prstGeom>
          <a:solidFill>
            <a:schemeClr val="tx2"/>
          </a:solidFill>
        </p:spPr>
        <p:txBody>
          <a:bodyPr wrap="square" lIns="457200" tIns="45720" rIns="91440" bIns="4572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Forward Secrecy</a:t>
            </a:r>
          </a:p>
        </p:txBody>
      </p:sp>
      <p:sp>
        <p:nvSpPr>
          <p:cNvPr id="9" name="Content Placeholder 2"/>
          <p:cNvSpPr txBox="1">
            <a:spLocks/>
          </p:cNvSpPr>
          <p:nvPr/>
        </p:nvSpPr>
        <p:spPr>
          <a:xfrm>
            <a:off x="457200" y="3774862"/>
            <a:ext cx="8686800" cy="400110"/>
          </a:xfrm>
          <a:prstGeom prst="rect">
            <a:avLst/>
          </a:prstGeom>
          <a:solidFill>
            <a:schemeClr val="tx2"/>
          </a:solidFill>
        </p:spPr>
        <p:txBody>
          <a:bodyPr wrap="square" lIns="457200" tIns="45720" rIns="91440" bIns="4572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Certificate Pinning</a:t>
            </a:r>
          </a:p>
        </p:txBody>
      </p:sp>
    </p:spTree>
    <p:extLst>
      <p:ext uri="{BB962C8B-B14F-4D97-AF65-F5344CB8AC3E}">
        <p14:creationId xmlns:p14="http://schemas.microsoft.com/office/powerpoint/2010/main" val="114548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mph" presetSubtype="0" fill="hold" grpId="1" nodeType="clickEffect">
                                  <p:stCondLst>
                                    <p:cond delay="0"/>
                                  </p:stCondLst>
                                  <p:childTnLst>
                                    <p:animClr clrSpc="hsl" dir="cw">
                                      <p:cBhvr override="childStyle">
                                        <p:cTn id="12" dur="500" fill="hold"/>
                                        <p:tgtEl>
                                          <p:spTgt spid="5"/>
                                        </p:tgtEl>
                                        <p:attrNameLst>
                                          <p:attrName>style.color</p:attrName>
                                        </p:attrNameLst>
                                      </p:cBhvr>
                                      <p:by>
                                        <p:hsl h="0" s="12549" l="25098"/>
                                      </p:by>
                                    </p:animClr>
                                    <p:animClr clrSpc="hsl" dir="cw">
                                      <p:cBhvr>
                                        <p:cTn id="13" dur="500" fill="hold"/>
                                        <p:tgtEl>
                                          <p:spTgt spid="5"/>
                                        </p:tgtEl>
                                        <p:attrNameLst>
                                          <p:attrName>fillcolor</p:attrName>
                                        </p:attrNameLst>
                                      </p:cBhvr>
                                      <p:by>
                                        <p:hsl h="0" s="12549" l="25098"/>
                                      </p:by>
                                    </p:animClr>
                                    <p:animClr clrSpc="hsl" dir="cw">
                                      <p:cBhvr>
                                        <p:cTn id="14" dur="500" fill="hold"/>
                                        <p:tgtEl>
                                          <p:spTgt spid="5"/>
                                        </p:tgtEl>
                                        <p:attrNameLst>
                                          <p:attrName>stroke.color</p:attrName>
                                        </p:attrNameLst>
                                      </p:cBhvr>
                                      <p:by>
                                        <p:hsl h="0" s="12549" l="25098"/>
                                      </p:by>
                                    </p:animClr>
                                    <p:set>
                                      <p:cBhvr>
                                        <p:cTn id="15" dur="500" fill="hold"/>
                                        <p:tgtEl>
                                          <p:spTgt spid="5"/>
                                        </p:tgtEl>
                                        <p:attrNameLst>
                                          <p:attrName>fill.type</p:attrName>
                                        </p:attrNameLst>
                                      </p:cBhvr>
                                      <p:to>
                                        <p:strVal val="solid"/>
                                      </p:to>
                                    </p:set>
                                  </p:childTnLst>
                                </p:cTn>
                              </p:par>
                              <p:par>
                                <p:cTn id="16" presetID="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mph" presetSubtype="0" fill="hold" grpId="1" nodeType="clickEffect">
                                  <p:stCondLst>
                                    <p:cond delay="0"/>
                                  </p:stCondLst>
                                  <p:childTnLst>
                                    <p:animClr clrSpc="hsl" dir="cw">
                                      <p:cBhvr override="childStyle">
                                        <p:cTn id="23" dur="500" fill="hold"/>
                                        <p:tgtEl>
                                          <p:spTgt spid="6"/>
                                        </p:tgtEl>
                                        <p:attrNameLst>
                                          <p:attrName>style.color</p:attrName>
                                        </p:attrNameLst>
                                      </p:cBhvr>
                                      <p:by>
                                        <p:hsl h="0" s="12549" l="25098"/>
                                      </p:by>
                                    </p:animClr>
                                    <p:animClr clrSpc="hsl" dir="cw">
                                      <p:cBhvr>
                                        <p:cTn id="24" dur="500" fill="hold"/>
                                        <p:tgtEl>
                                          <p:spTgt spid="6"/>
                                        </p:tgtEl>
                                        <p:attrNameLst>
                                          <p:attrName>fillcolor</p:attrName>
                                        </p:attrNameLst>
                                      </p:cBhvr>
                                      <p:by>
                                        <p:hsl h="0" s="12549" l="25098"/>
                                      </p:by>
                                    </p:animClr>
                                    <p:animClr clrSpc="hsl" dir="cw">
                                      <p:cBhvr>
                                        <p:cTn id="25" dur="500" fill="hold"/>
                                        <p:tgtEl>
                                          <p:spTgt spid="6"/>
                                        </p:tgtEl>
                                        <p:attrNameLst>
                                          <p:attrName>stroke.color</p:attrName>
                                        </p:attrNameLst>
                                      </p:cBhvr>
                                      <p:by>
                                        <p:hsl h="0" s="12549" l="25098"/>
                                      </p:by>
                                    </p:animClr>
                                    <p:set>
                                      <p:cBhvr>
                                        <p:cTn id="26" dur="500" fill="hold"/>
                                        <p:tgtEl>
                                          <p:spTgt spid="6"/>
                                        </p:tgtEl>
                                        <p:attrNameLst>
                                          <p:attrName>fill.type</p:attrName>
                                        </p:attrNameLst>
                                      </p:cBhvr>
                                      <p:to>
                                        <p:strVal val="solid"/>
                                      </p:to>
                                    </p:set>
                                  </p:childTnLst>
                                </p:cTn>
                              </p:par>
                              <p:par>
                                <p:cTn id="27" presetID="2" presetClass="entr" presetSubtype="2"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mph" presetSubtype="0" fill="hold" grpId="1" nodeType="clickEffect">
                                  <p:stCondLst>
                                    <p:cond delay="0"/>
                                  </p:stCondLst>
                                  <p:childTnLst>
                                    <p:animClr clrSpc="hsl" dir="cw">
                                      <p:cBhvr override="childStyle">
                                        <p:cTn id="34" dur="500" fill="hold"/>
                                        <p:tgtEl>
                                          <p:spTgt spid="7"/>
                                        </p:tgtEl>
                                        <p:attrNameLst>
                                          <p:attrName>style.color</p:attrName>
                                        </p:attrNameLst>
                                      </p:cBhvr>
                                      <p:by>
                                        <p:hsl h="0" s="12549" l="25098"/>
                                      </p:by>
                                    </p:animClr>
                                    <p:animClr clrSpc="hsl" dir="cw">
                                      <p:cBhvr>
                                        <p:cTn id="35" dur="500" fill="hold"/>
                                        <p:tgtEl>
                                          <p:spTgt spid="7"/>
                                        </p:tgtEl>
                                        <p:attrNameLst>
                                          <p:attrName>fillcolor</p:attrName>
                                        </p:attrNameLst>
                                      </p:cBhvr>
                                      <p:by>
                                        <p:hsl h="0" s="12549" l="25098"/>
                                      </p:by>
                                    </p:animClr>
                                    <p:animClr clrSpc="hsl" dir="cw">
                                      <p:cBhvr>
                                        <p:cTn id="36" dur="500" fill="hold"/>
                                        <p:tgtEl>
                                          <p:spTgt spid="7"/>
                                        </p:tgtEl>
                                        <p:attrNameLst>
                                          <p:attrName>stroke.color</p:attrName>
                                        </p:attrNameLst>
                                      </p:cBhvr>
                                      <p:by>
                                        <p:hsl h="0" s="12549" l="25098"/>
                                      </p:by>
                                    </p:animClr>
                                    <p:set>
                                      <p:cBhvr>
                                        <p:cTn id="37" dur="500" fill="hold"/>
                                        <p:tgtEl>
                                          <p:spTgt spid="7"/>
                                        </p:tgtEl>
                                        <p:attrNameLst>
                                          <p:attrName>fill.type</p:attrName>
                                        </p:attrNameLst>
                                      </p:cBhvr>
                                      <p:to>
                                        <p:strVal val="solid"/>
                                      </p:to>
                                    </p:set>
                                  </p:childTnLst>
                                </p:cTn>
                              </p:par>
                              <p:par>
                                <p:cTn id="38" presetID="2" presetClass="entr" presetSubtype="2"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0" presetClass="emph" presetSubtype="0" fill="hold" grpId="1" nodeType="clickEffect">
                                  <p:stCondLst>
                                    <p:cond delay="0"/>
                                  </p:stCondLst>
                                  <p:childTnLst>
                                    <p:animClr clrSpc="hsl" dir="cw">
                                      <p:cBhvr override="childStyle">
                                        <p:cTn id="45" dur="500" fill="hold"/>
                                        <p:tgtEl>
                                          <p:spTgt spid="8"/>
                                        </p:tgtEl>
                                        <p:attrNameLst>
                                          <p:attrName>style.color</p:attrName>
                                        </p:attrNameLst>
                                      </p:cBhvr>
                                      <p:by>
                                        <p:hsl h="0" s="12549" l="25098"/>
                                      </p:by>
                                    </p:animClr>
                                    <p:animClr clrSpc="hsl" dir="cw">
                                      <p:cBhvr>
                                        <p:cTn id="46" dur="500" fill="hold"/>
                                        <p:tgtEl>
                                          <p:spTgt spid="8"/>
                                        </p:tgtEl>
                                        <p:attrNameLst>
                                          <p:attrName>fillcolor</p:attrName>
                                        </p:attrNameLst>
                                      </p:cBhvr>
                                      <p:by>
                                        <p:hsl h="0" s="12549" l="25098"/>
                                      </p:by>
                                    </p:animClr>
                                    <p:animClr clrSpc="hsl" dir="cw">
                                      <p:cBhvr>
                                        <p:cTn id="47" dur="500" fill="hold"/>
                                        <p:tgtEl>
                                          <p:spTgt spid="8"/>
                                        </p:tgtEl>
                                        <p:attrNameLst>
                                          <p:attrName>stroke.color</p:attrName>
                                        </p:attrNameLst>
                                      </p:cBhvr>
                                      <p:by>
                                        <p:hsl h="0" s="12549" l="25098"/>
                                      </p:by>
                                    </p:animClr>
                                    <p:set>
                                      <p:cBhvr>
                                        <p:cTn id="48" dur="500" fill="hold"/>
                                        <p:tgtEl>
                                          <p:spTgt spid="8"/>
                                        </p:tgtEl>
                                        <p:attrNameLst>
                                          <p:attrName>fill.type</p:attrName>
                                        </p:attrNameLst>
                                      </p:cBhvr>
                                      <p:to>
                                        <p:strVal val="solid"/>
                                      </p:to>
                                    </p:set>
                                  </p:childTnLst>
                                </p:cTn>
                              </p:par>
                              <p:par>
                                <p:cTn id="49" presetID="2" presetClass="entr" presetSubtype="2"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1+#ppt_w/2"/>
                                          </p:val>
                                        </p:tav>
                                        <p:tav tm="100000">
                                          <p:val>
                                            <p:strVal val="#ppt_x"/>
                                          </p:val>
                                        </p:tav>
                                      </p:tavLst>
                                    </p:anim>
                                    <p:anim calcmode="lin" valueType="num">
                                      <p:cBhvr additive="base">
                                        <p:cTn id="5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 Progress</a:t>
            </a:r>
          </a:p>
        </p:txBody>
      </p:sp>
      <p:sp>
        <p:nvSpPr>
          <p:cNvPr id="3" name="Slide Number Placeholder 2"/>
          <p:cNvSpPr>
            <a:spLocks noGrp="1"/>
          </p:cNvSpPr>
          <p:nvPr>
            <p:ph type="sldNum" sz="quarter" idx="12"/>
          </p:nvPr>
        </p:nvSpPr>
        <p:spPr/>
        <p:txBody>
          <a:bodyPr/>
          <a:lstStyle/>
          <a:p>
            <a:fld id="{9B76E54B-5BBA-9541-9CDA-30D09F65C9FC}" type="slidenum">
              <a:rPr lang="en-US" smtClean="0"/>
              <a:t>40</a:t>
            </a:fld>
            <a:endParaRPr lang="en-US"/>
          </a:p>
        </p:txBody>
      </p:sp>
    </p:spTree>
    <p:extLst>
      <p:ext uri="{BB962C8B-B14F-4D97-AF65-F5344CB8AC3E}">
        <p14:creationId xmlns:p14="http://schemas.microsoft.com/office/powerpoint/2010/main" val="343228291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Chrome will begin to mark HTTP sites as insecure</a:t>
            </a:r>
            <a:endParaRPr lang="en-US" dirty="0"/>
          </a:p>
        </p:txBody>
      </p:sp>
      <p:sp>
        <p:nvSpPr>
          <p:cNvPr id="4" name="Content Placeholder 3"/>
          <p:cNvSpPr>
            <a:spLocks noGrp="1"/>
          </p:cNvSpPr>
          <p:nvPr>
            <p:ph idx="1"/>
          </p:nvPr>
        </p:nvSpPr>
        <p:spPr>
          <a:xfrm>
            <a:off x="457200" y="1371599"/>
            <a:ext cx="8229600" cy="1035631"/>
          </a:xfrm>
        </p:spPr>
        <p:txBody>
          <a:bodyPr/>
          <a:lstStyle/>
          <a:p>
            <a:pPr marL="0" indent="0">
              <a:buNone/>
            </a:pPr>
            <a:r>
              <a:rPr lang="en-US" dirty="0"/>
              <a:t>HTTP will soon be downgraded as insecure in Chrome.</a:t>
            </a:r>
          </a:p>
          <a:p>
            <a:pPr marL="228600" lvl="1" indent="0">
              <a:buNone/>
            </a:pPr>
            <a:r>
              <a:rPr lang="en-US" dirty="0">
                <a:solidFill>
                  <a:srgbClr val="DB3D16"/>
                </a:solidFill>
              </a:rPr>
              <a:t>As of December 2014, Chromes Canary release (alpha release)</a:t>
            </a:r>
            <a:br>
              <a:rPr lang="en-US" dirty="0">
                <a:solidFill>
                  <a:srgbClr val="DB3D16"/>
                </a:solidFill>
              </a:rPr>
            </a:br>
            <a:r>
              <a:rPr lang="en-US" dirty="0">
                <a:solidFill>
                  <a:srgbClr val="DB3D16"/>
                </a:solidFill>
              </a:rPr>
              <a:t>includes an </a:t>
            </a:r>
            <a:r>
              <a:rPr lang="en-US" b="1" i="1" dirty="0">
                <a:solidFill>
                  <a:srgbClr val="DB3D16"/>
                </a:solidFill>
              </a:rPr>
              <a:t>option</a:t>
            </a:r>
            <a:r>
              <a:rPr lang="en-US" dirty="0">
                <a:solidFill>
                  <a:srgbClr val="DB3D16"/>
                </a:solidFill>
              </a:rPr>
              <a:t> to mark HTTP websites as insecure. This will go live in </a:t>
            </a:r>
            <a:r>
              <a:rPr lang="is-IS" dirty="0">
                <a:solidFill>
                  <a:srgbClr val="DB3D16"/>
                </a:solidFill>
              </a:rPr>
              <a:t>2017</a:t>
            </a:r>
            <a:r>
              <a:rPr lang="en-US" dirty="0">
                <a:solidFill>
                  <a:srgbClr val="DB3D16"/>
                </a:solidFill>
              </a:rPr>
              <a:t>.</a:t>
            </a:r>
          </a:p>
        </p:txBody>
      </p:sp>
      <p:sp>
        <p:nvSpPr>
          <p:cNvPr id="3" name="Slide Number Placeholder 2"/>
          <p:cNvSpPr>
            <a:spLocks noGrp="1"/>
          </p:cNvSpPr>
          <p:nvPr>
            <p:ph type="sldNum" sz="quarter" idx="12"/>
          </p:nvPr>
        </p:nvSpPr>
        <p:spPr/>
        <p:txBody>
          <a:bodyPr/>
          <a:lstStyle/>
          <a:p>
            <a:fld id="{9B76E54B-5BBA-9541-9CDA-30D09F65C9FC}" type="slidenum">
              <a:rPr lang="en-US" smtClean="0"/>
              <a:pPr/>
              <a:t>41</a:t>
            </a:fld>
            <a:endParaRPr lang="en-US"/>
          </a:p>
        </p:txBody>
      </p:sp>
      <p:pic>
        <p:nvPicPr>
          <p:cNvPr id="6" name="Picture 5"/>
          <p:cNvPicPr>
            <a:picLocks noChangeAspect="1"/>
          </p:cNvPicPr>
          <p:nvPr/>
        </p:nvPicPr>
        <p:blipFill>
          <a:blip r:embed="rId2"/>
          <a:stretch>
            <a:fillRect/>
          </a:stretch>
        </p:blipFill>
        <p:spPr>
          <a:xfrm>
            <a:off x="206149" y="2407230"/>
            <a:ext cx="8937851" cy="3794718"/>
          </a:xfrm>
          <a:prstGeom prst="rect">
            <a:avLst/>
          </a:prstGeom>
        </p:spPr>
      </p:pic>
    </p:spTree>
    <p:extLst>
      <p:ext uri="{BB962C8B-B14F-4D97-AF65-F5344CB8AC3E}">
        <p14:creationId xmlns:p14="http://schemas.microsoft.com/office/powerpoint/2010/main" val="3407397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8229600" cy="910694"/>
          </a:xfrm>
        </p:spPr>
        <p:txBody>
          <a:bodyPr/>
          <a:lstStyle/>
          <a:p>
            <a:pPr algn="ctr"/>
            <a:r>
              <a:rPr lang="en-US"/>
              <a:t>Chrome 62 in October 2017</a:t>
            </a:r>
            <a:br>
              <a:rPr lang="en-US"/>
            </a:br>
            <a:r>
              <a:rPr lang="en-US"/>
              <a:t>Will mark ALL Incognito HTTP sites as insecure</a:t>
            </a:r>
            <a:endParaRPr lang="en-US" dirty="0"/>
          </a:p>
        </p:txBody>
      </p:sp>
      <p:sp>
        <p:nvSpPr>
          <p:cNvPr id="3" name="Slide Number Placeholder 2"/>
          <p:cNvSpPr>
            <a:spLocks noGrp="1"/>
          </p:cNvSpPr>
          <p:nvPr>
            <p:ph type="sldNum" sz="quarter" idx="12"/>
          </p:nvPr>
        </p:nvSpPr>
        <p:spPr/>
        <p:txBody>
          <a:bodyPr/>
          <a:lstStyle/>
          <a:p>
            <a:fld id="{9B76E54B-5BBA-9541-9CDA-30D09F65C9FC}" type="slidenum">
              <a:rPr lang="en-US" smtClean="0"/>
              <a:pPr/>
              <a:t>42</a:t>
            </a:fld>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269" y="910694"/>
            <a:ext cx="5943600" cy="233476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72" y="3229103"/>
            <a:ext cx="8296656" cy="3127248"/>
          </a:xfrm>
          <a:prstGeom prst="rect">
            <a:avLst/>
          </a:prstGeom>
        </p:spPr>
      </p:pic>
    </p:spTree>
    <p:extLst>
      <p:ext uri="{BB962C8B-B14F-4D97-AF65-F5344CB8AC3E}">
        <p14:creationId xmlns:p14="http://schemas.microsoft.com/office/powerpoint/2010/main" val="210378348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76E54B-5BBA-9541-9CDA-30D09F65C9FC}" type="slidenum">
              <a:rPr lang="en-US" smtClean="0"/>
              <a:t>43</a:t>
            </a:fld>
            <a:endParaRPr lang="en-US"/>
          </a:p>
        </p:txBody>
      </p:sp>
      <p:pic>
        <p:nvPicPr>
          <p:cNvPr id="3" name="Picture 2">
            <a:extLst>
              <a:ext uri="{FF2B5EF4-FFF2-40B4-BE49-F238E27FC236}">
                <a16:creationId xmlns:a16="http://schemas.microsoft.com/office/drawing/2014/main" id="{8F122D53-884C-A84A-880B-13A79BD2882B}"/>
              </a:ext>
            </a:extLst>
          </p:cNvPr>
          <p:cNvPicPr>
            <a:picLocks noChangeAspect="1"/>
          </p:cNvPicPr>
          <p:nvPr/>
        </p:nvPicPr>
        <p:blipFill>
          <a:blip r:embed="rId2"/>
          <a:stretch>
            <a:fillRect/>
          </a:stretch>
        </p:blipFill>
        <p:spPr>
          <a:xfrm>
            <a:off x="482600" y="1962150"/>
            <a:ext cx="8178800" cy="2933700"/>
          </a:xfrm>
          <a:prstGeom prst="rect">
            <a:avLst/>
          </a:prstGeom>
        </p:spPr>
      </p:pic>
      <p:sp>
        <p:nvSpPr>
          <p:cNvPr id="6" name="Title 1">
            <a:extLst>
              <a:ext uri="{FF2B5EF4-FFF2-40B4-BE49-F238E27FC236}">
                <a16:creationId xmlns:a16="http://schemas.microsoft.com/office/drawing/2014/main" id="{21D36C7C-C2C4-174D-911F-8EE523E172CA}"/>
              </a:ext>
            </a:extLst>
          </p:cNvPr>
          <p:cNvSpPr>
            <a:spLocks noGrp="1"/>
          </p:cNvSpPr>
          <p:nvPr>
            <p:ph type="title"/>
          </p:nvPr>
        </p:nvSpPr>
        <p:spPr>
          <a:xfrm>
            <a:off x="482600" y="145774"/>
            <a:ext cx="8229600" cy="910694"/>
          </a:xfrm>
        </p:spPr>
        <p:txBody>
          <a:bodyPr/>
          <a:lstStyle/>
          <a:p>
            <a:pPr algn="ctr"/>
            <a:r>
              <a:rPr lang="en-US"/>
              <a:t>Chrome 68 in July 2018</a:t>
            </a:r>
            <a:br>
              <a:rPr lang="en-US"/>
            </a:br>
            <a:r>
              <a:rPr lang="en-US"/>
              <a:t>Will mark ALL HTTP sites as insecure</a:t>
            </a:r>
            <a:endParaRPr lang="en-US" dirty="0"/>
          </a:p>
        </p:txBody>
      </p:sp>
    </p:spTree>
    <p:extLst>
      <p:ext uri="{BB962C8B-B14F-4D97-AF65-F5344CB8AC3E}">
        <p14:creationId xmlns:p14="http://schemas.microsoft.com/office/powerpoint/2010/main" val="41547332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0694"/>
          </a:xfrm>
        </p:spPr>
        <p:txBody>
          <a:bodyPr/>
          <a:lstStyle/>
          <a:p>
            <a:r>
              <a:rPr lang="en-US"/>
              <a:t>Chrome Revokes Symantec's Authority</a:t>
            </a:r>
          </a:p>
        </p:txBody>
      </p:sp>
      <p:sp>
        <p:nvSpPr>
          <p:cNvPr id="3" name="Content Placeholder 2"/>
          <p:cNvSpPr>
            <a:spLocks noGrp="1"/>
          </p:cNvSpPr>
          <p:nvPr>
            <p:ph idx="1"/>
          </p:nvPr>
        </p:nvSpPr>
        <p:spPr>
          <a:xfrm>
            <a:off x="457200" y="706171"/>
            <a:ext cx="8229600" cy="5445657"/>
          </a:xfrm>
        </p:spPr>
        <p:txBody>
          <a:bodyPr/>
          <a:lstStyle/>
          <a:p>
            <a:r>
              <a:rPr lang="en-US" sz="2400"/>
              <a:t>Symantec once owned and ran four major certificate authorities</a:t>
            </a:r>
          </a:p>
          <a:p>
            <a:pPr lvl="1" fontAlgn="base"/>
            <a:r>
              <a:rPr lang="en-US" sz="1800"/>
              <a:t>Symantec</a:t>
            </a:r>
          </a:p>
          <a:p>
            <a:pPr lvl="1" fontAlgn="base"/>
            <a:r>
              <a:rPr lang="en-US" sz="1800"/>
              <a:t>GeoTrust</a:t>
            </a:r>
          </a:p>
          <a:p>
            <a:pPr lvl="1" fontAlgn="base"/>
            <a:r>
              <a:rPr lang="en-US" sz="1800"/>
              <a:t>Thawte</a:t>
            </a:r>
          </a:p>
          <a:p>
            <a:pPr lvl="1" fontAlgn="base"/>
            <a:r>
              <a:rPr lang="en-US" sz="1800"/>
              <a:t>RapidSSL</a:t>
            </a:r>
          </a:p>
          <a:p>
            <a:pPr fontAlgn="base"/>
            <a:r>
              <a:rPr lang="en-US" sz="2400"/>
              <a:t>All Symantec certificates are being revoked that were created on Symantec's older certificate creation infrastructure</a:t>
            </a:r>
          </a:p>
          <a:p>
            <a:pPr fontAlgn="base"/>
            <a:r>
              <a:rPr lang="en-US" sz="2400"/>
              <a:t>Revocation Timeline</a:t>
            </a:r>
          </a:p>
          <a:p>
            <a:pPr lvl="1" fontAlgn="base"/>
            <a:r>
              <a:rPr lang="en-US" sz="1800" b="1"/>
              <a:t>October 2017/Chrome 62 </a:t>
            </a:r>
            <a:r>
              <a:rPr lang="en-US" sz="1800"/>
              <a:t>Chrome DevTools will start alerting when receiving certificates from Symantec that will be revoked in Chrome 66. </a:t>
            </a:r>
          </a:p>
          <a:p>
            <a:pPr lvl="1" fontAlgn="base"/>
            <a:r>
              <a:rPr lang="en-US" sz="1800" b="1"/>
              <a:t>April 2018/Chrome 66</a:t>
            </a:r>
            <a:r>
              <a:rPr lang="en-US" sz="1800"/>
              <a:t> All Symantec certificates created before June 1, 2016 will no longer be trusted by Chrome (ie: old Symantec infrastructure)</a:t>
            </a:r>
          </a:p>
          <a:p>
            <a:pPr lvl="1" fontAlgn="base"/>
            <a:r>
              <a:rPr lang="en-US" sz="1800" b="1"/>
              <a:t>October 2018/Chrome 70</a:t>
            </a:r>
            <a:r>
              <a:rPr lang="en-US" sz="1800"/>
              <a:t>  All symantec certificates created on Symantecs older infrastructure no longer be trusted by Chrome</a:t>
            </a:r>
          </a:p>
          <a:p>
            <a:pPr lvl="1"/>
            <a:endParaRPr lang="en-US" sz="1800"/>
          </a:p>
        </p:txBody>
      </p:sp>
      <p:sp>
        <p:nvSpPr>
          <p:cNvPr id="4" name="Slide Number Placeholder 3"/>
          <p:cNvSpPr>
            <a:spLocks noGrp="1"/>
          </p:cNvSpPr>
          <p:nvPr>
            <p:ph type="sldNum" sz="quarter" idx="12"/>
          </p:nvPr>
        </p:nvSpPr>
        <p:spPr/>
        <p:txBody>
          <a:bodyPr/>
          <a:lstStyle/>
          <a:p>
            <a:fld id="{9B76E54B-5BBA-9541-9CDA-30D09F65C9FC}" type="slidenum">
              <a:rPr lang="en-US" smtClean="0"/>
              <a:t>44</a:t>
            </a:fld>
            <a:endParaRPr lang="en-US"/>
          </a:p>
        </p:txBody>
      </p:sp>
    </p:spTree>
    <p:extLst>
      <p:ext uri="{BB962C8B-B14F-4D97-AF65-F5344CB8AC3E}">
        <p14:creationId xmlns:p14="http://schemas.microsoft.com/office/powerpoint/2010/main" val="1196084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8ABD2D-5167-5346-806B-92FA95092444}"/>
              </a:ext>
            </a:extLst>
          </p:cNvPr>
          <p:cNvSpPr>
            <a:spLocks noGrp="1"/>
          </p:cNvSpPr>
          <p:nvPr>
            <p:ph type="sldNum" sz="quarter" idx="12"/>
          </p:nvPr>
        </p:nvSpPr>
        <p:spPr/>
        <p:txBody>
          <a:bodyPr/>
          <a:lstStyle/>
          <a:p>
            <a:fld id="{9B76E54B-5BBA-9541-9CDA-30D09F65C9FC}" type="slidenum">
              <a:rPr lang="en-US" smtClean="0"/>
              <a:t>45</a:t>
            </a:fld>
            <a:endParaRPr lang="en-US"/>
          </a:p>
        </p:txBody>
      </p:sp>
      <p:pic>
        <p:nvPicPr>
          <p:cNvPr id="6" name="Picture 5">
            <a:extLst>
              <a:ext uri="{FF2B5EF4-FFF2-40B4-BE49-F238E27FC236}">
                <a16:creationId xmlns:a16="http://schemas.microsoft.com/office/drawing/2014/main" id="{6424109D-D329-0E44-8FD3-AE2DDB4FEFE3}"/>
              </a:ext>
            </a:extLst>
          </p:cNvPr>
          <p:cNvPicPr>
            <a:picLocks noChangeAspect="1"/>
          </p:cNvPicPr>
          <p:nvPr/>
        </p:nvPicPr>
        <p:blipFill>
          <a:blip r:embed="rId2"/>
          <a:stretch>
            <a:fillRect/>
          </a:stretch>
        </p:blipFill>
        <p:spPr>
          <a:xfrm>
            <a:off x="220662" y="502920"/>
            <a:ext cx="8694738" cy="5496064"/>
          </a:xfrm>
          <a:prstGeom prst="rect">
            <a:avLst/>
          </a:prstGeom>
        </p:spPr>
      </p:pic>
    </p:spTree>
    <p:extLst>
      <p:ext uri="{BB962C8B-B14F-4D97-AF65-F5344CB8AC3E}">
        <p14:creationId xmlns:p14="http://schemas.microsoft.com/office/powerpoint/2010/main" val="6853213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4"/>
            <a:ext cx="8229600" cy="910694"/>
          </a:xfrm>
        </p:spPr>
        <p:txBody>
          <a:bodyPr/>
          <a:lstStyle/>
          <a:p>
            <a:r>
              <a:rPr lang="en-US"/>
              <a:t>Excuses to avoid supporting HTTPS</a:t>
            </a:r>
            <a:endParaRPr lang="en-US" dirty="0"/>
          </a:p>
        </p:txBody>
      </p:sp>
      <p:sp>
        <p:nvSpPr>
          <p:cNvPr id="4" name="Content Placeholder 3"/>
          <p:cNvSpPr>
            <a:spLocks noGrp="1"/>
          </p:cNvSpPr>
          <p:nvPr>
            <p:ph idx="1"/>
          </p:nvPr>
        </p:nvSpPr>
        <p:spPr>
          <a:xfrm>
            <a:off x="457200" y="913487"/>
            <a:ext cx="8229600" cy="5442863"/>
          </a:xfrm>
        </p:spPr>
        <p:txBody>
          <a:bodyPr/>
          <a:lstStyle/>
          <a:p>
            <a:pPr marL="0" indent="0">
              <a:buNone/>
            </a:pPr>
            <a:r>
              <a:rPr lang="en-US" dirty="0">
                <a:solidFill>
                  <a:schemeClr val="accent1"/>
                </a:solidFill>
              </a:rPr>
              <a:t>Aren't certificates expensive/difficult to obtain?</a:t>
            </a:r>
            <a:br>
              <a:rPr lang="en-US" dirty="0">
                <a:solidFill>
                  <a:schemeClr val="accent1"/>
                </a:solidFill>
              </a:rPr>
            </a:br>
            <a:r>
              <a:rPr lang="en-US" dirty="0">
                <a:solidFill>
                  <a:schemeClr val="accent2">
                    <a:lumMod val="75000"/>
                  </a:schemeClr>
                </a:solidFill>
              </a:rPr>
              <a:t>The "Let's Encrypt" project will make it easy to obtain                                   free certs for as many (sub)domains as desired!</a:t>
            </a:r>
          </a:p>
          <a:p>
            <a:pPr marL="0" indent="0">
              <a:buNone/>
            </a:pPr>
            <a:r>
              <a:rPr lang="en-US" dirty="0">
                <a:solidFill>
                  <a:srgbClr val="DB3D16"/>
                </a:solidFill>
              </a:rPr>
              <a:t>Isn't SSL/TLS slow?</a:t>
            </a:r>
            <a:br>
              <a:rPr lang="en-US" dirty="0">
                <a:solidFill>
                  <a:srgbClr val="DB3D16"/>
                </a:solidFill>
              </a:rPr>
            </a:br>
            <a:r>
              <a:rPr lang="en-US" sz="2800" i="1" dirty="0">
                <a:solidFill>
                  <a:schemeClr val="accent2">
                    <a:lumMod val="75000"/>
                  </a:schemeClr>
                </a:solidFill>
              </a:rPr>
              <a:t>https://istlsfastyet.com/  </a:t>
            </a:r>
          </a:p>
          <a:p>
            <a:pPr marL="0" indent="0">
              <a:buNone/>
            </a:pPr>
            <a:r>
              <a:rPr lang="en-US" dirty="0">
                <a:solidFill>
                  <a:schemeClr val="accent1"/>
                </a:solidFill>
              </a:rPr>
              <a:t>Doesn't HTTPS break caching? Filtering?</a:t>
            </a:r>
            <a:br>
              <a:rPr lang="en-US" dirty="0">
                <a:solidFill>
                  <a:schemeClr val="accent1"/>
                </a:solidFill>
              </a:rPr>
            </a:br>
            <a:r>
              <a:rPr lang="en-US" dirty="0">
                <a:solidFill>
                  <a:schemeClr val="accent2">
                    <a:lumMod val="75000"/>
                  </a:schemeClr>
                </a:solidFill>
              </a:rPr>
              <a:t>For environments that need tight control of internet access, there are several client-side/network solutions.</a:t>
            </a:r>
            <a:br>
              <a:rPr lang="en-US" dirty="0">
                <a:solidFill>
                  <a:schemeClr val="accent2">
                    <a:lumMod val="75000"/>
                  </a:schemeClr>
                </a:solidFill>
              </a:rPr>
            </a:br>
            <a:r>
              <a:rPr lang="en-US" sz="2800" i="1" dirty="0">
                <a:solidFill>
                  <a:schemeClr val="accent2">
                    <a:lumMod val="75000"/>
                  </a:schemeClr>
                </a:solidFill>
              </a:rPr>
              <a:t>https://</a:t>
            </a:r>
            <a:r>
              <a:rPr lang="en-US" sz="2800" i="1" dirty="0" err="1">
                <a:solidFill>
                  <a:schemeClr val="accent2">
                    <a:lumMod val="75000"/>
                  </a:schemeClr>
                </a:solidFill>
              </a:rPr>
              <a:t>www.chromium.org</a:t>
            </a:r>
            <a:r>
              <a:rPr lang="en-US" sz="2800" i="1" dirty="0">
                <a:solidFill>
                  <a:schemeClr val="accent2">
                    <a:lumMod val="75000"/>
                  </a:schemeClr>
                </a:solidFill>
              </a:rPr>
              <a:t>/Home/chromium-security/marking-http-as-non-secure</a:t>
            </a:r>
          </a:p>
          <a:p>
            <a:pPr marL="0" indent="0">
              <a:buNone/>
            </a:pPr>
            <a:r>
              <a:rPr lang="en-US" sz="2400" dirty="0">
                <a:solidFill>
                  <a:srgbClr val="DB3D16"/>
                </a:solidFill>
              </a:rPr>
              <a:t>My site not that important</a:t>
            </a:r>
            <a:br>
              <a:rPr lang="en-US" sz="2800" dirty="0">
                <a:solidFill>
                  <a:srgbClr val="DB3D16"/>
                </a:solidFill>
              </a:rPr>
            </a:br>
            <a:r>
              <a:rPr lang="en-US" i="1" dirty="0">
                <a:solidFill>
                  <a:schemeClr val="accent2">
                    <a:lumMod val="75000"/>
                  </a:schemeClr>
                </a:solidFill>
              </a:rPr>
              <a:t>HTTPS is no longer just for security. It's a critical part of user experience. (Geolocation, AppCache, getUserMedia() and PUSH notifications)</a:t>
            </a:r>
          </a:p>
          <a:p>
            <a:pPr marL="0" indent="0">
              <a:buNone/>
            </a:pPr>
            <a:endParaRPr lang="en-US" sz="2800" i="1" dirty="0">
              <a:solidFill>
                <a:schemeClr val="accent2">
                  <a:lumMod val="75000"/>
                </a:schemeClr>
              </a:solidFill>
            </a:endParaRPr>
          </a:p>
        </p:txBody>
      </p:sp>
      <p:sp>
        <p:nvSpPr>
          <p:cNvPr id="3" name="Slide Number Placeholder 2"/>
          <p:cNvSpPr>
            <a:spLocks noGrp="1"/>
          </p:cNvSpPr>
          <p:nvPr>
            <p:ph type="sldNum" sz="quarter" idx="12"/>
          </p:nvPr>
        </p:nvSpPr>
        <p:spPr/>
        <p:txBody>
          <a:bodyPr/>
          <a:lstStyle/>
          <a:p>
            <a:fld id="{9B76E54B-5BBA-9541-9CDA-30D09F65C9FC}" type="slidenum">
              <a:rPr lang="en-US" smtClean="0"/>
              <a:pPr/>
              <a:t>46</a:t>
            </a:fld>
            <a:endParaRPr lang="en-US"/>
          </a:p>
        </p:txBody>
      </p:sp>
      <p:grpSp>
        <p:nvGrpSpPr>
          <p:cNvPr id="15" name="Group 14"/>
          <p:cNvGrpSpPr/>
          <p:nvPr/>
        </p:nvGrpSpPr>
        <p:grpSpPr>
          <a:xfrm>
            <a:off x="6704042" y="157852"/>
            <a:ext cx="2211358" cy="2469514"/>
            <a:chOff x="6599630" y="1451335"/>
            <a:chExt cx="2211358" cy="2469514"/>
          </a:xfrm>
        </p:grpSpPr>
        <p:grpSp>
          <p:nvGrpSpPr>
            <p:cNvPr id="13" name="Group 12"/>
            <p:cNvGrpSpPr/>
            <p:nvPr/>
          </p:nvGrpSpPr>
          <p:grpSpPr>
            <a:xfrm>
              <a:off x="6599630" y="1451335"/>
              <a:ext cx="2203704" cy="2469514"/>
              <a:chOff x="6665976" y="1636001"/>
              <a:chExt cx="2203704" cy="2469514"/>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292" b="84792" l="6323" r="90262">
                            <a14:foregroundMark x1="39390" y1="67917" x2="39390" y2="67917"/>
                            <a14:foregroundMark x1="24855" y1="64931" x2="24855" y2="64931"/>
                            <a14:foregroundMark x1="12209" y1="63056" x2="12209" y2="63056"/>
                            <a14:foregroundMark x1="18532" y1="30278" x2="18532" y2="30278"/>
                            <a14:foregroundMark x1="23256" y1="29097" x2="23256" y2="29097"/>
                            <a14:foregroundMark x1="37863" y1="31736" x2="37863" y2="31736"/>
                            <a14:foregroundMark x1="44549" y1="31389" x2="44549" y2="31389"/>
                            <a14:foregroundMark x1="57122" y1="31389" x2="57122" y2="31389"/>
                            <a14:foregroundMark x1="69404" y1="32153" x2="69404" y2="32153"/>
                            <a14:foregroundMark x1="83140" y1="35139" x2="83140" y2="35139"/>
                            <a14:foregroundMark x1="63081" y1="63750" x2="63081" y2="63750"/>
                            <a14:foregroundMark x1="69767" y1="63750" x2="69767" y2="63750"/>
                            <a14:foregroundMark x1="73619" y1="77014" x2="73619" y2="77014"/>
                            <a14:foregroundMark x1="57994" y1="77014" x2="57994" y2="77014"/>
                            <a14:foregroundMark x1="53706" y1="80903" x2="53706" y2="80903"/>
                            <a14:foregroundMark x1="59012" y1="80417" x2="59012" y2="80417"/>
                            <a14:foregroundMark x1="60247" y1="76806" x2="60247" y2="76806"/>
                            <a14:foregroundMark x1="61991" y1="76319" x2="55669" y2="77708"/>
                            <a14:foregroundMark x1="53706" y1="76806" x2="51163" y2="77569"/>
                            <a14:foregroundMark x1="46512" y1="77222" x2="49491" y2="81597"/>
                            <a14:foregroundMark x1="46512" y1="81667" x2="46512" y2="78472"/>
                            <a14:foregroundMark x1="49346" y1="75417" x2="49709" y2="78750"/>
                            <a14:foregroundMark x1="41279" y1="48264" x2="41279" y2="48264"/>
                            <a14:foregroundMark x1="30305" y1="47292" x2="30305" y2="47292"/>
                            <a14:foregroundMark x1="45785" y1="47500" x2="45785" y2="47500"/>
                            <a14:foregroundMark x1="45785" y1="47500" x2="45785" y2="47500"/>
                            <a14:foregroundMark x1="57631" y1="47153" x2="57631" y2="47153"/>
                            <a14:foregroundMark x1="9666" y1="13194" x2="9666" y2="13194"/>
                            <a14:foregroundMark x1="19331" y1="13681" x2="19331" y2="13681"/>
                            <a14:foregroundMark x1="14462" y1="15000" x2="14462" y2="15000"/>
                            <a14:foregroundMark x1="24782" y1="14028" x2="24782" y2="14028"/>
                            <a14:foregroundMark x1="28852" y1="13403" x2="28852" y2="13403"/>
                            <a14:foregroundMark x1="44113" y1="13542" x2="44113" y2="13542"/>
                            <a14:foregroundMark x1="48328" y1="13403" x2="48328" y2="13403"/>
                            <a14:foregroundMark x1="53052" y1="14444" x2="53052" y2="14444"/>
                            <a14:foregroundMark x1="46294" y1="44167" x2="46294" y2="44167"/>
                            <a14:foregroundMark x1="69259" y1="78472" x2="69259" y2="78472"/>
                            <a14:foregroundMark x1="79288" y1="77361" x2="79288" y2="77361"/>
                            <a14:foregroundMark x1="31831" y1="47014" x2="31831" y2="47014"/>
                            <a14:foregroundMark x1="56032" y1="47292" x2="56032" y2="47292"/>
                            <a14:foregroundMark x1="48328" y1="44306" x2="44404" y2="44306"/>
                            <a14:foregroundMark x1="51017" y1="49097" x2="46294" y2="47014"/>
                            <a14:foregroundMark x1="67733" y1="77014" x2="68241" y2="84792"/>
                            <a14:foregroundMark x1="70640" y1="78750" x2="69041" y2="82153"/>
                            <a14:foregroundMark x1="84230" y1="76111" x2="80741" y2="76875"/>
                            <a14:foregroundMark x1="85174" y1="76875" x2="85392" y2="82153"/>
                            <a14:foregroundMark x1="87645" y1="76458" x2="87645" y2="80000"/>
                            <a14:foregroundMark x1="52108" y1="66042" x2="52108" y2="66042"/>
                            <a14:foregroundMark x1="25509" y1="10208" x2="25509" y2="10208"/>
                            <a14:foregroundMark x1="31468" y1="12639" x2="31468" y2="12639"/>
                            <a14:foregroundMark x1="32631" y1="11319" x2="32631" y2="11319"/>
                            <a14:foregroundMark x1="40334" y1="10208" x2="40334" y2="15347"/>
                            <a14:foregroundMark x1="46730" y1="9931" x2="46439" y2="15625"/>
                            <a14:foregroundMark x1="50363" y1="10694" x2="49273" y2="15625"/>
                            <a14:foregroundMark x1="52616" y1="10556" x2="52616" y2="10556"/>
                            <a14:foregroundMark x1="54942" y1="14444" x2="54942" y2="14444"/>
                            <a14:foregroundMark x1="53997" y1="12778" x2="53997" y2="12778"/>
                            <a14:foregroundMark x1="35102" y1="13403" x2="35102" y2="13403"/>
                            <a14:foregroundMark x1="25218" y1="12014" x2="25218" y2="12014"/>
                            <a14:foregroundMark x1="26163" y1="15347" x2="26163" y2="15347"/>
                            <a14:foregroundMark x1="24419" y1="15625" x2="24419" y2="15625"/>
                            <a14:foregroundMark x1="27398" y1="14722" x2="27398" y2="14722"/>
                            <a14:foregroundMark x1="15116" y1="12500" x2="15116" y2="12500"/>
                            <a14:foregroundMark x1="9593" y1="16250" x2="9593" y2="16250"/>
                            <a14:foregroundMark x1="7122" y1="10833" x2="7122" y2="10833"/>
                            <a14:foregroundMark x1="70567" y1="76111" x2="70567" y2="76111"/>
                            <a14:foregroundMark x1="66424" y1="77639" x2="66424" y2="77639"/>
                            <a14:foregroundMark x1="44549" y1="50417" x2="44549" y2="50417"/>
                            <a14:foregroundMark x1="35247" y1="9514" x2="35247" y2="9514"/>
                            <a14:foregroundMark x1="34666" y1="10833" x2="34666" y2="10833"/>
                            <a14:foregroundMark x1="34666" y1="10833" x2="34666" y2="10833"/>
                            <a14:foregroundMark x1="54506" y1="10556" x2="54506" y2="10556"/>
                            <a14:foregroundMark x1="51817" y1="15833" x2="51817" y2="15833"/>
                            <a14:foregroundMark x1="16206" y1="11736" x2="16206" y2="11736"/>
                            <a14:foregroundMark x1="27689" y1="10972" x2="27689" y2="10972"/>
                            <a14:foregroundMark x1="35102" y1="15347" x2="32122" y2="11319"/>
                          </a14:backgroundRemoval>
                        </a14:imgEffect>
                        <a14:imgEffect>
                          <a14:sharpenSoften amount="50000"/>
                        </a14:imgEffect>
                      </a14:imgLayer>
                    </a14:imgProps>
                  </a:ext>
                  <a:ext uri="{28A0092B-C50C-407E-A947-70E740481C1C}">
                    <a14:useLocalDpi xmlns:a14="http://schemas.microsoft.com/office/drawing/2010/main"/>
                  </a:ext>
                </a:extLst>
              </a:blip>
              <a:srcRect l="6905" t="9918" r="10276" b="16249"/>
              <a:stretch/>
            </p:blipFill>
            <p:spPr>
              <a:xfrm>
                <a:off x="6665976" y="1636001"/>
                <a:ext cx="2203704" cy="2057400"/>
              </a:xfrm>
              <a:prstGeom prst="rect">
                <a:avLst/>
              </a:prstGeom>
            </p:spPr>
          </p:pic>
          <p:sp>
            <p:nvSpPr>
              <p:cNvPr id="8" name="Rectangle 7"/>
              <p:cNvSpPr/>
              <p:nvPr/>
            </p:nvSpPr>
            <p:spPr>
              <a:xfrm>
                <a:off x="6677620" y="3920849"/>
                <a:ext cx="1518796" cy="184666"/>
              </a:xfrm>
              <a:prstGeom prst="rect">
                <a:avLst/>
              </a:prstGeom>
            </p:spPr>
            <p:txBody>
              <a:bodyPr wrap="square" lIns="0" tIns="0" rIns="0" bIns="0">
                <a:noAutofit/>
              </a:bodyPr>
              <a:lstStyle/>
              <a:p>
                <a:r>
                  <a:rPr lang="en-US" sz="1200" dirty="0" err="1">
                    <a:solidFill>
                      <a:schemeClr val="accent2">
                        <a:lumMod val="75000"/>
                      </a:schemeClr>
                    </a:solidFill>
                  </a:rPr>
                  <a:t>thegameoffitness.com</a:t>
                </a:r>
                <a:endParaRPr lang="en-US" sz="1200" dirty="0">
                  <a:solidFill>
                    <a:schemeClr val="accent2">
                      <a:lumMod val="75000"/>
                    </a:schemeClr>
                  </a:solidFill>
                </a:endParaRPr>
              </a:p>
            </p:txBody>
          </p:sp>
        </p:grpSp>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292" b="84792" l="6323" r="90262">
                          <a14:foregroundMark x1="39390" y1="67917" x2="39390" y2="67917"/>
                          <a14:foregroundMark x1="24855" y1="64931" x2="24855" y2="64931"/>
                          <a14:foregroundMark x1="12209" y1="63056" x2="12209" y2="63056"/>
                          <a14:foregroundMark x1="18532" y1="30278" x2="18532" y2="30278"/>
                          <a14:foregroundMark x1="23256" y1="29097" x2="23256" y2="29097"/>
                          <a14:foregroundMark x1="37863" y1="31736" x2="37863" y2="31736"/>
                          <a14:foregroundMark x1="44549" y1="31389" x2="44549" y2="31389"/>
                          <a14:foregroundMark x1="57122" y1="31389" x2="57122" y2="31389"/>
                          <a14:foregroundMark x1="69404" y1="32153" x2="69404" y2="32153"/>
                          <a14:foregroundMark x1="83140" y1="35139" x2="83140" y2="35139"/>
                          <a14:foregroundMark x1="63081" y1="63750" x2="63081" y2="63750"/>
                          <a14:foregroundMark x1="69767" y1="63750" x2="69767" y2="63750"/>
                          <a14:foregroundMark x1="73619" y1="77014" x2="73619" y2="77014"/>
                          <a14:foregroundMark x1="57994" y1="77014" x2="57994" y2="77014"/>
                          <a14:foregroundMark x1="53706" y1="80903" x2="53706" y2="80903"/>
                          <a14:foregroundMark x1="59012" y1="80417" x2="59012" y2="80417"/>
                          <a14:foregroundMark x1="60247" y1="76806" x2="60247" y2="76806"/>
                          <a14:foregroundMark x1="61991" y1="76319" x2="55669" y2="77708"/>
                          <a14:foregroundMark x1="53706" y1="76806" x2="51163" y2="77569"/>
                          <a14:foregroundMark x1="46512" y1="77222" x2="49491" y2="81597"/>
                          <a14:foregroundMark x1="46512" y1="81667" x2="46512" y2="78472"/>
                          <a14:foregroundMark x1="49346" y1="75417" x2="49709" y2="78750"/>
                          <a14:foregroundMark x1="41279" y1="48264" x2="41279" y2="48264"/>
                          <a14:foregroundMark x1="30305" y1="47292" x2="30305" y2="47292"/>
                          <a14:foregroundMark x1="45785" y1="47500" x2="45785" y2="47500"/>
                          <a14:foregroundMark x1="45785" y1="47500" x2="45785" y2="47500"/>
                          <a14:foregroundMark x1="57631" y1="47153" x2="57631" y2="47153"/>
                          <a14:foregroundMark x1="9666" y1="13194" x2="9666" y2="13194"/>
                          <a14:foregroundMark x1="19331" y1="13681" x2="19331" y2="13681"/>
                          <a14:foregroundMark x1="14462" y1="15000" x2="14462" y2="15000"/>
                          <a14:foregroundMark x1="24782" y1="14028" x2="24782" y2="14028"/>
                          <a14:foregroundMark x1="28852" y1="13403" x2="28852" y2="13403"/>
                          <a14:foregroundMark x1="44113" y1="13542" x2="44113" y2="13542"/>
                          <a14:foregroundMark x1="48328" y1="13403" x2="48328" y2="13403"/>
                          <a14:foregroundMark x1="53052" y1="14444" x2="53052" y2="14444"/>
                          <a14:foregroundMark x1="46294" y1="44167" x2="46294" y2="44167"/>
                          <a14:foregroundMark x1="69259" y1="78472" x2="69259" y2="78472"/>
                          <a14:foregroundMark x1="79288" y1="77361" x2="79288" y2="77361"/>
                          <a14:foregroundMark x1="31831" y1="47014" x2="31831" y2="47014"/>
                          <a14:foregroundMark x1="56032" y1="47292" x2="56032" y2="47292"/>
                          <a14:foregroundMark x1="48328" y1="44306" x2="44404" y2="44306"/>
                          <a14:foregroundMark x1="51017" y1="49097" x2="46294" y2="47014"/>
                          <a14:foregroundMark x1="67733" y1="77014" x2="68241" y2="84792"/>
                          <a14:foregroundMark x1="70640" y1="78750" x2="69041" y2="82153"/>
                          <a14:foregroundMark x1="84230" y1="76111" x2="80741" y2="76875"/>
                          <a14:foregroundMark x1="85174" y1="76875" x2="85392" y2="82153"/>
                          <a14:foregroundMark x1="87645" y1="76458" x2="87645" y2="80000"/>
                          <a14:foregroundMark x1="52108" y1="66042" x2="52108" y2="66042"/>
                          <a14:foregroundMark x1="25509" y1="10208" x2="25509" y2="10208"/>
                          <a14:foregroundMark x1="31468" y1="12639" x2="31468" y2="12639"/>
                          <a14:foregroundMark x1="32631" y1="11319" x2="32631" y2="11319"/>
                          <a14:foregroundMark x1="40334" y1="10208" x2="40334" y2="15347"/>
                          <a14:foregroundMark x1="46730" y1="9931" x2="46439" y2="15625"/>
                          <a14:foregroundMark x1="50363" y1="10694" x2="49273" y2="15625"/>
                          <a14:foregroundMark x1="52616" y1="10556" x2="52616" y2="10556"/>
                          <a14:foregroundMark x1="54942" y1="14444" x2="54942" y2="14444"/>
                          <a14:foregroundMark x1="53997" y1="12778" x2="53997" y2="12778"/>
                          <a14:foregroundMark x1="35102" y1="13403" x2="35102" y2="13403"/>
                          <a14:foregroundMark x1="25218" y1="12014" x2="25218" y2="12014"/>
                          <a14:foregroundMark x1="26163" y1="15347" x2="26163" y2="15347"/>
                          <a14:foregroundMark x1="24419" y1="15625" x2="24419" y2="15625"/>
                          <a14:foregroundMark x1="27398" y1="14722" x2="27398" y2="14722"/>
                          <a14:foregroundMark x1="15116" y1="12500" x2="15116" y2="12500"/>
                          <a14:foregroundMark x1="9593" y1="16250" x2="9593" y2="16250"/>
                          <a14:foregroundMark x1="7122" y1="10833" x2="7122" y2="10833"/>
                          <a14:foregroundMark x1="70567" y1="76111" x2="70567" y2="76111"/>
                          <a14:foregroundMark x1="66424" y1="77639" x2="66424" y2="77639"/>
                          <a14:foregroundMark x1="44549" y1="50417" x2="44549" y2="50417"/>
                          <a14:foregroundMark x1="35247" y1="9514" x2="35247" y2="9514"/>
                          <a14:foregroundMark x1="34666" y1="10833" x2="34666" y2="10833"/>
                          <a14:foregroundMark x1="34666" y1="10833" x2="34666" y2="10833"/>
                          <a14:foregroundMark x1="54506" y1="10556" x2="54506" y2="10556"/>
                          <a14:foregroundMark x1="51817" y1="15833" x2="51817" y2="15833"/>
                          <a14:foregroundMark x1="16206" y1="11736" x2="16206" y2="11736"/>
                          <a14:foregroundMark x1="27689" y1="10972" x2="27689" y2="10972"/>
                          <a14:foregroundMark x1="35102" y1="15347" x2="32122" y2="11319"/>
                        </a14:backgroundRemoval>
                      </a14:imgEffect>
                      <a14:imgEffect>
                        <a14:sharpenSoften amount="50000"/>
                      </a14:imgEffect>
                    </a14:imgLayer>
                  </a14:imgProps>
                </a:ext>
                <a:ext uri="{28A0092B-C50C-407E-A947-70E740481C1C}">
                  <a14:useLocalDpi xmlns:a14="http://schemas.microsoft.com/office/drawing/2010/main"/>
                </a:ext>
              </a:extLst>
            </a:blip>
            <a:srcRect l="73767" t="19634" r="12144" b="59036"/>
            <a:stretch/>
          </p:blipFill>
          <p:spPr>
            <a:xfrm>
              <a:off x="8436084" y="2670611"/>
              <a:ext cx="374904" cy="594360"/>
            </a:xfrm>
            <a:prstGeom prst="rect">
              <a:avLst/>
            </a:prstGeom>
          </p:spPr>
        </p:pic>
      </p:grpSp>
    </p:spTree>
    <p:extLst>
      <p:ext uri="{BB962C8B-B14F-4D97-AF65-F5344CB8AC3E}">
        <p14:creationId xmlns:p14="http://schemas.microsoft.com/office/powerpoint/2010/main" val="3793149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Improving HTTPS</a:t>
            </a:r>
            <a:endParaRPr lang="en-US" dirty="0"/>
          </a:p>
        </p:txBody>
      </p:sp>
      <p:sp>
        <p:nvSpPr>
          <p:cNvPr id="3" name="Slide Number Placeholder 2"/>
          <p:cNvSpPr>
            <a:spLocks noGrp="1"/>
          </p:cNvSpPr>
          <p:nvPr>
            <p:ph type="sldNum" sz="quarter" idx="12"/>
          </p:nvPr>
        </p:nvSpPr>
        <p:spPr/>
        <p:txBody>
          <a:bodyPr/>
          <a:lstStyle/>
          <a:p>
            <a:fld id="{9B76E54B-5BBA-9541-9CDA-30D09F65C9FC}" type="slidenum">
              <a:rPr lang="en-US" smtClean="0"/>
              <a:pPr/>
              <a:t>47</a:t>
            </a:fld>
            <a:endParaRPr lang="en-US"/>
          </a:p>
        </p:txBody>
      </p:sp>
      <p:sp>
        <p:nvSpPr>
          <p:cNvPr id="6" name="TextBox 5"/>
          <p:cNvSpPr txBox="1"/>
          <p:nvPr/>
        </p:nvSpPr>
        <p:spPr>
          <a:xfrm>
            <a:off x="0" y="1308429"/>
            <a:ext cx="9144000" cy="923330"/>
          </a:xfrm>
          <a:prstGeom prst="rect">
            <a:avLst/>
          </a:prstGeom>
          <a:solidFill>
            <a:schemeClr val="accent2">
              <a:lumMod val="20000"/>
              <a:lumOff val="80000"/>
            </a:schemeClr>
          </a:solidFill>
        </p:spPr>
        <p:txBody>
          <a:bodyPr wrap="square" lIns="457200" rtlCol="0">
            <a:spAutoFit/>
          </a:bodyPr>
          <a:lstStyle/>
          <a:p>
            <a:r>
              <a:rPr lang="en-US" dirty="0">
                <a:solidFill>
                  <a:schemeClr val="accent2">
                    <a:lumMod val="75000"/>
                  </a:schemeClr>
                </a:solidFill>
              </a:rPr>
              <a:t>HSTS (Strict Transport Security)</a:t>
            </a:r>
            <a:br>
              <a:rPr lang="en-US" dirty="0">
                <a:solidFill>
                  <a:schemeClr val="accent2">
                    <a:lumMod val="75000"/>
                  </a:schemeClr>
                </a:solidFill>
              </a:rPr>
            </a:br>
            <a:r>
              <a:rPr lang="en-US" dirty="0">
                <a:solidFill>
                  <a:schemeClr val="accent2">
                    <a:lumMod val="75000"/>
                  </a:schemeClr>
                </a:solidFill>
                <a:hlinkClick r:id="rId2"/>
              </a:rPr>
              <a:t>http://www.youtube.com/watch?v=zEV3HOuM_Vw</a:t>
            </a:r>
            <a:br>
              <a:rPr lang="en-US" dirty="0">
                <a:solidFill>
                  <a:schemeClr val="accent2">
                    <a:lumMod val="75000"/>
                  </a:schemeClr>
                </a:solidFill>
                <a:hlinkClick r:id="rId2"/>
              </a:rPr>
            </a:br>
            <a:r>
              <a:rPr lang="en-US" dirty="0">
                <a:solidFill>
                  <a:schemeClr val="accent2">
                    <a:lumMod val="75000"/>
                  </a:schemeClr>
                </a:solidFill>
              </a:rPr>
              <a:t>Strict-Transport-Security: max-age=31536000</a:t>
            </a:r>
          </a:p>
        </p:txBody>
      </p:sp>
      <p:sp>
        <p:nvSpPr>
          <p:cNvPr id="7" name="TextBox 6"/>
          <p:cNvSpPr txBox="1"/>
          <p:nvPr/>
        </p:nvSpPr>
        <p:spPr>
          <a:xfrm>
            <a:off x="0" y="5363287"/>
            <a:ext cx="9144000" cy="646331"/>
          </a:xfrm>
          <a:prstGeom prst="rect">
            <a:avLst/>
          </a:prstGeom>
          <a:solidFill>
            <a:schemeClr val="accent2">
              <a:lumMod val="20000"/>
              <a:lumOff val="80000"/>
            </a:schemeClr>
          </a:solidFill>
        </p:spPr>
        <p:txBody>
          <a:bodyPr wrap="square" lIns="457200" rtlCol="0">
            <a:spAutoFit/>
          </a:bodyPr>
          <a:lstStyle/>
          <a:p>
            <a:r>
              <a:rPr lang="en-US" dirty="0">
                <a:solidFill>
                  <a:srgbClr val="7A6C62"/>
                </a:solidFill>
              </a:rPr>
              <a:t>Certificate Pinning</a:t>
            </a:r>
            <a:br>
              <a:rPr lang="en-US" dirty="0">
                <a:solidFill>
                  <a:srgbClr val="7A6C62"/>
                </a:solidFill>
              </a:rPr>
            </a:br>
            <a:r>
              <a:rPr lang="en-US" dirty="0">
                <a:solidFill>
                  <a:srgbClr val="7A6C62"/>
                </a:solidFill>
                <a:hlinkClick r:id="rId3"/>
              </a:rPr>
              <a:t>https://www.owasp.org/index.php/Pinning_Cheat_Sheet</a:t>
            </a:r>
            <a:r>
              <a:rPr lang="en-US" dirty="0">
                <a:solidFill>
                  <a:srgbClr val="7A6C62"/>
                </a:solidFill>
              </a:rPr>
              <a:t>  </a:t>
            </a:r>
          </a:p>
        </p:txBody>
      </p:sp>
      <p:sp>
        <p:nvSpPr>
          <p:cNvPr id="8" name="TextBox 7"/>
          <p:cNvSpPr txBox="1"/>
          <p:nvPr/>
        </p:nvSpPr>
        <p:spPr>
          <a:xfrm>
            <a:off x="0" y="2276195"/>
            <a:ext cx="9144000" cy="646331"/>
          </a:xfrm>
          <a:prstGeom prst="rect">
            <a:avLst/>
          </a:prstGeom>
          <a:solidFill>
            <a:schemeClr val="accent2">
              <a:lumMod val="20000"/>
              <a:lumOff val="80000"/>
            </a:schemeClr>
          </a:solidFill>
        </p:spPr>
        <p:txBody>
          <a:bodyPr wrap="square" lIns="457200" rtlCol="0">
            <a:spAutoFit/>
          </a:bodyPr>
          <a:lstStyle/>
          <a:p>
            <a:r>
              <a:rPr lang="en-US" dirty="0">
                <a:solidFill>
                  <a:srgbClr val="7A6C62"/>
                </a:solidFill>
              </a:rPr>
              <a:t>Forward Secrecy</a:t>
            </a:r>
            <a:br>
              <a:rPr lang="en-US" dirty="0">
                <a:solidFill>
                  <a:srgbClr val="7A6C62"/>
                </a:solidFill>
              </a:rPr>
            </a:br>
            <a:r>
              <a:rPr lang="en-US" dirty="0">
                <a:solidFill>
                  <a:srgbClr val="7A6C62"/>
                </a:solidFill>
                <a:hlinkClick r:id="rId4"/>
              </a:rPr>
              <a:t>https://whispersystems.org/blog/asynchronous-security/</a:t>
            </a:r>
            <a:endParaRPr lang="en-US" dirty="0">
              <a:solidFill>
                <a:srgbClr val="7A6C62"/>
              </a:solidFill>
            </a:endParaRPr>
          </a:p>
        </p:txBody>
      </p:sp>
      <p:sp>
        <p:nvSpPr>
          <p:cNvPr id="9" name="TextBox 8"/>
          <p:cNvSpPr txBox="1"/>
          <p:nvPr/>
        </p:nvSpPr>
        <p:spPr>
          <a:xfrm>
            <a:off x="0" y="2979388"/>
            <a:ext cx="9144000" cy="646331"/>
          </a:xfrm>
          <a:prstGeom prst="rect">
            <a:avLst/>
          </a:prstGeom>
          <a:solidFill>
            <a:schemeClr val="accent2">
              <a:lumMod val="20000"/>
              <a:lumOff val="80000"/>
            </a:schemeClr>
          </a:solidFill>
        </p:spPr>
        <p:txBody>
          <a:bodyPr wrap="square" lIns="457200" rtlCol="0">
            <a:spAutoFit/>
          </a:bodyPr>
          <a:lstStyle/>
          <a:p>
            <a:r>
              <a:rPr lang="en-US" dirty="0">
                <a:solidFill>
                  <a:srgbClr val="7A6C62"/>
                </a:solidFill>
              </a:rPr>
              <a:t>Mozilla Recommended TLS Security Configurations</a:t>
            </a:r>
            <a:br>
              <a:rPr lang="en-US" dirty="0">
                <a:solidFill>
                  <a:srgbClr val="7A6C62"/>
                </a:solidFill>
              </a:rPr>
            </a:br>
            <a:r>
              <a:rPr lang="en-US" dirty="0">
                <a:solidFill>
                  <a:srgbClr val="7A6C62"/>
                </a:solidFill>
                <a:hlinkClick r:id="rId5"/>
              </a:rPr>
              <a:t>https://wiki.mozilla.org/Security/Server_Side_TLS#Recommended_configurations</a:t>
            </a:r>
            <a:endParaRPr lang="en-US" dirty="0">
              <a:solidFill>
                <a:srgbClr val="7A6C62"/>
              </a:solidFill>
            </a:endParaRPr>
          </a:p>
        </p:txBody>
      </p:sp>
      <p:sp>
        <p:nvSpPr>
          <p:cNvPr id="10" name="TextBox 9"/>
          <p:cNvSpPr txBox="1"/>
          <p:nvPr/>
        </p:nvSpPr>
        <p:spPr>
          <a:xfrm>
            <a:off x="0" y="3682581"/>
            <a:ext cx="9144000" cy="646331"/>
          </a:xfrm>
          <a:prstGeom prst="rect">
            <a:avLst/>
          </a:prstGeom>
          <a:solidFill>
            <a:schemeClr val="accent2">
              <a:lumMod val="20000"/>
              <a:lumOff val="80000"/>
            </a:schemeClr>
          </a:solidFill>
        </p:spPr>
        <p:txBody>
          <a:bodyPr wrap="square" lIns="457200" rtlCol="0">
            <a:spAutoFit/>
          </a:bodyPr>
          <a:lstStyle/>
          <a:p>
            <a:r>
              <a:rPr lang="en-US" dirty="0">
                <a:solidFill>
                  <a:srgbClr val="7A6C62"/>
                </a:solidFill>
              </a:rPr>
              <a:t>Mozilla SSL Configuration Generator</a:t>
            </a:r>
            <a:br>
              <a:rPr lang="en-US" dirty="0">
                <a:solidFill>
                  <a:srgbClr val="7A6C62"/>
                </a:solidFill>
              </a:rPr>
            </a:br>
            <a:r>
              <a:rPr lang="en-US" dirty="0">
                <a:solidFill>
                  <a:srgbClr val="7A6C62"/>
                </a:solidFill>
                <a:hlinkClick r:id="rId6"/>
              </a:rPr>
              <a:t>https://mozilla.github.io/server-side-tls/ssl-config-generator/</a:t>
            </a:r>
            <a:endParaRPr lang="en-US" dirty="0">
              <a:solidFill>
                <a:srgbClr val="7A6C62"/>
              </a:solidFill>
            </a:endParaRPr>
          </a:p>
        </p:txBody>
      </p:sp>
      <p:sp>
        <p:nvSpPr>
          <p:cNvPr id="11" name="TextBox 10"/>
          <p:cNvSpPr txBox="1"/>
          <p:nvPr/>
        </p:nvSpPr>
        <p:spPr>
          <a:xfrm>
            <a:off x="0" y="4385774"/>
            <a:ext cx="9144000" cy="923330"/>
          </a:xfrm>
          <a:prstGeom prst="rect">
            <a:avLst/>
          </a:prstGeom>
          <a:solidFill>
            <a:schemeClr val="accent2">
              <a:lumMod val="20000"/>
              <a:lumOff val="80000"/>
            </a:schemeClr>
          </a:solidFill>
        </p:spPr>
        <p:txBody>
          <a:bodyPr wrap="square" lIns="457200" rtlCol="0">
            <a:spAutoFit/>
          </a:bodyPr>
          <a:lstStyle/>
          <a:p>
            <a:r>
              <a:rPr lang="en-US" dirty="0">
                <a:solidFill>
                  <a:srgbClr val="7A6C62"/>
                </a:solidFill>
              </a:rPr>
              <a:t>NIST Guidelines on selection, configuration and use of TLS</a:t>
            </a:r>
            <a:br>
              <a:rPr lang="en-US" dirty="0">
                <a:solidFill>
                  <a:srgbClr val="7A6C62"/>
                </a:solidFill>
              </a:rPr>
            </a:br>
            <a:r>
              <a:rPr lang="en-US" dirty="0">
                <a:solidFill>
                  <a:srgbClr val="7A6C62"/>
                </a:solidFill>
                <a:hlinkClick r:id="rId7"/>
              </a:rPr>
              <a:t>https://www.nist.gov/publications/guidelines-selection-configuration-and-use-transport-layer-security-tls-implementations?pub_id=915295</a:t>
            </a:r>
            <a:r>
              <a:rPr lang="en-US" dirty="0">
                <a:solidFill>
                  <a:srgbClr val="7A6C62"/>
                </a:solidFill>
              </a:rPr>
              <a:t> </a:t>
            </a:r>
          </a:p>
        </p:txBody>
      </p:sp>
    </p:spTree>
    <p:extLst>
      <p:ext uri="{BB962C8B-B14F-4D97-AF65-F5344CB8AC3E}">
        <p14:creationId xmlns:p14="http://schemas.microsoft.com/office/powerpoint/2010/main" val="449215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HSTS</a:t>
            </a:r>
            <a:br>
              <a:rPr lang="en-US" dirty="0"/>
            </a:br>
            <a:r>
              <a:rPr lang="en-US" dirty="0"/>
              <a:t>HTTP Strict Transport Security</a:t>
            </a:r>
          </a:p>
        </p:txBody>
      </p:sp>
      <p:sp>
        <p:nvSpPr>
          <p:cNvPr id="3" name="Slide Number Placeholder 2"/>
          <p:cNvSpPr>
            <a:spLocks noGrp="1"/>
          </p:cNvSpPr>
          <p:nvPr>
            <p:ph type="sldNum" sz="quarter" idx="12"/>
          </p:nvPr>
        </p:nvSpPr>
        <p:spPr/>
        <p:txBody>
          <a:bodyPr/>
          <a:lstStyle/>
          <a:p>
            <a:fld id="{9B76E54B-5BBA-9541-9CDA-30D09F65C9FC}" type="slidenum">
              <a:rPr lang="en-US" smtClean="0"/>
              <a:t>48</a:t>
            </a:fld>
            <a:endParaRPr lang="en-US"/>
          </a:p>
        </p:txBody>
      </p:sp>
    </p:spTree>
    <p:extLst>
      <p:ext uri="{BB962C8B-B14F-4D97-AF65-F5344CB8AC3E}">
        <p14:creationId xmlns:p14="http://schemas.microsoft.com/office/powerpoint/2010/main" val="387230741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HSTS</a:t>
            </a:r>
          </a:p>
        </p:txBody>
      </p:sp>
      <p:sp>
        <p:nvSpPr>
          <p:cNvPr id="4" name="Content Placeholder 3"/>
          <p:cNvSpPr>
            <a:spLocks noGrp="1"/>
          </p:cNvSpPr>
          <p:nvPr>
            <p:ph idx="1"/>
          </p:nvPr>
        </p:nvSpPr>
        <p:spPr>
          <a:xfrm>
            <a:off x="457200" y="1371599"/>
            <a:ext cx="8229600" cy="3108295"/>
          </a:xfrm>
        </p:spPr>
        <p:txBody>
          <a:bodyPr/>
          <a:lstStyle/>
          <a:p>
            <a:r>
              <a:rPr lang="en-US" dirty="0"/>
              <a:t>Released in November 2012</a:t>
            </a:r>
          </a:p>
          <a:p>
            <a:r>
              <a:rPr lang="en-US" dirty="0"/>
              <a:t>Mitigates </a:t>
            </a:r>
          </a:p>
          <a:p>
            <a:pPr lvl="1"/>
            <a:r>
              <a:rPr lang="en-US" dirty="0">
                <a:solidFill>
                  <a:schemeClr val="accent1"/>
                </a:solidFill>
              </a:rPr>
              <a:t>Downgrade to HTTP </a:t>
            </a:r>
            <a:r>
              <a:rPr lang="en-US" dirty="0"/>
              <a:t>attacks</a:t>
            </a:r>
          </a:p>
          <a:p>
            <a:pPr lvl="1"/>
            <a:r>
              <a:rPr lang="en-US" dirty="0" err="1"/>
              <a:t>MitM</a:t>
            </a:r>
            <a:r>
              <a:rPr lang="en-US" dirty="0"/>
              <a:t> attack using </a:t>
            </a:r>
            <a:r>
              <a:rPr lang="en-US" dirty="0">
                <a:solidFill>
                  <a:srgbClr val="DB3D16"/>
                </a:solidFill>
              </a:rPr>
              <a:t>DNS trickery</a:t>
            </a:r>
          </a:p>
          <a:p>
            <a:pPr lvl="1"/>
            <a:r>
              <a:rPr lang="en-US" dirty="0">
                <a:solidFill>
                  <a:srgbClr val="DB3D16"/>
                </a:solidFill>
              </a:rPr>
              <a:t>Browser default behavior</a:t>
            </a:r>
            <a:r>
              <a:rPr lang="en-US" dirty="0"/>
              <a:t> of trying HTTP first</a:t>
            </a:r>
          </a:p>
          <a:p>
            <a:pPr lvl="1"/>
            <a:r>
              <a:rPr lang="en-US" dirty="0">
                <a:solidFill>
                  <a:srgbClr val="DB3D16"/>
                </a:solidFill>
              </a:rPr>
              <a:t>Mixed content</a:t>
            </a:r>
          </a:p>
          <a:p>
            <a:r>
              <a:rPr lang="en-US" b="1" dirty="0">
                <a:solidFill>
                  <a:srgbClr val="DB3D16"/>
                </a:solidFill>
              </a:rPr>
              <a:t>Protects the user</a:t>
            </a:r>
            <a:r>
              <a:rPr lang="en-US" dirty="0"/>
              <a:t>, not the website</a:t>
            </a:r>
          </a:p>
          <a:p>
            <a:r>
              <a:rPr lang="en-US" dirty="0"/>
              <a:t>HTTPS specific and must own the domain</a:t>
            </a:r>
          </a:p>
          <a:p>
            <a:endParaRPr lang="en-US" dirty="0"/>
          </a:p>
          <a:p>
            <a:endParaRPr lang="en-US" dirty="0"/>
          </a:p>
        </p:txBody>
      </p:sp>
      <p:sp>
        <p:nvSpPr>
          <p:cNvPr id="3" name="Slide Number Placeholder 2"/>
          <p:cNvSpPr>
            <a:spLocks noGrp="1"/>
          </p:cNvSpPr>
          <p:nvPr>
            <p:ph type="sldNum" sz="quarter" idx="12"/>
          </p:nvPr>
        </p:nvSpPr>
        <p:spPr/>
        <p:txBody>
          <a:bodyPr/>
          <a:lstStyle/>
          <a:p>
            <a:fld id="{9B76E54B-5BBA-9541-9CDA-30D09F65C9FC}" type="slidenum">
              <a:rPr lang="en-US" smtClean="0"/>
              <a:t>49</a:t>
            </a:fld>
            <a:endParaRPr lang="en-US"/>
          </a:p>
        </p:txBody>
      </p:sp>
      <p:sp>
        <p:nvSpPr>
          <p:cNvPr id="7" name="Content Placeholder 2"/>
          <p:cNvSpPr txBox="1">
            <a:spLocks/>
          </p:cNvSpPr>
          <p:nvPr/>
        </p:nvSpPr>
        <p:spPr>
          <a:xfrm>
            <a:off x="457200" y="4692006"/>
            <a:ext cx="8686800" cy="493383"/>
          </a:xfrm>
          <a:prstGeom prst="rect">
            <a:avLst/>
          </a:prstGeom>
          <a:solidFill>
            <a:schemeClr val="tx2"/>
          </a:solidFill>
        </p:spPr>
        <p:txBody>
          <a:bodyPr wrap="square" lIns="18288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solidFill>
                  <a:schemeClr val="bg1"/>
                </a:solidFill>
                <a:latin typeface="Courier"/>
                <a:cs typeface="Courier"/>
              </a:rPr>
              <a:t>Strict-Transport-Security: max-age=31536000; </a:t>
            </a:r>
            <a:r>
              <a:rPr lang="en-US" sz="1700" dirty="0" err="1">
                <a:solidFill>
                  <a:schemeClr val="bg1"/>
                </a:solidFill>
                <a:latin typeface="Courier"/>
                <a:cs typeface="Courier"/>
              </a:rPr>
              <a:t>includeSubDomains</a:t>
            </a:r>
            <a:endParaRPr lang="en-US" sz="1700" dirty="0">
              <a:solidFill>
                <a:schemeClr val="bg1"/>
              </a:solidFill>
              <a:latin typeface="Courier"/>
              <a:cs typeface="Courier"/>
            </a:endParaRPr>
          </a:p>
        </p:txBody>
      </p:sp>
    </p:spTree>
    <p:extLst>
      <p:ext uri="{BB962C8B-B14F-4D97-AF65-F5344CB8AC3E}">
        <p14:creationId xmlns:p14="http://schemas.microsoft.com/office/powerpoint/2010/main" val="3337657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1000"/>
                                        <p:tgtEl>
                                          <p:spTgt spid="4">
                                            <p:txEl>
                                              <p:pRg st="6" end="6"/>
                                            </p:txEl>
                                          </p:spTgt>
                                        </p:tgtEl>
                                      </p:cBhvr>
                                    </p:animEffect>
                                    <p:anim calcmode="lin" valueType="num">
                                      <p:cBhvr>
                                        <p:cTn id="4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fade">
                                      <p:cBhvr>
                                        <p:cTn id="55" dur="1000"/>
                                        <p:tgtEl>
                                          <p:spTgt spid="4">
                                            <p:txEl>
                                              <p:pRg st="7" end="7"/>
                                            </p:txEl>
                                          </p:spTgt>
                                        </p:tgtEl>
                                      </p:cBhvr>
                                    </p:animEffect>
                                    <p:anim calcmode="lin" valueType="num">
                                      <p:cBhvr>
                                        <p:cTn id="5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4">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1+#ppt_w/2"/>
                                          </p:val>
                                        </p:tav>
                                        <p:tav tm="100000">
                                          <p:val>
                                            <p:strVal val="#ppt_x"/>
                                          </p:val>
                                        </p:tav>
                                      </p:tavLst>
                                    </p:anim>
                                    <p:anim calcmode="lin" valueType="num">
                                      <p:cBhvr additive="base">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aver.png"/>
          <p:cNvPicPr>
            <a:picLocks noChangeAspect="1"/>
          </p:cNvPicPr>
          <p:nvPr/>
        </p:nvPicPr>
        <p:blipFill rotWithShape="1">
          <a:blip r:embed="rId2">
            <a:extLst>
              <a:ext uri="{28A0092B-C50C-407E-A947-70E740481C1C}">
                <a14:useLocalDpi xmlns:a14="http://schemas.microsoft.com/office/drawing/2010/main" val="0"/>
              </a:ext>
            </a:extLst>
          </a:blip>
          <a:srcRect t="1" r="15041" b="27666"/>
          <a:stretch/>
        </p:blipFill>
        <p:spPr>
          <a:xfrm>
            <a:off x="3753887" y="1111496"/>
            <a:ext cx="5392726" cy="5746504"/>
          </a:xfrm>
          <a:prstGeom prst="rect">
            <a:avLst/>
          </a:prstGeom>
          <a:effectLst>
            <a:outerShdw blurRad="371475" dist="279400" dir="9000000" algn="tl" rotWithShape="0">
              <a:srgbClr val="000000">
                <a:alpha val="55000"/>
              </a:srgbClr>
            </a:outerShdw>
          </a:effectLst>
        </p:spPr>
      </p:pic>
      <p:sp>
        <p:nvSpPr>
          <p:cNvPr id="2" name="Title 1"/>
          <p:cNvSpPr>
            <a:spLocks noGrp="1"/>
          </p:cNvSpPr>
          <p:nvPr>
            <p:ph type="title"/>
          </p:nvPr>
        </p:nvSpPr>
        <p:spPr>
          <a:xfrm>
            <a:off x="457201" y="1434507"/>
            <a:ext cx="5236430" cy="4051893"/>
          </a:xfrm>
        </p:spPr>
        <p:txBody>
          <a:bodyPr/>
          <a:lstStyle/>
          <a:p>
            <a:pPr>
              <a:spcAft>
                <a:spcPts val="600"/>
              </a:spcAft>
            </a:pPr>
            <a:r>
              <a:rPr lang="en-US" dirty="0"/>
              <a:t>“Any unencrypted traffic, visible to an adversary, is not just an information leak, but an attack vector they can use to exploit your systems.”</a:t>
            </a:r>
            <a:br>
              <a:rPr lang="en-US" sz="1000" dirty="0"/>
            </a:br>
            <a:br>
              <a:rPr lang="en-US" sz="1000" dirty="0"/>
            </a:br>
            <a:r>
              <a:rPr lang="en-US" sz="2400" dirty="0"/>
              <a:t>Nick Weaver</a:t>
            </a:r>
          </a:p>
        </p:txBody>
      </p:sp>
      <p:sp>
        <p:nvSpPr>
          <p:cNvPr id="3" name="Slide Number Placeholder 2"/>
          <p:cNvSpPr>
            <a:spLocks noGrp="1"/>
          </p:cNvSpPr>
          <p:nvPr>
            <p:ph type="sldNum" sz="quarter" idx="12"/>
          </p:nvPr>
        </p:nvSpPr>
        <p:spPr/>
        <p:txBody>
          <a:bodyPr/>
          <a:lstStyle/>
          <a:p>
            <a:fld id="{9B76E54B-5BBA-9541-9CDA-30D09F65C9FC}" type="slidenum">
              <a:rPr lang="en-US" smtClean="0"/>
              <a:t>5</a:t>
            </a:fld>
            <a:endParaRPr lang="en-US"/>
          </a:p>
        </p:txBody>
      </p:sp>
    </p:spTree>
    <p:extLst>
      <p:ext uri="{BB962C8B-B14F-4D97-AF65-F5344CB8AC3E}">
        <p14:creationId xmlns:p14="http://schemas.microsoft.com/office/powerpoint/2010/main" val="301248476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un.png"/>
          <p:cNvPicPr>
            <a:picLocks noChangeAspect="1"/>
          </p:cNvPicPr>
          <p:nvPr/>
        </p:nvPicPr>
        <p:blipFill rotWithShape="1">
          <a:blip r:embed="rId2">
            <a:extLst>
              <a:ext uri="{28A0092B-C50C-407E-A947-70E740481C1C}">
                <a14:useLocalDpi xmlns:a14="http://schemas.microsoft.com/office/drawing/2010/main" val="0"/>
              </a:ext>
            </a:extLst>
          </a:blip>
          <a:srcRect t="3" b="30664"/>
          <a:stretch/>
        </p:blipFill>
        <p:spPr>
          <a:xfrm>
            <a:off x="3805021" y="1382125"/>
            <a:ext cx="5338979" cy="5475876"/>
          </a:xfrm>
          <a:prstGeom prst="rect">
            <a:avLst/>
          </a:prstGeom>
        </p:spPr>
      </p:pic>
      <p:sp>
        <p:nvSpPr>
          <p:cNvPr id="2" name="Title 1"/>
          <p:cNvSpPr>
            <a:spLocks noGrp="1"/>
          </p:cNvSpPr>
          <p:nvPr>
            <p:ph type="title"/>
          </p:nvPr>
        </p:nvSpPr>
        <p:spPr/>
        <p:txBody>
          <a:bodyPr/>
          <a:lstStyle/>
          <a:p>
            <a:r>
              <a:rPr lang="en-US"/>
              <a:t>HTTP Strict Transport Security (HSTS)</a:t>
            </a:r>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pPr/>
              <a:t>50</a:t>
            </a:fld>
            <a:endParaRPr lang="en-US"/>
          </a:p>
        </p:txBody>
      </p:sp>
      <p:sp>
        <p:nvSpPr>
          <p:cNvPr id="3" name="Content Placeholder 2"/>
          <p:cNvSpPr>
            <a:spLocks noGrp="1"/>
          </p:cNvSpPr>
          <p:nvPr>
            <p:ph sz="quarter" idx="13"/>
          </p:nvPr>
        </p:nvSpPr>
        <p:spPr/>
        <p:txBody>
          <a:bodyPr/>
          <a:lstStyle/>
          <a:p>
            <a:r>
              <a:rPr lang="en-US" dirty="0"/>
              <a:t>HSTS (Strict Transport Security)</a:t>
            </a:r>
          </a:p>
          <a:p>
            <a:pPr lvl="1"/>
            <a:r>
              <a:rPr lang="en-US" dirty="0">
                <a:solidFill>
                  <a:srgbClr val="7A6C62"/>
                </a:solidFill>
                <a:hlinkClick r:id="rId3"/>
              </a:rPr>
              <a:t>http://www.youtube.com/</a:t>
            </a:r>
            <a:r>
              <a:rPr lang="en-US" dirty="0" err="1">
                <a:solidFill>
                  <a:srgbClr val="7A6C62"/>
                </a:solidFill>
                <a:hlinkClick r:id="rId3"/>
              </a:rPr>
              <a:t>watch?v</a:t>
            </a:r>
            <a:r>
              <a:rPr lang="en-US" dirty="0">
                <a:solidFill>
                  <a:srgbClr val="7A6C62"/>
                </a:solidFill>
                <a:hlinkClick r:id="rId3"/>
              </a:rPr>
              <a:t>=zEV3HOuM_Vw </a:t>
            </a:r>
            <a:endParaRPr lang="en-US" dirty="0">
              <a:solidFill>
                <a:srgbClr val="7A6C62"/>
              </a:solidFill>
            </a:endParaRPr>
          </a:p>
          <a:p>
            <a:pPr lvl="1"/>
            <a:r>
              <a:rPr lang="en-US" dirty="0"/>
              <a:t>Strict-Transport-Security:</a:t>
            </a:r>
            <a:br>
              <a:rPr lang="en-US" dirty="0"/>
            </a:br>
            <a:r>
              <a:rPr lang="en-US" dirty="0"/>
              <a:t>max-age=31536000; </a:t>
            </a:r>
            <a:r>
              <a:rPr lang="en-US" dirty="0" err="1"/>
              <a:t>includeSubdomains</a:t>
            </a:r>
            <a:r>
              <a:rPr lang="en-US" dirty="0"/>
              <a:t>;</a:t>
            </a:r>
          </a:p>
          <a:p>
            <a:r>
              <a:rPr lang="en-US" dirty="0"/>
              <a:t>Forces browser to only make</a:t>
            </a:r>
            <a:br>
              <a:rPr lang="en-US" dirty="0"/>
            </a:br>
            <a:r>
              <a:rPr lang="en-US" dirty="0"/>
              <a:t>HTTPS connection to server</a:t>
            </a:r>
          </a:p>
          <a:p>
            <a:r>
              <a:rPr lang="en-US" dirty="0"/>
              <a:t>Must be initially delivered</a:t>
            </a:r>
            <a:br>
              <a:rPr lang="en-US" dirty="0"/>
            </a:br>
            <a:r>
              <a:rPr lang="en-US" dirty="0"/>
              <a:t>over a HTTPS connection</a:t>
            </a:r>
          </a:p>
          <a:p>
            <a:endParaRPr lang="en-US" dirty="0"/>
          </a:p>
          <a:p>
            <a:endParaRPr lang="en-US" dirty="0"/>
          </a:p>
        </p:txBody>
      </p:sp>
    </p:spTree>
    <p:extLst>
      <p:ext uri="{BB962C8B-B14F-4D97-AF65-F5344CB8AC3E}">
        <p14:creationId xmlns:p14="http://schemas.microsoft.com/office/powerpoint/2010/main" val="299359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 of HSTS in action</a:t>
            </a:r>
          </a:p>
        </p:txBody>
      </p:sp>
      <p:sp>
        <p:nvSpPr>
          <p:cNvPr id="3" name="Slide Number Placeholder 2"/>
          <p:cNvSpPr>
            <a:spLocks noGrp="1"/>
          </p:cNvSpPr>
          <p:nvPr>
            <p:ph type="sldNum" sz="quarter" idx="12"/>
          </p:nvPr>
        </p:nvSpPr>
        <p:spPr/>
        <p:txBody>
          <a:bodyPr/>
          <a:lstStyle/>
          <a:p>
            <a:fld id="{9B76E54B-5BBA-9541-9CDA-30D09F65C9FC}" type="slidenum">
              <a:rPr lang="en-US" smtClean="0"/>
              <a:t>51</a:t>
            </a:fld>
            <a:endParaRPr lang="en-US"/>
          </a:p>
        </p:txBody>
      </p:sp>
      <p:sp>
        <p:nvSpPr>
          <p:cNvPr id="7" name="Rectangle 6"/>
          <p:cNvSpPr/>
          <p:nvPr/>
        </p:nvSpPr>
        <p:spPr>
          <a:xfrm>
            <a:off x="987220" y="6082412"/>
            <a:ext cx="7626760" cy="153888"/>
          </a:xfrm>
          <a:prstGeom prst="rect">
            <a:avLst/>
          </a:prstGeom>
        </p:spPr>
        <p:txBody>
          <a:bodyPr wrap="square" lIns="0" tIns="0" rIns="0" bIns="0">
            <a:spAutoFit/>
          </a:bodyPr>
          <a:lstStyle/>
          <a:p>
            <a:r>
              <a:rPr lang="en-US" sz="1000" dirty="0">
                <a:solidFill>
                  <a:srgbClr val="7A6C62"/>
                </a:solidFill>
              </a:rPr>
              <a:t> Reference: </a:t>
            </a:r>
            <a:r>
              <a:rPr lang="en-US" sz="1000" dirty="0">
                <a:solidFill>
                  <a:srgbClr val="7A6C62"/>
                </a:solidFill>
                <a:hlinkClick r:id="rId2"/>
              </a:rPr>
              <a:t>http://www.asd.gov.au/publications/protect/protecting_web_apps.htm</a:t>
            </a:r>
            <a:r>
              <a:rPr lang="en-US" sz="1000" dirty="0">
                <a:solidFill>
                  <a:srgbClr val="7A6C62"/>
                </a:solidFill>
              </a:rPr>
              <a:t>  </a:t>
            </a:r>
          </a:p>
        </p:txBody>
      </p:sp>
      <p:pic>
        <p:nvPicPr>
          <p:cNvPr id="2" name="Picture 1" descr="web-apps-hsts-example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3" y="1282598"/>
            <a:ext cx="7956397" cy="4680234"/>
          </a:xfrm>
          <a:prstGeom prst="rect">
            <a:avLst/>
          </a:prstGeom>
        </p:spPr>
      </p:pic>
    </p:spTree>
    <p:extLst>
      <p:ext uri="{BB962C8B-B14F-4D97-AF65-F5344CB8AC3E}">
        <p14:creationId xmlns:p14="http://schemas.microsoft.com/office/powerpoint/2010/main" val="387339617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33"/>
            <a:ext cx="8229600" cy="608109"/>
          </a:xfrm>
        </p:spPr>
        <p:txBody>
          <a:bodyPr/>
          <a:lstStyle/>
          <a:p>
            <a:r>
              <a:rPr lang="en-US" dirty="0"/>
              <a:t>HSTS:  Preload list</a:t>
            </a:r>
          </a:p>
        </p:txBody>
      </p:sp>
      <p:sp>
        <p:nvSpPr>
          <p:cNvPr id="3" name="Content Placeholder 2"/>
          <p:cNvSpPr>
            <a:spLocks noGrp="1"/>
          </p:cNvSpPr>
          <p:nvPr>
            <p:ph idx="1"/>
          </p:nvPr>
        </p:nvSpPr>
        <p:spPr>
          <a:xfrm>
            <a:off x="457200" y="633396"/>
            <a:ext cx="8229600" cy="5357627"/>
          </a:xfrm>
        </p:spPr>
        <p:txBody>
          <a:bodyPr/>
          <a:lstStyle/>
          <a:p>
            <a:r>
              <a:rPr lang="en-US" dirty="0"/>
              <a:t>To add your site that you would like to see included in the preloaded HSTS list visit: </a:t>
            </a:r>
            <a:r>
              <a:rPr lang="en-US" dirty="0">
                <a:hlinkClick r:id="rId3"/>
              </a:rPr>
              <a:t>https://hstspreload.org/</a:t>
            </a:r>
            <a:endParaRPr lang="en-US" sz="1400" dirty="0"/>
          </a:p>
          <a:p>
            <a:r>
              <a:rPr lang="en-US" dirty="0"/>
              <a:t>Current HSTS Chrome preload list: </a:t>
            </a:r>
            <a:r>
              <a:rPr lang="en-US" dirty="0">
                <a:hlinkClick r:id="rId4"/>
              </a:rPr>
              <a:t>https://chromium.googlesource.com/chromium/src/+/master/net/http/transport_security_state_static.json</a:t>
            </a:r>
            <a:r>
              <a:rPr lang="en-US" dirty="0"/>
              <a:t> </a:t>
            </a:r>
            <a:endParaRPr lang="en-US" sz="1400" dirty="0"/>
          </a:p>
          <a:p>
            <a:r>
              <a:rPr lang="en-US" dirty="0"/>
              <a:t>A site is included in the Firefox preload list if the following hold: </a:t>
            </a:r>
          </a:p>
          <a:p>
            <a:pPr lvl="1"/>
            <a:r>
              <a:rPr lang="en-US" dirty="0"/>
              <a:t>Serve a valid certificate.</a:t>
            </a:r>
          </a:p>
          <a:p>
            <a:pPr lvl="1"/>
            <a:r>
              <a:rPr lang="en-US" dirty="0"/>
              <a:t>Redirect from HTTP to HTTPS on the same host, if you are listening on port 80.</a:t>
            </a:r>
          </a:p>
          <a:p>
            <a:pPr lvl="1"/>
            <a:r>
              <a:rPr lang="en-US" dirty="0"/>
              <a:t>Serve all subdomains over HTTPS.</a:t>
            </a:r>
          </a:p>
          <a:p>
            <a:pPr lvl="1"/>
            <a:r>
              <a:rPr lang="en-US" dirty="0"/>
              <a:t>The max-age must be at least 31536000 seconds (1 year).</a:t>
            </a:r>
          </a:p>
          <a:p>
            <a:pPr lvl="1"/>
            <a:r>
              <a:rPr lang="en-US" dirty="0"/>
              <a:t>The includeSubDomains directive must be specified.</a:t>
            </a:r>
          </a:p>
          <a:p>
            <a:pPr lvl="1"/>
            <a:r>
              <a:rPr lang="en-US" dirty="0"/>
              <a:t>The preload directive must be specified.</a:t>
            </a:r>
          </a:p>
          <a:p>
            <a:pPr lvl="1"/>
            <a:r>
              <a:rPr lang="en-US" dirty="0"/>
              <a:t>If you are serving an additional redirect from your HTTPS site, that redirect must still have the HSTS header.</a:t>
            </a:r>
          </a:p>
          <a:p>
            <a:r>
              <a:rPr lang="en-US" dirty="0" err="1"/>
              <a:t>Need to remove yourself form the list?       </a:t>
            </a:r>
            <a:r>
              <a:rPr lang="en-US" dirty="0" err="1">
                <a:hlinkClick r:id="rId5"/>
              </a:rPr>
              <a:t>https://hstspreload.org/removal/</a:t>
            </a:r>
            <a:r>
              <a:rPr lang="en-US" dirty="0" err="1"/>
              <a:t> </a:t>
            </a: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t>52</a:t>
            </a:fld>
            <a:endParaRPr lang="en-US"/>
          </a:p>
        </p:txBody>
      </p:sp>
      <p:sp>
        <p:nvSpPr>
          <p:cNvPr id="5" name="Content Placeholder 2">
            <a:extLst>
              <a:ext uri="{FF2B5EF4-FFF2-40B4-BE49-F238E27FC236}">
                <a16:creationId xmlns:a16="http://schemas.microsoft.com/office/drawing/2014/main" id="{35B56304-CF34-5046-9321-F4D398C14833}"/>
              </a:ext>
            </a:extLst>
          </p:cNvPr>
          <p:cNvSpPr txBox="1">
            <a:spLocks/>
          </p:cNvSpPr>
          <p:nvPr/>
        </p:nvSpPr>
        <p:spPr>
          <a:xfrm>
            <a:off x="358726" y="5927303"/>
            <a:ext cx="8686800" cy="493383"/>
          </a:xfrm>
          <a:prstGeom prst="rect">
            <a:avLst/>
          </a:prstGeom>
          <a:solidFill>
            <a:schemeClr val="tx2"/>
          </a:solidFill>
        </p:spPr>
        <p:txBody>
          <a:bodyPr wrap="square" lIns="18288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solidFill>
                <a:latin typeface="Courier"/>
                <a:cs typeface="Courier"/>
              </a:rPr>
              <a:t>Strict-Transport-Security: max-age=31536000; </a:t>
            </a:r>
            <a:r>
              <a:rPr lang="en-US" sz="1400" dirty="0" err="1">
                <a:solidFill>
                  <a:schemeClr val="bg1"/>
                </a:solidFill>
                <a:latin typeface="Courier"/>
                <a:cs typeface="Courier"/>
              </a:rPr>
              <a:t>includeSubDomains; preload</a:t>
            </a:r>
            <a:endParaRPr lang="en-US" sz="1400" dirty="0">
              <a:solidFill>
                <a:schemeClr val="bg1"/>
              </a:solidFill>
              <a:latin typeface="Courier"/>
              <a:cs typeface="Courier"/>
            </a:endParaRPr>
          </a:p>
        </p:txBody>
      </p:sp>
    </p:spTree>
    <p:extLst>
      <p:ext uri="{BB962C8B-B14F-4D97-AF65-F5344CB8AC3E}">
        <p14:creationId xmlns:p14="http://schemas.microsoft.com/office/powerpoint/2010/main" val="2374436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1000"/>
                                        <p:tgtEl>
                                          <p:spTgt spid="3">
                                            <p:txEl>
                                              <p:pRg st="10" end="10"/>
                                            </p:txEl>
                                          </p:spTgt>
                                        </p:tgtEl>
                                      </p:cBhvr>
                                    </p:animEffect>
                                    <p:anim calcmode="lin" valueType="num">
                                      <p:cBhvr>
                                        <p:cTn id="3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362746" y="618370"/>
            <a:ext cx="2548976" cy="2279949"/>
            <a:chOff x="1215677" y="1242743"/>
            <a:chExt cx="2548976" cy="2279949"/>
          </a:xfrm>
        </p:grpSpPr>
        <p:sp>
          <p:nvSpPr>
            <p:cNvPr id="6" name="Freeform 1"/>
            <p:cNvSpPr>
              <a:spLocks noChangeArrowheads="1"/>
            </p:cNvSpPr>
            <p:nvPr/>
          </p:nvSpPr>
          <p:spPr bwMode="auto">
            <a:xfrm>
              <a:off x="1215677" y="1242743"/>
              <a:ext cx="2548976" cy="2279949"/>
            </a:xfrm>
            <a:custGeom>
              <a:avLst/>
              <a:gdLst>
                <a:gd name="T0" fmla="*/ 4006 w 9330"/>
                <a:gd name="T1" fmla="*/ 30 h 9653"/>
                <a:gd name="T2" fmla="*/ 4006 w 9330"/>
                <a:gd name="T3" fmla="*/ 30 h 9653"/>
                <a:gd name="T4" fmla="*/ 5615 w 9330"/>
                <a:gd name="T5" fmla="*/ 88 h 9653"/>
                <a:gd name="T6" fmla="*/ 8744 w 9330"/>
                <a:gd name="T7" fmla="*/ 2662 h 9653"/>
                <a:gd name="T8" fmla="*/ 9299 w 9330"/>
                <a:gd name="T9" fmla="*/ 4328 h 9653"/>
                <a:gd name="T10" fmla="*/ 9095 w 9330"/>
                <a:gd name="T11" fmla="*/ 6551 h 9653"/>
                <a:gd name="T12" fmla="*/ 6258 w 9330"/>
                <a:gd name="T13" fmla="*/ 9096 h 9653"/>
                <a:gd name="T14" fmla="*/ 2485 w 9330"/>
                <a:gd name="T15" fmla="*/ 8687 h 9653"/>
                <a:gd name="T16" fmla="*/ 205 w 9330"/>
                <a:gd name="T17" fmla="*/ 6025 h 9653"/>
                <a:gd name="T18" fmla="*/ 497 w 9330"/>
                <a:gd name="T19" fmla="*/ 3568 h 9653"/>
                <a:gd name="T20" fmla="*/ 1462 w 9330"/>
                <a:gd name="T21" fmla="*/ 1404 h 9653"/>
                <a:gd name="T22" fmla="*/ 2836 w 9330"/>
                <a:gd name="T23" fmla="*/ 556 h 9653"/>
                <a:gd name="T24" fmla="*/ 3363 w 9330"/>
                <a:gd name="T25" fmla="*/ 439 h 9653"/>
                <a:gd name="T26" fmla="*/ 3538 w 9330"/>
                <a:gd name="T27" fmla="*/ 351 h 9653"/>
                <a:gd name="T28" fmla="*/ 3743 w 9330"/>
                <a:gd name="T29" fmla="*/ 293 h 9653"/>
                <a:gd name="T30" fmla="*/ 994 w 9330"/>
                <a:gd name="T31" fmla="*/ 1755 h 9653"/>
                <a:gd name="T32" fmla="*/ 614 w 9330"/>
                <a:gd name="T33" fmla="*/ 2340 h 9653"/>
                <a:gd name="T34" fmla="*/ 409 w 9330"/>
                <a:gd name="T35" fmla="*/ 3130 h 9653"/>
                <a:gd name="T36" fmla="*/ 351 w 9330"/>
                <a:gd name="T37" fmla="*/ 3481 h 9653"/>
                <a:gd name="T38" fmla="*/ 292 w 9330"/>
                <a:gd name="T39" fmla="*/ 3481 h 9653"/>
                <a:gd name="T40" fmla="*/ 263 w 9330"/>
                <a:gd name="T41" fmla="*/ 3451 h 9653"/>
                <a:gd name="T42" fmla="*/ 263 w 9330"/>
                <a:gd name="T43" fmla="*/ 3101 h 9653"/>
                <a:gd name="T44" fmla="*/ 263 w 9330"/>
                <a:gd name="T45" fmla="*/ 3101 h 9653"/>
                <a:gd name="T46" fmla="*/ 234 w 9330"/>
                <a:gd name="T47" fmla="*/ 3101 h 9653"/>
                <a:gd name="T48" fmla="*/ 146 w 9330"/>
                <a:gd name="T49" fmla="*/ 3276 h 9653"/>
                <a:gd name="T50" fmla="*/ 88 w 9330"/>
                <a:gd name="T51" fmla="*/ 3247 h 9653"/>
                <a:gd name="T52" fmla="*/ 351 w 9330"/>
                <a:gd name="T53" fmla="*/ 2604 h 9653"/>
                <a:gd name="T54" fmla="*/ 1345 w 9330"/>
                <a:gd name="T55" fmla="*/ 1112 h 9653"/>
                <a:gd name="T56" fmla="*/ 1755 w 9330"/>
                <a:gd name="T57" fmla="*/ 702 h 9653"/>
                <a:gd name="T58" fmla="*/ 1726 w 9330"/>
                <a:gd name="T59" fmla="*/ 702 h 9653"/>
                <a:gd name="T60" fmla="*/ 1082 w 9330"/>
                <a:gd name="T61" fmla="*/ 966 h 9653"/>
                <a:gd name="T62" fmla="*/ 1726 w 9330"/>
                <a:gd name="T63" fmla="*/ 585 h 9653"/>
                <a:gd name="T64" fmla="*/ 2222 w 9330"/>
                <a:gd name="T65" fmla="*/ 381 h 9653"/>
                <a:gd name="T66" fmla="*/ 2661 w 9330"/>
                <a:gd name="T67" fmla="*/ 264 h 9653"/>
                <a:gd name="T68" fmla="*/ 4006 w 9330"/>
                <a:gd name="T69" fmla="*/ 30 h 9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30" h="9653">
                  <a:moveTo>
                    <a:pt x="4006" y="30"/>
                  </a:moveTo>
                  <a:lnTo>
                    <a:pt x="4006" y="30"/>
                  </a:lnTo>
                  <a:cubicBezTo>
                    <a:pt x="4533" y="0"/>
                    <a:pt x="5059" y="30"/>
                    <a:pt x="5615" y="88"/>
                  </a:cubicBezTo>
                  <a:cubicBezTo>
                    <a:pt x="7107" y="264"/>
                    <a:pt x="7867" y="1638"/>
                    <a:pt x="8744" y="2662"/>
                  </a:cubicBezTo>
                  <a:cubicBezTo>
                    <a:pt x="9182" y="3159"/>
                    <a:pt x="9270" y="3685"/>
                    <a:pt x="9299" y="4328"/>
                  </a:cubicBezTo>
                  <a:cubicBezTo>
                    <a:pt x="9329" y="5059"/>
                    <a:pt x="9329" y="5879"/>
                    <a:pt x="9095" y="6551"/>
                  </a:cubicBezTo>
                  <a:cubicBezTo>
                    <a:pt x="8714" y="7634"/>
                    <a:pt x="7253" y="8657"/>
                    <a:pt x="6258" y="9096"/>
                  </a:cubicBezTo>
                  <a:cubicBezTo>
                    <a:pt x="5030" y="9652"/>
                    <a:pt x="3597" y="9418"/>
                    <a:pt x="2485" y="8687"/>
                  </a:cubicBezTo>
                  <a:cubicBezTo>
                    <a:pt x="1521" y="8043"/>
                    <a:pt x="497" y="7195"/>
                    <a:pt x="205" y="6025"/>
                  </a:cubicBezTo>
                  <a:cubicBezTo>
                    <a:pt x="0" y="5206"/>
                    <a:pt x="234" y="4328"/>
                    <a:pt x="497" y="3568"/>
                  </a:cubicBezTo>
                  <a:cubicBezTo>
                    <a:pt x="760" y="2808"/>
                    <a:pt x="994" y="2048"/>
                    <a:pt x="1462" y="1404"/>
                  </a:cubicBezTo>
                  <a:cubicBezTo>
                    <a:pt x="1784" y="966"/>
                    <a:pt x="2251" y="732"/>
                    <a:pt x="2836" y="556"/>
                  </a:cubicBezTo>
                  <a:cubicBezTo>
                    <a:pt x="3012" y="498"/>
                    <a:pt x="3187" y="498"/>
                    <a:pt x="3363" y="439"/>
                  </a:cubicBezTo>
                  <a:cubicBezTo>
                    <a:pt x="3421" y="410"/>
                    <a:pt x="3480" y="381"/>
                    <a:pt x="3538" y="351"/>
                  </a:cubicBezTo>
                  <a:cubicBezTo>
                    <a:pt x="3597" y="322"/>
                    <a:pt x="3684" y="322"/>
                    <a:pt x="3743" y="293"/>
                  </a:cubicBezTo>
                  <a:cubicBezTo>
                    <a:pt x="2544" y="88"/>
                    <a:pt x="1433" y="1024"/>
                    <a:pt x="994" y="1755"/>
                  </a:cubicBezTo>
                  <a:cubicBezTo>
                    <a:pt x="877" y="1931"/>
                    <a:pt x="673" y="2106"/>
                    <a:pt x="614" y="2340"/>
                  </a:cubicBezTo>
                  <a:cubicBezTo>
                    <a:pt x="526" y="2574"/>
                    <a:pt x="468" y="2867"/>
                    <a:pt x="409" y="3130"/>
                  </a:cubicBezTo>
                  <a:cubicBezTo>
                    <a:pt x="380" y="3218"/>
                    <a:pt x="409" y="3422"/>
                    <a:pt x="351" y="3481"/>
                  </a:cubicBezTo>
                  <a:cubicBezTo>
                    <a:pt x="322" y="3481"/>
                    <a:pt x="322" y="3481"/>
                    <a:pt x="292" y="3481"/>
                  </a:cubicBezTo>
                  <a:lnTo>
                    <a:pt x="263" y="3451"/>
                  </a:lnTo>
                  <a:cubicBezTo>
                    <a:pt x="234" y="3305"/>
                    <a:pt x="322" y="3218"/>
                    <a:pt x="263" y="3101"/>
                  </a:cubicBezTo>
                  <a:lnTo>
                    <a:pt x="263" y="3101"/>
                  </a:lnTo>
                  <a:cubicBezTo>
                    <a:pt x="263" y="3101"/>
                    <a:pt x="263" y="3101"/>
                    <a:pt x="234" y="3101"/>
                  </a:cubicBezTo>
                  <a:cubicBezTo>
                    <a:pt x="234" y="3189"/>
                    <a:pt x="205" y="3247"/>
                    <a:pt x="146" y="3276"/>
                  </a:cubicBezTo>
                  <a:cubicBezTo>
                    <a:pt x="117" y="3276"/>
                    <a:pt x="117" y="3276"/>
                    <a:pt x="88" y="3247"/>
                  </a:cubicBezTo>
                  <a:cubicBezTo>
                    <a:pt x="29" y="3189"/>
                    <a:pt x="322" y="2691"/>
                    <a:pt x="351" y="2604"/>
                  </a:cubicBezTo>
                  <a:cubicBezTo>
                    <a:pt x="556" y="2048"/>
                    <a:pt x="965" y="1492"/>
                    <a:pt x="1345" y="1112"/>
                  </a:cubicBezTo>
                  <a:cubicBezTo>
                    <a:pt x="1462" y="966"/>
                    <a:pt x="1638" y="849"/>
                    <a:pt x="1755" y="702"/>
                  </a:cubicBezTo>
                  <a:cubicBezTo>
                    <a:pt x="1755" y="702"/>
                    <a:pt x="1755" y="702"/>
                    <a:pt x="1726" y="702"/>
                  </a:cubicBezTo>
                  <a:cubicBezTo>
                    <a:pt x="1638" y="761"/>
                    <a:pt x="1170" y="995"/>
                    <a:pt x="1082" y="966"/>
                  </a:cubicBezTo>
                  <a:cubicBezTo>
                    <a:pt x="1024" y="849"/>
                    <a:pt x="1579" y="644"/>
                    <a:pt x="1726" y="585"/>
                  </a:cubicBezTo>
                  <a:cubicBezTo>
                    <a:pt x="1872" y="527"/>
                    <a:pt x="2047" y="439"/>
                    <a:pt x="2222" y="381"/>
                  </a:cubicBezTo>
                  <a:cubicBezTo>
                    <a:pt x="2368" y="351"/>
                    <a:pt x="2514" y="322"/>
                    <a:pt x="2661" y="264"/>
                  </a:cubicBezTo>
                  <a:cubicBezTo>
                    <a:pt x="3099" y="117"/>
                    <a:pt x="3567" y="59"/>
                    <a:pt x="4006" y="30"/>
                  </a:cubicBezTo>
                </a:path>
              </a:pathLst>
            </a:custGeom>
            <a:solidFill>
              <a:schemeClr val="tx2">
                <a:alpha val="75000"/>
              </a:schemeClr>
            </a:solidFill>
            <a:ln>
              <a:noFill/>
            </a:ln>
            <a:effectLst/>
          </p:spPr>
          <p:txBody>
            <a:bodyPr wrap="none" anchor="ctr"/>
            <a:lstStyle/>
            <a:p>
              <a:endParaRPr lang="en-US"/>
            </a:p>
          </p:txBody>
        </p:sp>
        <p:sp>
          <p:nvSpPr>
            <p:cNvPr id="10" name="TextBox 9"/>
            <p:cNvSpPr txBox="1"/>
            <p:nvPr/>
          </p:nvSpPr>
          <p:spPr>
            <a:xfrm>
              <a:off x="1578851" y="1903608"/>
              <a:ext cx="1846966" cy="923330"/>
            </a:xfrm>
            <a:prstGeom prst="rect">
              <a:avLst/>
            </a:prstGeom>
            <a:noFill/>
          </p:spPr>
          <p:txBody>
            <a:bodyPr wrap="square" rtlCol="0">
              <a:spAutoFit/>
            </a:bodyPr>
            <a:lstStyle/>
            <a:p>
              <a:pPr algn="ctr"/>
              <a:r>
                <a:rPr lang="en-US" dirty="0">
                  <a:solidFill>
                    <a:srgbClr val="FFFFFF"/>
                  </a:solidFill>
                </a:rPr>
                <a:t>Won’t work</a:t>
              </a:r>
              <a:br>
                <a:rPr lang="en-US" dirty="0">
                  <a:solidFill>
                    <a:srgbClr val="FFFFFF"/>
                  </a:solidFill>
                </a:rPr>
              </a:br>
              <a:r>
                <a:rPr lang="en-US" dirty="0">
                  <a:solidFill>
                    <a:srgbClr val="FFFFFF"/>
                  </a:solidFill>
                </a:rPr>
                <a:t>with </a:t>
              </a:r>
              <a:r>
                <a:rPr lang="en-US" b="1" dirty="0">
                  <a:solidFill>
                    <a:srgbClr val="FFFFFF"/>
                  </a:solidFill>
                </a:rPr>
                <a:t>self</a:t>
              </a:r>
              <a:br>
                <a:rPr lang="en-US" b="1" dirty="0">
                  <a:solidFill>
                    <a:srgbClr val="FFFFFF"/>
                  </a:solidFill>
                </a:rPr>
              </a:br>
              <a:r>
                <a:rPr lang="en-US" b="1" dirty="0">
                  <a:solidFill>
                    <a:srgbClr val="FFFFFF"/>
                  </a:solidFill>
                </a:rPr>
                <a:t>signed certs</a:t>
              </a:r>
            </a:p>
          </p:txBody>
        </p:sp>
      </p:grpSp>
      <p:grpSp>
        <p:nvGrpSpPr>
          <p:cNvPr id="26" name="Group 25"/>
          <p:cNvGrpSpPr/>
          <p:nvPr/>
        </p:nvGrpSpPr>
        <p:grpSpPr>
          <a:xfrm>
            <a:off x="808528" y="1544024"/>
            <a:ext cx="2660048" cy="2103055"/>
            <a:chOff x="3252613" y="1193132"/>
            <a:chExt cx="2660048" cy="2103055"/>
          </a:xfrm>
        </p:grpSpPr>
        <p:sp>
          <p:nvSpPr>
            <p:cNvPr id="24" name="Freeform 5"/>
            <p:cNvSpPr>
              <a:spLocks noChangeArrowheads="1"/>
            </p:cNvSpPr>
            <p:nvPr/>
          </p:nvSpPr>
          <p:spPr bwMode="auto">
            <a:xfrm flipH="1">
              <a:off x="3252613" y="1193132"/>
              <a:ext cx="2660048" cy="2103055"/>
            </a:xfrm>
            <a:custGeom>
              <a:avLst/>
              <a:gdLst>
                <a:gd name="T0" fmla="*/ 6170 w 11698"/>
                <a:gd name="T1" fmla="*/ 0 h 10938"/>
                <a:gd name="T2" fmla="*/ 6170 w 11698"/>
                <a:gd name="T3" fmla="*/ 0 h 10938"/>
                <a:gd name="T4" fmla="*/ 10176 w 11698"/>
                <a:gd name="T5" fmla="*/ 1870 h 10938"/>
                <a:gd name="T6" fmla="*/ 11054 w 11698"/>
                <a:gd name="T7" fmla="*/ 3128 h 10938"/>
                <a:gd name="T8" fmla="*/ 11609 w 11698"/>
                <a:gd name="T9" fmla="*/ 4678 h 10938"/>
                <a:gd name="T10" fmla="*/ 11580 w 11698"/>
                <a:gd name="T11" fmla="*/ 5439 h 10938"/>
                <a:gd name="T12" fmla="*/ 11522 w 11698"/>
                <a:gd name="T13" fmla="*/ 5410 h 10938"/>
                <a:gd name="T14" fmla="*/ 11492 w 11698"/>
                <a:gd name="T15" fmla="*/ 5410 h 10938"/>
                <a:gd name="T16" fmla="*/ 11492 w 11698"/>
                <a:gd name="T17" fmla="*/ 4883 h 10938"/>
                <a:gd name="T18" fmla="*/ 11317 w 11698"/>
                <a:gd name="T19" fmla="*/ 4006 h 10938"/>
                <a:gd name="T20" fmla="*/ 11200 w 11698"/>
                <a:gd name="T21" fmla="*/ 3713 h 10938"/>
                <a:gd name="T22" fmla="*/ 11171 w 11698"/>
                <a:gd name="T23" fmla="*/ 3713 h 10938"/>
                <a:gd name="T24" fmla="*/ 11112 w 11698"/>
                <a:gd name="T25" fmla="*/ 3772 h 10938"/>
                <a:gd name="T26" fmla="*/ 11083 w 11698"/>
                <a:gd name="T27" fmla="*/ 4006 h 10938"/>
                <a:gd name="T28" fmla="*/ 11024 w 11698"/>
                <a:gd name="T29" fmla="*/ 4006 h 10938"/>
                <a:gd name="T30" fmla="*/ 10995 w 11698"/>
                <a:gd name="T31" fmla="*/ 3976 h 10938"/>
                <a:gd name="T32" fmla="*/ 10937 w 11698"/>
                <a:gd name="T33" fmla="*/ 3625 h 10938"/>
                <a:gd name="T34" fmla="*/ 10761 w 11698"/>
                <a:gd name="T35" fmla="*/ 3538 h 10938"/>
                <a:gd name="T36" fmla="*/ 10673 w 11698"/>
                <a:gd name="T37" fmla="*/ 3391 h 10938"/>
                <a:gd name="T38" fmla="*/ 10644 w 11698"/>
                <a:gd name="T39" fmla="*/ 3421 h 10938"/>
                <a:gd name="T40" fmla="*/ 10644 w 11698"/>
                <a:gd name="T41" fmla="*/ 3421 h 10938"/>
                <a:gd name="T42" fmla="*/ 10673 w 11698"/>
                <a:gd name="T43" fmla="*/ 3684 h 10938"/>
                <a:gd name="T44" fmla="*/ 10732 w 11698"/>
                <a:gd name="T45" fmla="*/ 4825 h 10938"/>
                <a:gd name="T46" fmla="*/ 9620 w 11698"/>
                <a:gd name="T47" fmla="*/ 8802 h 10938"/>
                <a:gd name="T48" fmla="*/ 7457 w 11698"/>
                <a:gd name="T49" fmla="*/ 10293 h 10938"/>
                <a:gd name="T50" fmla="*/ 1608 w 11698"/>
                <a:gd name="T51" fmla="*/ 8860 h 10938"/>
                <a:gd name="T52" fmla="*/ 438 w 11698"/>
                <a:gd name="T53" fmla="*/ 5965 h 10938"/>
                <a:gd name="T54" fmla="*/ 2983 w 11698"/>
                <a:gd name="T55" fmla="*/ 993 h 10938"/>
                <a:gd name="T56" fmla="*/ 4444 w 11698"/>
                <a:gd name="T57" fmla="*/ 293 h 10938"/>
                <a:gd name="T58" fmla="*/ 6170 w 11698"/>
                <a:gd name="T59" fmla="*/ 0 h 10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98" h="10938">
                  <a:moveTo>
                    <a:pt x="6170" y="0"/>
                  </a:moveTo>
                  <a:lnTo>
                    <a:pt x="6170" y="0"/>
                  </a:lnTo>
                  <a:cubicBezTo>
                    <a:pt x="7691" y="0"/>
                    <a:pt x="9124" y="613"/>
                    <a:pt x="10176" y="1870"/>
                  </a:cubicBezTo>
                  <a:cubicBezTo>
                    <a:pt x="10527" y="2251"/>
                    <a:pt x="10820" y="2689"/>
                    <a:pt x="11054" y="3128"/>
                  </a:cubicBezTo>
                  <a:cubicBezTo>
                    <a:pt x="11317" y="3625"/>
                    <a:pt x="11492" y="4035"/>
                    <a:pt x="11609" y="4678"/>
                  </a:cubicBezTo>
                  <a:cubicBezTo>
                    <a:pt x="11639" y="4883"/>
                    <a:pt x="11697" y="5263"/>
                    <a:pt x="11580" y="5439"/>
                  </a:cubicBezTo>
                  <a:cubicBezTo>
                    <a:pt x="11551" y="5439"/>
                    <a:pt x="11551" y="5439"/>
                    <a:pt x="11522" y="5410"/>
                  </a:cubicBezTo>
                  <a:lnTo>
                    <a:pt x="11492" y="5410"/>
                  </a:lnTo>
                  <a:cubicBezTo>
                    <a:pt x="11492" y="5234"/>
                    <a:pt x="11492" y="5059"/>
                    <a:pt x="11492" y="4883"/>
                  </a:cubicBezTo>
                  <a:cubicBezTo>
                    <a:pt x="11463" y="4561"/>
                    <a:pt x="11405" y="4269"/>
                    <a:pt x="11317" y="4006"/>
                  </a:cubicBezTo>
                  <a:cubicBezTo>
                    <a:pt x="11258" y="3918"/>
                    <a:pt x="11258" y="3772"/>
                    <a:pt x="11200" y="3713"/>
                  </a:cubicBezTo>
                  <a:cubicBezTo>
                    <a:pt x="11171" y="3713"/>
                    <a:pt x="11171" y="3713"/>
                    <a:pt x="11171" y="3713"/>
                  </a:cubicBezTo>
                  <a:cubicBezTo>
                    <a:pt x="11141" y="3742"/>
                    <a:pt x="11141" y="3742"/>
                    <a:pt x="11112" y="3772"/>
                  </a:cubicBezTo>
                  <a:cubicBezTo>
                    <a:pt x="11112" y="3830"/>
                    <a:pt x="11141" y="3976"/>
                    <a:pt x="11083" y="4006"/>
                  </a:cubicBezTo>
                  <a:cubicBezTo>
                    <a:pt x="11054" y="4006"/>
                    <a:pt x="11024" y="4006"/>
                    <a:pt x="11024" y="4006"/>
                  </a:cubicBezTo>
                  <a:cubicBezTo>
                    <a:pt x="10995" y="4006"/>
                    <a:pt x="10995" y="4006"/>
                    <a:pt x="10995" y="3976"/>
                  </a:cubicBezTo>
                  <a:cubicBezTo>
                    <a:pt x="10966" y="3859"/>
                    <a:pt x="10995" y="3684"/>
                    <a:pt x="10937" y="3625"/>
                  </a:cubicBezTo>
                  <a:cubicBezTo>
                    <a:pt x="10849" y="3625"/>
                    <a:pt x="10820" y="3596"/>
                    <a:pt x="10761" y="3538"/>
                  </a:cubicBezTo>
                  <a:cubicBezTo>
                    <a:pt x="10761" y="3479"/>
                    <a:pt x="10703" y="3450"/>
                    <a:pt x="10673" y="3391"/>
                  </a:cubicBezTo>
                  <a:cubicBezTo>
                    <a:pt x="10644" y="3391"/>
                    <a:pt x="10644" y="3391"/>
                    <a:pt x="10644" y="3421"/>
                  </a:cubicBezTo>
                  <a:lnTo>
                    <a:pt x="10644" y="3421"/>
                  </a:lnTo>
                  <a:cubicBezTo>
                    <a:pt x="10644" y="3508"/>
                    <a:pt x="10673" y="3596"/>
                    <a:pt x="10673" y="3684"/>
                  </a:cubicBezTo>
                  <a:cubicBezTo>
                    <a:pt x="10703" y="4064"/>
                    <a:pt x="10703" y="4444"/>
                    <a:pt x="10732" y="4825"/>
                  </a:cubicBezTo>
                  <a:cubicBezTo>
                    <a:pt x="10937" y="6199"/>
                    <a:pt x="10410" y="7691"/>
                    <a:pt x="9620" y="8802"/>
                  </a:cubicBezTo>
                  <a:cubicBezTo>
                    <a:pt x="9095" y="9533"/>
                    <a:pt x="8334" y="10001"/>
                    <a:pt x="7457" y="10293"/>
                  </a:cubicBezTo>
                  <a:cubicBezTo>
                    <a:pt x="5439" y="10937"/>
                    <a:pt x="2983" y="10674"/>
                    <a:pt x="1608" y="8860"/>
                  </a:cubicBezTo>
                  <a:cubicBezTo>
                    <a:pt x="993" y="8012"/>
                    <a:pt x="642" y="6989"/>
                    <a:pt x="438" y="5965"/>
                  </a:cubicBezTo>
                  <a:cubicBezTo>
                    <a:pt x="0" y="4006"/>
                    <a:pt x="1403" y="2016"/>
                    <a:pt x="2983" y="993"/>
                  </a:cubicBezTo>
                  <a:cubicBezTo>
                    <a:pt x="3421" y="701"/>
                    <a:pt x="3947" y="439"/>
                    <a:pt x="4444" y="293"/>
                  </a:cubicBezTo>
                  <a:cubicBezTo>
                    <a:pt x="5029" y="117"/>
                    <a:pt x="5614" y="30"/>
                    <a:pt x="6170" y="0"/>
                  </a:cubicBezTo>
                </a:path>
              </a:pathLst>
            </a:custGeom>
            <a:solidFill>
              <a:schemeClr val="accent1">
                <a:alpha val="75000"/>
              </a:schemeClr>
            </a:solidFill>
            <a:ln>
              <a:noFill/>
            </a:ln>
            <a:effectLst/>
          </p:spPr>
          <p:txBody>
            <a:bodyPr wrap="none" anchor="ctr"/>
            <a:lstStyle/>
            <a:p>
              <a:endParaRPr lang="en-US"/>
            </a:p>
          </p:txBody>
        </p:sp>
        <p:sp>
          <p:nvSpPr>
            <p:cNvPr id="13" name="TextBox 12"/>
            <p:cNvSpPr txBox="1"/>
            <p:nvPr/>
          </p:nvSpPr>
          <p:spPr>
            <a:xfrm>
              <a:off x="3917518" y="1874422"/>
              <a:ext cx="1397954" cy="646331"/>
            </a:xfrm>
            <a:prstGeom prst="rect">
              <a:avLst/>
            </a:prstGeom>
            <a:noFill/>
          </p:spPr>
          <p:txBody>
            <a:bodyPr wrap="square" rtlCol="0">
              <a:spAutoFit/>
            </a:bodyPr>
            <a:lstStyle/>
            <a:p>
              <a:pPr algn="ctr"/>
              <a:r>
                <a:rPr lang="en-US" dirty="0">
                  <a:solidFill>
                    <a:srgbClr val="FFFFFF"/>
                  </a:solidFill>
                </a:rPr>
                <a:t>Won’t work with </a:t>
              </a:r>
              <a:r>
                <a:rPr lang="en-US" b="1" dirty="0">
                  <a:solidFill>
                    <a:srgbClr val="FFFFFF"/>
                  </a:solidFill>
                </a:rPr>
                <a:t>IP</a:t>
              </a:r>
            </a:p>
          </p:txBody>
        </p:sp>
      </p:grpSp>
      <p:grpSp>
        <p:nvGrpSpPr>
          <p:cNvPr id="19" name="Group 18"/>
          <p:cNvGrpSpPr/>
          <p:nvPr/>
        </p:nvGrpSpPr>
        <p:grpSpPr>
          <a:xfrm>
            <a:off x="1497974" y="3145557"/>
            <a:ext cx="2491172" cy="1813856"/>
            <a:chOff x="1666330" y="2905867"/>
            <a:chExt cx="2491172" cy="1813856"/>
          </a:xfrm>
        </p:grpSpPr>
        <p:sp>
          <p:nvSpPr>
            <p:cNvPr id="8" name="Freeform 5"/>
            <p:cNvSpPr>
              <a:spLocks noChangeArrowheads="1"/>
            </p:cNvSpPr>
            <p:nvPr/>
          </p:nvSpPr>
          <p:spPr bwMode="auto">
            <a:xfrm>
              <a:off x="1666330" y="2905867"/>
              <a:ext cx="2491172" cy="1813856"/>
            </a:xfrm>
            <a:custGeom>
              <a:avLst/>
              <a:gdLst>
                <a:gd name="T0" fmla="*/ 6170 w 11698"/>
                <a:gd name="T1" fmla="*/ 0 h 10938"/>
                <a:gd name="T2" fmla="*/ 6170 w 11698"/>
                <a:gd name="T3" fmla="*/ 0 h 10938"/>
                <a:gd name="T4" fmla="*/ 10176 w 11698"/>
                <a:gd name="T5" fmla="*/ 1870 h 10938"/>
                <a:gd name="T6" fmla="*/ 11054 w 11698"/>
                <a:gd name="T7" fmla="*/ 3128 h 10938"/>
                <a:gd name="T8" fmla="*/ 11609 w 11698"/>
                <a:gd name="T9" fmla="*/ 4678 h 10938"/>
                <a:gd name="T10" fmla="*/ 11580 w 11698"/>
                <a:gd name="T11" fmla="*/ 5439 h 10938"/>
                <a:gd name="T12" fmla="*/ 11522 w 11698"/>
                <a:gd name="T13" fmla="*/ 5410 h 10938"/>
                <a:gd name="T14" fmla="*/ 11492 w 11698"/>
                <a:gd name="T15" fmla="*/ 5410 h 10938"/>
                <a:gd name="T16" fmla="*/ 11492 w 11698"/>
                <a:gd name="T17" fmla="*/ 4883 h 10938"/>
                <a:gd name="T18" fmla="*/ 11317 w 11698"/>
                <a:gd name="T19" fmla="*/ 4006 h 10938"/>
                <a:gd name="T20" fmla="*/ 11200 w 11698"/>
                <a:gd name="T21" fmla="*/ 3713 h 10938"/>
                <a:gd name="T22" fmla="*/ 11171 w 11698"/>
                <a:gd name="T23" fmla="*/ 3713 h 10938"/>
                <a:gd name="T24" fmla="*/ 11112 w 11698"/>
                <a:gd name="T25" fmla="*/ 3772 h 10938"/>
                <a:gd name="T26" fmla="*/ 11083 w 11698"/>
                <a:gd name="T27" fmla="*/ 4006 h 10938"/>
                <a:gd name="T28" fmla="*/ 11024 w 11698"/>
                <a:gd name="T29" fmla="*/ 4006 h 10938"/>
                <a:gd name="T30" fmla="*/ 10995 w 11698"/>
                <a:gd name="T31" fmla="*/ 3976 h 10938"/>
                <a:gd name="T32" fmla="*/ 10937 w 11698"/>
                <a:gd name="T33" fmla="*/ 3625 h 10938"/>
                <a:gd name="T34" fmla="*/ 10761 w 11698"/>
                <a:gd name="T35" fmla="*/ 3538 h 10938"/>
                <a:gd name="T36" fmla="*/ 10673 w 11698"/>
                <a:gd name="T37" fmla="*/ 3391 h 10938"/>
                <a:gd name="T38" fmla="*/ 10644 w 11698"/>
                <a:gd name="T39" fmla="*/ 3421 h 10938"/>
                <a:gd name="T40" fmla="*/ 10644 w 11698"/>
                <a:gd name="T41" fmla="*/ 3421 h 10938"/>
                <a:gd name="T42" fmla="*/ 10673 w 11698"/>
                <a:gd name="T43" fmla="*/ 3684 h 10938"/>
                <a:gd name="T44" fmla="*/ 10732 w 11698"/>
                <a:gd name="T45" fmla="*/ 4825 h 10938"/>
                <a:gd name="T46" fmla="*/ 9620 w 11698"/>
                <a:gd name="T47" fmla="*/ 8802 h 10938"/>
                <a:gd name="T48" fmla="*/ 7457 w 11698"/>
                <a:gd name="T49" fmla="*/ 10293 h 10938"/>
                <a:gd name="T50" fmla="*/ 1608 w 11698"/>
                <a:gd name="T51" fmla="*/ 8860 h 10938"/>
                <a:gd name="T52" fmla="*/ 438 w 11698"/>
                <a:gd name="T53" fmla="*/ 5965 h 10938"/>
                <a:gd name="T54" fmla="*/ 2983 w 11698"/>
                <a:gd name="T55" fmla="*/ 993 h 10938"/>
                <a:gd name="T56" fmla="*/ 4444 w 11698"/>
                <a:gd name="T57" fmla="*/ 293 h 10938"/>
                <a:gd name="T58" fmla="*/ 6170 w 11698"/>
                <a:gd name="T59" fmla="*/ 0 h 10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98" h="10938">
                  <a:moveTo>
                    <a:pt x="6170" y="0"/>
                  </a:moveTo>
                  <a:lnTo>
                    <a:pt x="6170" y="0"/>
                  </a:lnTo>
                  <a:cubicBezTo>
                    <a:pt x="7691" y="0"/>
                    <a:pt x="9124" y="613"/>
                    <a:pt x="10176" y="1870"/>
                  </a:cubicBezTo>
                  <a:cubicBezTo>
                    <a:pt x="10527" y="2251"/>
                    <a:pt x="10820" y="2689"/>
                    <a:pt x="11054" y="3128"/>
                  </a:cubicBezTo>
                  <a:cubicBezTo>
                    <a:pt x="11317" y="3625"/>
                    <a:pt x="11492" y="4035"/>
                    <a:pt x="11609" y="4678"/>
                  </a:cubicBezTo>
                  <a:cubicBezTo>
                    <a:pt x="11639" y="4883"/>
                    <a:pt x="11697" y="5263"/>
                    <a:pt x="11580" y="5439"/>
                  </a:cubicBezTo>
                  <a:cubicBezTo>
                    <a:pt x="11551" y="5439"/>
                    <a:pt x="11551" y="5439"/>
                    <a:pt x="11522" y="5410"/>
                  </a:cubicBezTo>
                  <a:lnTo>
                    <a:pt x="11492" y="5410"/>
                  </a:lnTo>
                  <a:cubicBezTo>
                    <a:pt x="11492" y="5234"/>
                    <a:pt x="11492" y="5059"/>
                    <a:pt x="11492" y="4883"/>
                  </a:cubicBezTo>
                  <a:cubicBezTo>
                    <a:pt x="11463" y="4561"/>
                    <a:pt x="11405" y="4269"/>
                    <a:pt x="11317" y="4006"/>
                  </a:cubicBezTo>
                  <a:cubicBezTo>
                    <a:pt x="11258" y="3918"/>
                    <a:pt x="11258" y="3772"/>
                    <a:pt x="11200" y="3713"/>
                  </a:cubicBezTo>
                  <a:cubicBezTo>
                    <a:pt x="11171" y="3713"/>
                    <a:pt x="11171" y="3713"/>
                    <a:pt x="11171" y="3713"/>
                  </a:cubicBezTo>
                  <a:cubicBezTo>
                    <a:pt x="11141" y="3742"/>
                    <a:pt x="11141" y="3742"/>
                    <a:pt x="11112" y="3772"/>
                  </a:cubicBezTo>
                  <a:cubicBezTo>
                    <a:pt x="11112" y="3830"/>
                    <a:pt x="11141" y="3976"/>
                    <a:pt x="11083" y="4006"/>
                  </a:cubicBezTo>
                  <a:cubicBezTo>
                    <a:pt x="11054" y="4006"/>
                    <a:pt x="11024" y="4006"/>
                    <a:pt x="11024" y="4006"/>
                  </a:cubicBezTo>
                  <a:cubicBezTo>
                    <a:pt x="10995" y="4006"/>
                    <a:pt x="10995" y="4006"/>
                    <a:pt x="10995" y="3976"/>
                  </a:cubicBezTo>
                  <a:cubicBezTo>
                    <a:pt x="10966" y="3859"/>
                    <a:pt x="10995" y="3684"/>
                    <a:pt x="10937" y="3625"/>
                  </a:cubicBezTo>
                  <a:cubicBezTo>
                    <a:pt x="10849" y="3625"/>
                    <a:pt x="10820" y="3596"/>
                    <a:pt x="10761" y="3538"/>
                  </a:cubicBezTo>
                  <a:cubicBezTo>
                    <a:pt x="10761" y="3479"/>
                    <a:pt x="10703" y="3450"/>
                    <a:pt x="10673" y="3391"/>
                  </a:cubicBezTo>
                  <a:cubicBezTo>
                    <a:pt x="10644" y="3391"/>
                    <a:pt x="10644" y="3391"/>
                    <a:pt x="10644" y="3421"/>
                  </a:cubicBezTo>
                  <a:lnTo>
                    <a:pt x="10644" y="3421"/>
                  </a:lnTo>
                  <a:cubicBezTo>
                    <a:pt x="10644" y="3508"/>
                    <a:pt x="10673" y="3596"/>
                    <a:pt x="10673" y="3684"/>
                  </a:cubicBezTo>
                  <a:cubicBezTo>
                    <a:pt x="10703" y="4064"/>
                    <a:pt x="10703" y="4444"/>
                    <a:pt x="10732" y="4825"/>
                  </a:cubicBezTo>
                  <a:cubicBezTo>
                    <a:pt x="10937" y="6199"/>
                    <a:pt x="10410" y="7691"/>
                    <a:pt x="9620" y="8802"/>
                  </a:cubicBezTo>
                  <a:cubicBezTo>
                    <a:pt x="9095" y="9533"/>
                    <a:pt x="8334" y="10001"/>
                    <a:pt x="7457" y="10293"/>
                  </a:cubicBezTo>
                  <a:cubicBezTo>
                    <a:pt x="5439" y="10937"/>
                    <a:pt x="2983" y="10674"/>
                    <a:pt x="1608" y="8860"/>
                  </a:cubicBezTo>
                  <a:cubicBezTo>
                    <a:pt x="993" y="8012"/>
                    <a:pt x="642" y="6989"/>
                    <a:pt x="438" y="5965"/>
                  </a:cubicBezTo>
                  <a:cubicBezTo>
                    <a:pt x="0" y="4006"/>
                    <a:pt x="1403" y="2016"/>
                    <a:pt x="2983" y="993"/>
                  </a:cubicBezTo>
                  <a:cubicBezTo>
                    <a:pt x="3421" y="701"/>
                    <a:pt x="3947" y="439"/>
                    <a:pt x="4444" y="293"/>
                  </a:cubicBezTo>
                  <a:cubicBezTo>
                    <a:pt x="5029" y="117"/>
                    <a:pt x="5614" y="30"/>
                    <a:pt x="6170" y="0"/>
                  </a:cubicBezTo>
                </a:path>
              </a:pathLst>
            </a:custGeom>
            <a:solidFill>
              <a:schemeClr val="accent4">
                <a:alpha val="75000"/>
              </a:schemeClr>
            </a:solidFill>
            <a:ln>
              <a:noFill/>
            </a:ln>
            <a:effectLst/>
          </p:spPr>
          <p:txBody>
            <a:bodyPr wrap="none" anchor="ctr"/>
            <a:lstStyle/>
            <a:p>
              <a:endParaRPr lang="en-US"/>
            </a:p>
          </p:txBody>
        </p:sp>
        <p:sp>
          <p:nvSpPr>
            <p:cNvPr id="14" name="TextBox 13"/>
            <p:cNvSpPr txBox="1"/>
            <p:nvPr/>
          </p:nvSpPr>
          <p:spPr>
            <a:xfrm>
              <a:off x="1990412" y="3513213"/>
              <a:ext cx="1776943" cy="646331"/>
            </a:xfrm>
            <a:prstGeom prst="rect">
              <a:avLst/>
            </a:prstGeom>
            <a:noFill/>
          </p:spPr>
          <p:txBody>
            <a:bodyPr wrap="square" rtlCol="0">
              <a:spAutoFit/>
            </a:bodyPr>
            <a:lstStyle/>
            <a:p>
              <a:pPr algn="ctr"/>
              <a:r>
                <a:rPr lang="en-US" dirty="0">
                  <a:solidFill>
                    <a:srgbClr val="FFFFFF"/>
                  </a:solidFill>
                </a:rPr>
                <a:t>Will work with</a:t>
              </a:r>
              <a:br>
                <a:rPr lang="en-US" dirty="0">
                  <a:solidFill>
                    <a:srgbClr val="FFFFFF"/>
                  </a:solidFill>
                </a:rPr>
              </a:br>
              <a:r>
                <a:rPr lang="en-US" b="1" dirty="0">
                  <a:solidFill>
                    <a:srgbClr val="FFFFFF"/>
                  </a:solidFill>
                </a:rPr>
                <a:t>all ports</a:t>
              </a:r>
            </a:p>
          </p:txBody>
        </p:sp>
      </p:grpSp>
      <p:sp>
        <p:nvSpPr>
          <p:cNvPr id="2" name="Title 1"/>
          <p:cNvSpPr>
            <a:spLocks noGrp="1"/>
          </p:cNvSpPr>
          <p:nvPr>
            <p:ph type="title"/>
          </p:nvPr>
        </p:nvSpPr>
        <p:spPr/>
        <p:txBody>
          <a:bodyPr/>
          <a:lstStyle/>
          <a:p>
            <a:r>
              <a:rPr lang="en-US" dirty="0"/>
              <a:t>HSTS Tips…</a:t>
            </a:r>
          </a:p>
        </p:txBody>
      </p:sp>
      <p:sp>
        <p:nvSpPr>
          <p:cNvPr id="5" name="Content Placeholder 4"/>
          <p:cNvSpPr>
            <a:spLocks noGrp="1"/>
          </p:cNvSpPr>
          <p:nvPr>
            <p:ph idx="1"/>
          </p:nvPr>
        </p:nvSpPr>
        <p:spPr>
          <a:xfrm>
            <a:off x="457200" y="5114835"/>
            <a:ext cx="8229600" cy="482552"/>
          </a:xfrm>
        </p:spPr>
        <p:txBody>
          <a:bodyPr/>
          <a:lstStyle/>
          <a:p>
            <a:pPr marL="0" indent="0">
              <a:buNone/>
            </a:pPr>
            <a:r>
              <a:rPr lang="en-US" dirty="0"/>
              <a:t>To revoke HSTS:</a:t>
            </a:r>
          </a:p>
        </p:txBody>
      </p:sp>
      <p:sp>
        <p:nvSpPr>
          <p:cNvPr id="3" name="Slide Number Placeholder 2"/>
          <p:cNvSpPr>
            <a:spLocks noGrp="1"/>
          </p:cNvSpPr>
          <p:nvPr>
            <p:ph type="sldNum" sz="quarter" idx="12"/>
          </p:nvPr>
        </p:nvSpPr>
        <p:spPr/>
        <p:txBody>
          <a:bodyPr/>
          <a:lstStyle/>
          <a:p>
            <a:fld id="{9B76E54B-5BBA-9541-9CDA-30D09F65C9FC}" type="slidenum">
              <a:rPr lang="en-US" smtClean="0"/>
              <a:t>53</a:t>
            </a:fld>
            <a:endParaRPr lang="en-US"/>
          </a:p>
        </p:txBody>
      </p:sp>
      <p:sp>
        <p:nvSpPr>
          <p:cNvPr id="4" name="Content Placeholder 2"/>
          <p:cNvSpPr txBox="1">
            <a:spLocks/>
          </p:cNvSpPr>
          <p:nvPr/>
        </p:nvSpPr>
        <p:spPr>
          <a:xfrm>
            <a:off x="457200" y="5597387"/>
            <a:ext cx="8686800" cy="493383"/>
          </a:xfrm>
          <a:prstGeom prst="rect">
            <a:avLst/>
          </a:prstGeom>
          <a:solidFill>
            <a:schemeClr val="tx2"/>
          </a:solidFill>
        </p:spPr>
        <p:txBody>
          <a:bodyPr wrap="square" lIns="182880" tIns="45720" rIns="91440" bIns="45720" anchor="ctr">
            <a:no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solidFill>
                  <a:schemeClr val="bg1"/>
                </a:solidFill>
                <a:latin typeface="Courier"/>
                <a:cs typeface="Courier"/>
              </a:rPr>
              <a:t>Strict-Transport-Security: </a:t>
            </a:r>
            <a:r>
              <a:rPr lang="en-US" sz="1700" b="1" dirty="0">
                <a:solidFill>
                  <a:schemeClr val="bg1"/>
                </a:solidFill>
                <a:latin typeface="Courier"/>
                <a:cs typeface="Courier"/>
              </a:rPr>
              <a:t>max-age=0</a:t>
            </a:r>
          </a:p>
        </p:txBody>
      </p:sp>
      <p:grpSp>
        <p:nvGrpSpPr>
          <p:cNvPr id="18" name="Group 17"/>
          <p:cNvGrpSpPr/>
          <p:nvPr/>
        </p:nvGrpSpPr>
        <p:grpSpPr>
          <a:xfrm>
            <a:off x="3362746" y="2200666"/>
            <a:ext cx="3020222" cy="2502550"/>
            <a:chOff x="3614490" y="2612196"/>
            <a:chExt cx="2933104" cy="2502550"/>
          </a:xfrm>
        </p:grpSpPr>
        <p:sp>
          <p:nvSpPr>
            <p:cNvPr id="16" name="Freeform 6"/>
            <p:cNvSpPr>
              <a:spLocks noChangeArrowheads="1"/>
            </p:cNvSpPr>
            <p:nvPr/>
          </p:nvSpPr>
          <p:spPr bwMode="auto">
            <a:xfrm flipH="1">
              <a:off x="3614490" y="2612196"/>
              <a:ext cx="2933104" cy="2502550"/>
            </a:xfrm>
            <a:custGeom>
              <a:avLst/>
              <a:gdLst>
                <a:gd name="T0" fmla="*/ 3918 w 11055"/>
                <a:gd name="T1" fmla="*/ 29 h 9653"/>
                <a:gd name="T2" fmla="*/ 3918 w 11055"/>
                <a:gd name="T3" fmla="*/ 29 h 9653"/>
                <a:gd name="T4" fmla="*/ 4006 w 11055"/>
                <a:gd name="T5" fmla="*/ 88 h 9653"/>
                <a:gd name="T6" fmla="*/ 3568 w 11055"/>
                <a:gd name="T7" fmla="*/ 497 h 9653"/>
                <a:gd name="T8" fmla="*/ 5790 w 11055"/>
                <a:gd name="T9" fmla="*/ 146 h 9653"/>
                <a:gd name="T10" fmla="*/ 10235 w 11055"/>
                <a:gd name="T11" fmla="*/ 2662 h 9653"/>
                <a:gd name="T12" fmla="*/ 10323 w 11055"/>
                <a:gd name="T13" fmla="*/ 6756 h 9653"/>
                <a:gd name="T14" fmla="*/ 9241 w 11055"/>
                <a:gd name="T15" fmla="*/ 8452 h 9653"/>
                <a:gd name="T16" fmla="*/ 7662 w 11055"/>
                <a:gd name="T17" fmla="*/ 9476 h 9653"/>
                <a:gd name="T18" fmla="*/ 9095 w 11055"/>
                <a:gd name="T19" fmla="*/ 8365 h 9653"/>
                <a:gd name="T20" fmla="*/ 6580 w 11055"/>
                <a:gd name="T21" fmla="*/ 9271 h 9653"/>
                <a:gd name="T22" fmla="*/ 1111 w 11055"/>
                <a:gd name="T23" fmla="*/ 6756 h 9653"/>
                <a:gd name="T24" fmla="*/ 264 w 11055"/>
                <a:gd name="T25" fmla="*/ 3422 h 9653"/>
                <a:gd name="T26" fmla="*/ 1286 w 11055"/>
                <a:gd name="T27" fmla="*/ 1814 h 9653"/>
                <a:gd name="T28" fmla="*/ 2222 w 11055"/>
                <a:gd name="T29" fmla="*/ 1170 h 9653"/>
                <a:gd name="T30" fmla="*/ 3422 w 11055"/>
                <a:gd name="T31" fmla="*/ 439 h 9653"/>
                <a:gd name="T32" fmla="*/ 3918 w 11055"/>
                <a:gd name="T33" fmla="*/ 29 h 9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55" h="9653">
                  <a:moveTo>
                    <a:pt x="3918" y="29"/>
                  </a:moveTo>
                  <a:lnTo>
                    <a:pt x="3918" y="29"/>
                  </a:lnTo>
                  <a:cubicBezTo>
                    <a:pt x="3976" y="59"/>
                    <a:pt x="3976" y="59"/>
                    <a:pt x="4006" y="88"/>
                  </a:cubicBezTo>
                  <a:cubicBezTo>
                    <a:pt x="3918" y="293"/>
                    <a:pt x="3626" y="322"/>
                    <a:pt x="3568" y="497"/>
                  </a:cubicBezTo>
                  <a:cubicBezTo>
                    <a:pt x="3655" y="263"/>
                    <a:pt x="5527" y="146"/>
                    <a:pt x="5790" y="146"/>
                  </a:cubicBezTo>
                  <a:cubicBezTo>
                    <a:pt x="7750" y="0"/>
                    <a:pt x="9329" y="731"/>
                    <a:pt x="10235" y="2662"/>
                  </a:cubicBezTo>
                  <a:cubicBezTo>
                    <a:pt x="10878" y="4006"/>
                    <a:pt x="11054" y="5557"/>
                    <a:pt x="10323" y="6756"/>
                  </a:cubicBezTo>
                  <a:cubicBezTo>
                    <a:pt x="9972" y="7312"/>
                    <a:pt x="9708" y="7926"/>
                    <a:pt x="9241" y="8452"/>
                  </a:cubicBezTo>
                  <a:cubicBezTo>
                    <a:pt x="9124" y="8569"/>
                    <a:pt x="7779" y="9652"/>
                    <a:pt x="7662" y="9476"/>
                  </a:cubicBezTo>
                  <a:cubicBezTo>
                    <a:pt x="7516" y="9271"/>
                    <a:pt x="8978" y="8657"/>
                    <a:pt x="9095" y="8365"/>
                  </a:cubicBezTo>
                  <a:cubicBezTo>
                    <a:pt x="8335" y="8774"/>
                    <a:pt x="7486" y="9359"/>
                    <a:pt x="6580" y="9271"/>
                  </a:cubicBezTo>
                  <a:cubicBezTo>
                    <a:pt x="4532" y="9096"/>
                    <a:pt x="2310" y="8569"/>
                    <a:pt x="1111" y="6756"/>
                  </a:cubicBezTo>
                  <a:cubicBezTo>
                    <a:pt x="468" y="5791"/>
                    <a:pt x="0" y="4591"/>
                    <a:pt x="264" y="3422"/>
                  </a:cubicBezTo>
                  <a:cubicBezTo>
                    <a:pt x="410" y="2837"/>
                    <a:pt x="818" y="2194"/>
                    <a:pt x="1286" y="1814"/>
                  </a:cubicBezTo>
                  <a:cubicBezTo>
                    <a:pt x="1579" y="1580"/>
                    <a:pt x="1900" y="1375"/>
                    <a:pt x="2222" y="1170"/>
                  </a:cubicBezTo>
                  <a:cubicBezTo>
                    <a:pt x="2661" y="936"/>
                    <a:pt x="3041" y="731"/>
                    <a:pt x="3422" y="439"/>
                  </a:cubicBezTo>
                  <a:cubicBezTo>
                    <a:pt x="3597" y="293"/>
                    <a:pt x="3772" y="176"/>
                    <a:pt x="3918" y="29"/>
                  </a:cubicBezTo>
                </a:path>
              </a:pathLst>
            </a:custGeom>
            <a:solidFill>
              <a:schemeClr val="accent5">
                <a:alpha val="75000"/>
              </a:schemeClr>
            </a:solidFill>
            <a:ln>
              <a:noFill/>
            </a:ln>
            <a:effectLst/>
          </p:spPr>
          <p:txBody>
            <a:bodyPr wrap="none" anchor="ctr"/>
            <a:lstStyle/>
            <a:p>
              <a:endParaRPr lang="en-US"/>
            </a:p>
          </p:txBody>
        </p:sp>
        <p:sp>
          <p:nvSpPr>
            <p:cNvPr id="17" name="TextBox 16"/>
            <p:cNvSpPr txBox="1"/>
            <p:nvPr/>
          </p:nvSpPr>
          <p:spPr>
            <a:xfrm>
              <a:off x="4046866" y="3296187"/>
              <a:ext cx="2010770" cy="1200329"/>
            </a:xfrm>
            <a:prstGeom prst="rect">
              <a:avLst/>
            </a:prstGeom>
            <a:noFill/>
          </p:spPr>
          <p:txBody>
            <a:bodyPr wrap="square" rtlCol="0">
              <a:spAutoFit/>
            </a:bodyPr>
            <a:lstStyle/>
            <a:p>
              <a:pPr algn="ctr"/>
              <a:r>
                <a:rPr lang="en-US" dirty="0">
                  <a:solidFill>
                    <a:srgbClr val="FFFFFF"/>
                  </a:solidFill>
                </a:rPr>
                <a:t>Deploy with a </a:t>
              </a:r>
              <a:r>
                <a:rPr lang="en-US" b="1" dirty="0">
                  <a:solidFill>
                    <a:srgbClr val="FFFFFF"/>
                  </a:solidFill>
                </a:rPr>
                <a:t>short duration </a:t>
              </a:r>
              <a:r>
                <a:rPr lang="en-US" dirty="0">
                  <a:solidFill>
                    <a:srgbClr val="FFFFFF"/>
                  </a:solidFill>
                </a:rPr>
                <a:t>value first. Increase it later.</a:t>
              </a:r>
              <a:endParaRPr lang="en-US" b="1" dirty="0">
                <a:solidFill>
                  <a:srgbClr val="FFFFFF"/>
                </a:solidFill>
              </a:endParaRPr>
            </a:p>
          </p:txBody>
        </p:sp>
      </p:grpSp>
      <p:grpSp>
        <p:nvGrpSpPr>
          <p:cNvPr id="22" name="Group 21"/>
          <p:cNvGrpSpPr/>
          <p:nvPr/>
        </p:nvGrpSpPr>
        <p:grpSpPr>
          <a:xfrm>
            <a:off x="5769150" y="1758345"/>
            <a:ext cx="2869170" cy="2502550"/>
            <a:chOff x="5527132" y="1518098"/>
            <a:chExt cx="2869170" cy="2502550"/>
          </a:xfrm>
        </p:grpSpPr>
        <p:sp>
          <p:nvSpPr>
            <p:cNvPr id="9" name="Freeform 6"/>
            <p:cNvSpPr>
              <a:spLocks noChangeArrowheads="1"/>
            </p:cNvSpPr>
            <p:nvPr/>
          </p:nvSpPr>
          <p:spPr bwMode="auto">
            <a:xfrm>
              <a:off x="5527132" y="1518098"/>
              <a:ext cx="2869170" cy="2502550"/>
            </a:xfrm>
            <a:custGeom>
              <a:avLst/>
              <a:gdLst>
                <a:gd name="T0" fmla="*/ 3918 w 11055"/>
                <a:gd name="T1" fmla="*/ 29 h 9653"/>
                <a:gd name="T2" fmla="*/ 3918 w 11055"/>
                <a:gd name="T3" fmla="*/ 29 h 9653"/>
                <a:gd name="T4" fmla="*/ 4006 w 11055"/>
                <a:gd name="T5" fmla="*/ 88 h 9653"/>
                <a:gd name="T6" fmla="*/ 3568 w 11055"/>
                <a:gd name="T7" fmla="*/ 497 h 9653"/>
                <a:gd name="T8" fmla="*/ 5790 w 11055"/>
                <a:gd name="T9" fmla="*/ 146 h 9653"/>
                <a:gd name="T10" fmla="*/ 10235 w 11055"/>
                <a:gd name="T11" fmla="*/ 2662 h 9653"/>
                <a:gd name="T12" fmla="*/ 10323 w 11055"/>
                <a:gd name="T13" fmla="*/ 6756 h 9653"/>
                <a:gd name="T14" fmla="*/ 9241 w 11055"/>
                <a:gd name="T15" fmla="*/ 8452 h 9653"/>
                <a:gd name="T16" fmla="*/ 7662 w 11055"/>
                <a:gd name="T17" fmla="*/ 9476 h 9653"/>
                <a:gd name="T18" fmla="*/ 9095 w 11055"/>
                <a:gd name="T19" fmla="*/ 8365 h 9653"/>
                <a:gd name="T20" fmla="*/ 6580 w 11055"/>
                <a:gd name="T21" fmla="*/ 9271 h 9653"/>
                <a:gd name="T22" fmla="*/ 1111 w 11055"/>
                <a:gd name="T23" fmla="*/ 6756 h 9653"/>
                <a:gd name="T24" fmla="*/ 264 w 11055"/>
                <a:gd name="T25" fmla="*/ 3422 h 9653"/>
                <a:gd name="T26" fmla="*/ 1286 w 11055"/>
                <a:gd name="T27" fmla="*/ 1814 h 9653"/>
                <a:gd name="T28" fmla="*/ 2222 w 11055"/>
                <a:gd name="T29" fmla="*/ 1170 h 9653"/>
                <a:gd name="T30" fmla="*/ 3422 w 11055"/>
                <a:gd name="T31" fmla="*/ 439 h 9653"/>
                <a:gd name="T32" fmla="*/ 3918 w 11055"/>
                <a:gd name="T33" fmla="*/ 29 h 9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55" h="9653">
                  <a:moveTo>
                    <a:pt x="3918" y="29"/>
                  </a:moveTo>
                  <a:lnTo>
                    <a:pt x="3918" y="29"/>
                  </a:lnTo>
                  <a:cubicBezTo>
                    <a:pt x="3976" y="59"/>
                    <a:pt x="3976" y="59"/>
                    <a:pt x="4006" y="88"/>
                  </a:cubicBezTo>
                  <a:cubicBezTo>
                    <a:pt x="3918" y="293"/>
                    <a:pt x="3626" y="322"/>
                    <a:pt x="3568" y="497"/>
                  </a:cubicBezTo>
                  <a:cubicBezTo>
                    <a:pt x="3655" y="263"/>
                    <a:pt x="5527" y="146"/>
                    <a:pt x="5790" y="146"/>
                  </a:cubicBezTo>
                  <a:cubicBezTo>
                    <a:pt x="7750" y="0"/>
                    <a:pt x="9329" y="731"/>
                    <a:pt x="10235" y="2662"/>
                  </a:cubicBezTo>
                  <a:cubicBezTo>
                    <a:pt x="10878" y="4006"/>
                    <a:pt x="11054" y="5557"/>
                    <a:pt x="10323" y="6756"/>
                  </a:cubicBezTo>
                  <a:cubicBezTo>
                    <a:pt x="9972" y="7312"/>
                    <a:pt x="9708" y="7926"/>
                    <a:pt x="9241" y="8452"/>
                  </a:cubicBezTo>
                  <a:cubicBezTo>
                    <a:pt x="9124" y="8569"/>
                    <a:pt x="7779" y="9652"/>
                    <a:pt x="7662" y="9476"/>
                  </a:cubicBezTo>
                  <a:cubicBezTo>
                    <a:pt x="7516" y="9271"/>
                    <a:pt x="8978" y="8657"/>
                    <a:pt x="9095" y="8365"/>
                  </a:cubicBezTo>
                  <a:cubicBezTo>
                    <a:pt x="8335" y="8774"/>
                    <a:pt x="7486" y="9359"/>
                    <a:pt x="6580" y="9271"/>
                  </a:cubicBezTo>
                  <a:cubicBezTo>
                    <a:pt x="4532" y="9096"/>
                    <a:pt x="2310" y="8569"/>
                    <a:pt x="1111" y="6756"/>
                  </a:cubicBezTo>
                  <a:cubicBezTo>
                    <a:pt x="468" y="5791"/>
                    <a:pt x="0" y="4591"/>
                    <a:pt x="264" y="3422"/>
                  </a:cubicBezTo>
                  <a:cubicBezTo>
                    <a:pt x="410" y="2837"/>
                    <a:pt x="818" y="2194"/>
                    <a:pt x="1286" y="1814"/>
                  </a:cubicBezTo>
                  <a:cubicBezTo>
                    <a:pt x="1579" y="1580"/>
                    <a:pt x="1900" y="1375"/>
                    <a:pt x="2222" y="1170"/>
                  </a:cubicBezTo>
                  <a:cubicBezTo>
                    <a:pt x="2661" y="936"/>
                    <a:pt x="3041" y="731"/>
                    <a:pt x="3422" y="439"/>
                  </a:cubicBezTo>
                  <a:cubicBezTo>
                    <a:pt x="3597" y="293"/>
                    <a:pt x="3772" y="176"/>
                    <a:pt x="3918" y="29"/>
                  </a:cubicBezTo>
                </a:path>
              </a:pathLst>
            </a:custGeom>
            <a:solidFill>
              <a:schemeClr val="accent3">
                <a:alpha val="75000"/>
              </a:schemeClr>
            </a:solidFill>
            <a:ln>
              <a:noFill/>
            </a:ln>
            <a:effectLst/>
          </p:spPr>
          <p:txBody>
            <a:bodyPr wrap="none" anchor="ctr"/>
            <a:lstStyle/>
            <a:p>
              <a:endParaRPr lang="en-US"/>
            </a:p>
          </p:txBody>
        </p:sp>
        <p:sp>
          <p:nvSpPr>
            <p:cNvPr id="11" name="TextBox 10"/>
            <p:cNvSpPr txBox="1"/>
            <p:nvPr/>
          </p:nvSpPr>
          <p:spPr>
            <a:xfrm>
              <a:off x="6056742" y="2235553"/>
              <a:ext cx="1868744" cy="923330"/>
            </a:xfrm>
            <a:prstGeom prst="rect">
              <a:avLst/>
            </a:prstGeom>
            <a:noFill/>
          </p:spPr>
          <p:txBody>
            <a:bodyPr wrap="square" rtlCol="0">
              <a:spAutoFit/>
            </a:bodyPr>
            <a:lstStyle/>
            <a:p>
              <a:pPr algn="ctr"/>
              <a:r>
                <a:rPr lang="en-US" dirty="0">
                  <a:solidFill>
                    <a:srgbClr val="FFFFFF"/>
                  </a:solidFill>
                </a:rPr>
                <a:t>Won’t work with </a:t>
              </a:r>
              <a:r>
                <a:rPr lang="en-US" b="1" dirty="0">
                  <a:solidFill>
                    <a:srgbClr val="FFFFFF"/>
                  </a:solidFill>
                </a:rPr>
                <a:t>plaintext connection</a:t>
              </a:r>
            </a:p>
          </p:txBody>
        </p:sp>
      </p:grpSp>
    </p:spTree>
    <p:extLst>
      <p:ext uri="{BB962C8B-B14F-4D97-AF65-F5344CB8AC3E}">
        <p14:creationId xmlns:p14="http://schemas.microsoft.com/office/powerpoint/2010/main" val="523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1000"/>
                                        <p:tgtEl>
                                          <p:spTgt spid="5">
                                            <p:txEl>
                                              <p:pRg st="0" end="0"/>
                                            </p:txEl>
                                          </p:spTgt>
                                        </p:tgtEl>
                                      </p:cBhvr>
                                    </p:animEffect>
                                    <p:anim calcmode="lin" valueType="num">
                                      <p:cBhvr>
                                        <p:cTn id="3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36" fill="hold">
                            <p:stCondLst>
                              <p:cond delay="1000"/>
                            </p:stCondLst>
                            <p:childTnLst>
                              <p:par>
                                <p:cTn id="37" presetID="2" presetClass="entr" presetSubtype="2"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cook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795" y="3872396"/>
            <a:ext cx="5971205" cy="2985603"/>
          </a:xfrm>
          <a:prstGeom prst="rect">
            <a:avLst/>
          </a:prstGeom>
        </p:spPr>
      </p:pic>
      <p:sp>
        <p:nvSpPr>
          <p:cNvPr id="2" name="Title 1"/>
          <p:cNvSpPr>
            <a:spLocks noGrp="1"/>
          </p:cNvSpPr>
          <p:nvPr>
            <p:ph type="title"/>
          </p:nvPr>
        </p:nvSpPr>
        <p:spPr/>
        <p:txBody>
          <a:bodyPr/>
          <a:lstStyle/>
          <a:p>
            <a:r>
              <a:rPr lang="en-US" dirty="0"/>
              <a:t>HSTS Security Considerations</a:t>
            </a:r>
          </a:p>
        </p:txBody>
      </p:sp>
      <p:sp>
        <p:nvSpPr>
          <p:cNvPr id="3" name="Content Placeholder 2"/>
          <p:cNvSpPr>
            <a:spLocks noGrp="1"/>
          </p:cNvSpPr>
          <p:nvPr>
            <p:ph idx="1"/>
          </p:nvPr>
        </p:nvSpPr>
        <p:spPr/>
        <p:txBody>
          <a:bodyPr/>
          <a:lstStyle/>
          <a:p>
            <a:r>
              <a:rPr lang="en-US" dirty="0">
                <a:solidFill>
                  <a:srgbClr val="DB3D16"/>
                </a:solidFill>
              </a:rPr>
              <a:t>Include in all subdomains</a:t>
            </a:r>
            <a:r>
              <a:rPr lang="en-US" dirty="0"/>
              <a:t>, even when using </a:t>
            </a:r>
            <a:r>
              <a:rPr lang="en-US" dirty="0" err="1">
                <a:latin typeface="Courier"/>
                <a:cs typeface="Courier"/>
              </a:rPr>
              <a:t>includeSubDomains</a:t>
            </a:r>
            <a:endParaRPr lang="en-US" dirty="0">
              <a:latin typeface="Courier"/>
              <a:cs typeface="Courier"/>
            </a:endParaRPr>
          </a:p>
          <a:p>
            <a:pPr lvl="1"/>
            <a:r>
              <a:rPr lang="en-US" dirty="0"/>
              <a:t>Lack of </a:t>
            </a:r>
            <a:r>
              <a:rPr lang="en-US" dirty="0" err="1"/>
              <a:t>includeSubDomains</a:t>
            </a:r>
            <a:r>
              <a:rPr lang="en-US" dirty="0"/>
              <a:t> is a privacy violation for users.</a:t>
            </a:r>
          </a:p>
          <a:p>
            <a:r>
              <a:rPr lang="en-US" dirty="0"/>
              <a:t>Back to first use scenario once retention period expires.</a:t>
            </a:r>
          </a:p>
          <a:p>
            <a:pPr lvl="1"/>
            <a:r>
              <a:rPr lang="en-US" dirty="0"/>
              <a:t>Can be forced to first use scenario by spoofing NTP</a:t>
            </a:r>
          </a:p>
          <a:p>
            <a:r>
              <a:rPr lang="en-US" dirty="0"/>
              <a:t>Does not necessarily secure cookies</a:t>
            </a:r>
          </a:p>
          <a:p>
            <a:pPr lvl="1"/>
            <a:r>
              <a:rPr lang="en-US" dirty="0"/>
              <a:t>Redirect to a made-up subdomain may reveal cookies (assuming no https)</a:t>
            </a:r>
          </a:p>
          <a:p>
            <a:pPr lvl="1"/>
            <a:r>
              <a:rPr lang="en-US" dirty="0"/>
              <a:t>Continue to use secure cookies</a:t>
            </a:r>
          </a:p>
          <a:p>
            <a:endParaRPr lang="en-US" dirty="0"/>
          </a:p>
          <a:p>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t>54</a:t>
            </a:fld>
            <a:endParaRPr lang="en-US"/>
          </a:p>
        </p:txBody>
      </p:sp>
    </p:spTree>
    <p:extLst>
      <p:ext uri="{BB962C8B-B14F-4D97-AF65-F5344CB8AC3E}">
        <p14:creationId xmlns:p14="http://schemas.microsoft.com/office/powerpoint/2010/main" val="1156603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900" decel="100000" fill="hold"/>
                                        <p:tgtEl>
                                          <p:spTgt spid="6"/>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76E54B-5BBA-9541-9CDA-30D09F65C9FC}" type="slidenum">
              <a:rPr lang="en-US" smtClean="0"/>
              <a:t>55</a:t>
            </a:fld>
            <a:endParaRPr lang="en-US"/>
          </a:p>
        </p:txBody>
      </p:sp>
      <p:sp>
        <p:nvSpPr>
          <p:cNvPr id="3" name="Content Placeholder 2"/>
          <p:cNvSpPr>
            <a:spLocks noGrp="1"/>
          </p:cNvSpPr>
          <p:nvPr>
            <p:ph sz="quarter" idx="13"/>
          </p:nvPr>
        </p:nvSpPr>
        <p:spPr>
          <a:xfrm>
            <a:off x="457200" y="1368425"/>
            <a:ext cx="8229600" cy="4582989"/>
          </a:xfrm>
        </p:spPr>
        <p:txBody>
          <a:bodyPr/>
          <a:lstStyle/>
          <a:p>
            <a:pPr algn="ctr">
              <a:spcBef>
                <a:spcPts val="0"/>
              </a:spcBef>
            </a:pPr>
            <a:r>
              <a:rPr lang="en-US" sz="1800" dirty="0"/>
              <a:t>Minimum Browser Support</a:t>
            </a:r>
          </a:p>
          <a:p>
            <a:pPr algn="ctr">
              <a:spcBef>
                <a:spcPts val="0"/>
              </a:spcBef>
            </a:pPr>
            <a:endParaRPr lang="en-US" sz="1800" dirty="0"/>
          </a:p>
          <a:p>
            <a:pPr algn="ctr">
              <a:spcBef>
                <a:spcPts val="0"/>
              </a:spcBef>
            </a:pPr>
            <a:r>
              <a:rPr lang="en-US" dirty="0">
                <a:solidFill>
                  <a:schemeClr val="accent1"/>
                </a:solidFill>
              </a:rPr>
              <a:t>Internet Explorer 11 Or Edge</a:t>
            </a:r>
          </a:p>
          <a:p>
            <a:pPr algn="ctr">
              <a:spcBef>
                <a:spcPts val="0"/>
              </a:spcBef>
            </a:pPr>
            <a:r>
              <a:rPr lang="en-US" dirty="0">
                <a:solidFill>
                  <a:schemeClr val="accent1"/>
                </a:solidFill>
              </a:rPr>
              <a:t>Firefox 29</a:t>
            </a:r>
          </a:p>
          <a:p>
            <a:pPr algn="ctr">
              <a:spcBef>
                <a:spcPts val="0"/>
              </a:spcBef>
            </a:pPr>
            <a:r>
              <a:rPr lang="en-US" dirty="0">
                <a:solidFill>
                  <a:schemeClr val="accent1"/>
                </a:solidFill>
              </a:rPr>
              <a:t>Opera 12</a:t>
            </a:r>
          </a:p>
          <a:p>
            <a:pPr algn="ctr">
              <a:spcBef>
                <a:spcPts val="0"/>
              </a:spcBef>
            </a:pPr>
            <a:r>
              <a:rPr lang="en-US" dirty="0">
                <a:solidFill>
                  <a:schemeClr val="accent1"/>
                </a:solidFill>
              </a:rPr>
              <a:t>Safari 7</a:t>
            </a:r>
          </a:p>
          <a:p>
            <a:pPr algn="ctr">
              <a:spcBef>
                <a:spcPts val="0"/>
              </a:spcBef>
            </a:pPr>
            <a:r>
              <a:rPr lang="en-US" dirty="0">
                <a:solidFill>
                  <a:schemeClr val="accent1"/>
                </a:solidFill>
              </a:rPr>
              <a:t>Android Browser 4.4 (</a:t>
            </a:r>
            <a:r>
              <a:rPr lang="en-US" dirty="0" err="1">
                <a:solidFill>
                  <a:schemeClr val="accent1"/>
                </a:solidFill>
              </a:rPr>
              <a:t>KitKat</a:t>
            </a:r>
            <a:r>
              <a:rPr lang="en-US" dirty="0">
                <a:solidFill>
                  <a:schemeClr val="accent1"/>
                </a:solidFill>
              </a:rPr>
              <a:t>)</a:t>
            </a:r>
          </a:p>
          <a:p>
            <a:pPr algn="ctr">
              <a:spcBef>
                <a:spcPts val="0"/>
              </a:spcBef>
            </a:pPr>
            <a:r>
              <a:rPr lang="en-US" dirty="0">
                <a:solidFill>
                  <a:schemeClr val="accent1"/>
                </a:solidFill>
              </a:rPr>
              <a:t>Chrome</a:t>
            </a:r>
          </a:p>
        </p:txBody>
      </p:sp>
      <p:sp>
        <p:nvSpPr>
          <p:cNvPr id="2" name="Title 1"/>
          <p:cNvSpPr>
            <a:spLocks noGrp="1"/>
          </p:cNvSpPr>
          <p:nvPr>
            <p:ph type="title" idx="4294967295"/>
          </p:nvPr>
        </p:nvSpPr>
        <p:spPr>
          <a:xfrm>
            <a:off x="457200" y="457200"/>
            <a:ext cx="8229600" cy="911225"/>
          </a:xfrm>
        </p:spPr>
        <p:txBody>
          <a:bodyPr/>
          <a:lstStyle/>
          <a:p>
            <a:r>
              <a:rPr lang="en-US" dirty="0"/>
              <a:t>HSTS Supported Browsers</a:t>
            </a:r>
          </a:p>
        </p:txBody>
      </p:sp>
    </p:spTree>
    <p:extLst>
      <p:ext uri="{BB962C8B-B14F-4D97-AF65-F5344CB8AC3E}">
        <p14:creationId xmlns:p14="http://schemas.microsoft.com/office/powerpoint/2010/main" val="1619329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37"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par>
                          <p:cTn id="23" fill="hold">
                            <p:stCondLst>
                              <p:cond delay="2000"/>
                            </p:stCondLst>
                            <p:childTnLst>
                              <p:par>
                                <p:cTn id="24" presetID="37"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par>
                          <p:cTn id="30" fill="hold">
                            <p:stCondLst>
                              <p:cond delay="3000"/>
                            </p:stCondLst>
                            <p:childTnLst>
                              <p:par>
                                <p:cTn id="31" presetID="37" presetClass="entr" presetSubtype="0"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37" presetClass="entr" presetSubtype="0" fill="hold"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par>
                          <p:cTn id="44" fill="hold">
                            <p:stCondLst>
                              <p:cond delay="5000"/>
                            </p:stCondLst>
                            <p:childTnLst>
                              <p:par>
                                <p:cTn id="45" presetID="37"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Perfect Forward Secrecy</a:t>
            </a:r>
          </a:p>
        </p:txBody>
      </p:sp>
      <p:sp>
        <p:nvSpPr>
          <p:cNvPr id="3" name="Slide Number Placeholder 2"/>
          <p:cNvSpPr>
            <a:spLocks noGrp="1"/>
          </p:cNvSpPr>
          <p:nvPr>
            <p:ph type="sldNum" sz="quarter" idx="12"/>
          </p:nvPr>
        </p:nvSpPr>
        <p:spPr/>
        <p:txBody>
          <a:bodyPr/>
          <a:lstStyle/>
          <a:p>
            <a:fld id="{9B76E54B-5BBA-9541-9CDA-30D09F65C9FC}" type="slidenum">
              <a:rPr lang="en-US" smtClean="0"/>
              <a:t>56</a:t>
            </a:fld>
            <a:endParaRPr lang="en-US"/>
          </a:p>
        </p:txBody>
      </p:sp>
    </p:spTree>
    <p:extLst>
      <p:ext uri="{BB962C8B-B14F-4D97-AF65-F5344CB8AC3E}">
        <p14:creationId xmlns:p14="http://schemas.microsoft.com/office/powerpoint/2010/main" val="236818153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76E54B-5BBA-9541-9CDA-30D09F65C9FC}" type="slidenum">
              <a:rPr lang="en-US" smtClean="0"/>
              <a:t>57</a:t>
            </a:fld>
            <a:endParaRPr lang="en-US"/>
          </a:p>
        </p:txBody>
      </p:sp>
      <p:pic>
        <p:nvPicPr>
          <p:cNvPr id="5" name="Picture 4" descr="peeking.png"/>
          <p:cNvPicPr>
            <a:picLocks noChangeAspect="1"/>
          </p:cNvPicPr>
          <p:nvPr/>
        </p:nvPicPr>
        <p:blipFill rotWithShape="1">
          <a:blip r:embed="rId2">
            <a:extLst>
              <a:ext uri="{28A0092B-C50C-407E-A947-70E740481C1C}">
                <a14:useLocalDpi xmlns:a14="http://schemas.microsoft.com/office/drawing/2010/main"/>
              </a:ext>
            </a:extLst>
          </a:blip>
          <a:srcRect t="-1" b="10175"/>
          <a:stretch/>
        </p:blipFill>
        <p:spPr>
          <a:xfrm>
            <a:off x="1876662" y="4782218"/>
            <a:ext cx="7589591" cy="2673852"/>
          </a:xfrm>
          <a:prstGeom prst="rect">
            <a:avLst/>
          </a:prstGeom>
        </p:spPr>
      </p:pic>
      <p:sp>
        <p:nvSpPr>
          <p:cNvPr id="2" name="Title 1"/>
          <p:cNvSpPr>
            <a:spLocks noGrp="1"/>
          </p:cNvSpPr>
          <p:nvPr>
            <p:ph type="title"/>
          </p:nvPr>
        </p:nvSpPr>
        <p:spPr/>
        <p:txBody>
          <a:bodyPr/>
          <a:lstStyle/>
          <a:p>
            <a:r>
              <a:rPr lang="en-US" dirty="0"/>
              <a:t>Perfect Forward Secrecy</a:t>
            </a:r>
          </a:p>
        </p:txBody>
      </p:sp>
      <p:sp>
        <p:nvSpPr>
          <p:cNvPr id="3" name="Content Placeholder 2"/>
          <p:cNvSpPr>
            <a:spLocks noGrp="1"/>
          </p:cNvSpPr>
          <p:nvPr>
            <p:ph idx="1"/>
          </p:nvPr>
        </p:nvSpPr>
        <p:spPr/>
        <p:txBody>
          <a:bodyPr/>
          <a:lstStyle/>
          <a:p>
            <a:r>
              <a:rPr lang="en-US" dirty="0"/>
              <a:t>If you use older SSL ciphers, every time anyone makes a SSL connection to your server, that message is encrypted with (basically) the same private server key</a:t>
            </a:r>
          </a:p>
          <a:p>
            <a:r>
              <a:rPr lang="en-US" dirty="0">
                <a:solidFill>
                  <a:schemeClr val="accent1"/>
                </a:solidFill>
              </a:rPr>
              <a:t>Perfect forward secrecy: </a:t>
            </a:r>
            <a:r>
              <a:rPr lang="en-US" dirty="0"/>
              <a:t>Peers in a conversation instead negotiate secrets through an ephemeral (temporary) key exchange </a:t>
            </a:r>
          </a:p>
          <a:p>
            <a:r>
              <a:rPr lang="en-US" dirty="0"/>
              <a:t>With PFS, recording </a:t>
            </a:r>
            <a:r>
              <a:rPr lang="en-US" dirty="0" err="1"/>
              <a:t>ciphertext</a:t>
            </a:r>
            <a:r>
              <a:rPr lang="en-US" dirty="0"/>
              <a:t> traffic doesn’t help an attacker even if the private server key is stolen!</a:t>
            </a:r>
          </a:p>
        </p:txBody>
      </p:sp>
      <p:sp>
        <p:nvSpPr>
          <p:cNvPr id="6" name="Rectangle 5"/>
          <p:cNvSpPr/>
          <p:nvPr/>
        </p:nvSpPr>
        <p:spPr>
          <a:xfrm>
            <a:off x="457200" y="5299555"/>
            <a:ext cx="4572000" cy="184666"/>
          </a:xfrm>
          <a:prstGeom prst="rect">
            <a:avLst/>
          </a:prstGeom>
        </p:spPr>
        <p:txBody>
          <a:bodyPr lIns="0" tIns="0" rIns="0" bIns="0">
            <a:spAutoFit/>
          </a:bodyPr>
          <a:lstStyle/>
          <a:p>
            <a:r>
              <a:rPr lang="en-US" sz="1200" dirty="0">
                <a:solidFill>
                  <a:schemeClr val="accent2">
                    <a:lumMod val="75000"/>
                  </a:schemeClr>
                </a:solidFill>
                <a:hlinkClick r:id="rId3"/>
              </a:rPr>
              <a:t>https://</a:t>
            </a:r>
            <a:r>
              <a:rPr lang="en-US" sz="1200" dirty="0" err="1">
                <a:solidFill>
                  <a:schemeClr val="accent2">
                    <a:lumMod val="75000"/>
                  </a:schemeClr>
                </a:solidFill>
                <a:hlinkClick r:id="rId3"/>
              </a:rPr>
              <a:t>whispersystems.org</a:t>
            </a:r>
            <a:r>
              <a:rPr lang="en-US" sz="1200" dirty="0">
                <a:solidFill>
                  <a:schemeClr val="accent2">
                    <a:lumMod val="75000"/>
                  </a:schemeClr>
                </a:solidFill>
                <a:hlinkClick r:id="rId3"/>
              </a:rPr>
              <a:t>/blog/asynchronous-security/</a:t>
            </a:r>
            <a:endParaRPr lang="en-US" sz="1200" dirty="0">
              <a:solidFill>
                <a:schemeClr val="accent2">
                  <a:lumMod val="75000"/>
                </a:schemeClr>
              </a:solidFill>
            </a:endParaRPr>
          </a:p>
        </p:txBody>
      </p:sp>
    </p:spTree>
    <p:extLst>
      <p:ext uri="{BB962C8B-B14F-4D97-AF65-F5344CB8AC3E}">
        <p14:creationId xmlns:p14="http://schemas.microsoft.com/office/powerpoint/2010/main" val="3867636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9" presetID="1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p:tgtEl>
                                          <p:spTgt spid="5"/>
                                        </p:tgtEl>
                                        <p:attrNameLst>
                                          <p:attrName>ppt_y</p:attrName>
                                        </p:attrNameLst>
                                      </p:cBhvr>
                                      <p:tavLst>
                                        <p:tav tm="0">
                                          <p:val>
                                            <p:strVal val="#ppt_y+#ppt_h*1.125000"/>
                                          </p:val>
                                        </p:tav>
                                        <p:tav tm="100000">
                                          <p:val>
                                            <p:strVal val="#ppt_y"/>
                                          </p:val>
                                        </p:tav>
                                      </p:tavLst>
                                    </p:anim>
                                    <p:animEffect transition="in" filter="wipe(up)">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SSL </a:t>
            </a:r>
            <a:r>
              <a:rPr lang="en-US"/>
              <a:t>/ TLS </a:t>
            </a:r>
            <a:r>
              <a:rPr lang="en-US" dirty="0"/>
              <a:t>Ciphers</a:t>
            </a:r>
          </a:p>
        </p:txBody>
      </p:sp>
      <p:sp>
        <p:nvSpPr>
          <p:cNvPr id="3" name="Slide Number Placeholder 2"/>
          <p:cNvSpPr>
            <a:spLocks noGrp="1"/>
          </p:cNvSpPr>
          <p:nvPr>
            <p:ph type="sldNum" sz="quarter" idx="12"/>
          </p:nvPr>
        </p:nvSpPr>
        <p:spPr/>
        <p:txBody>
          <a:bodyPr/>
          <a:lstStyle/>
          <a:p>
            <a:fld id="{9B76E54B-5BBA-9541-9CDA-30D09F65C9FC}" type="slidenum">
              <a:rPr lang="en-US" smtClean="0"/>
              <a:t>58</a:t>
            </a:fld>
            <a:endParaRPr lang="en-US"/>
          </a:p>
        </p:txBody>
      </p:sp>
      <p:sp>
        <p:nvSpPr>
          <p:cNvPr id="4" name="Content Placeholder 3"/>
          <p:cNvSpPr>
            <a:spLocks noGrp="1"/>
          </p:cNvSpPr>
          <p:nvPr>
            <p:ph sz="quarter" idx="13"/>
          </p:nvPr>
        </p:nvSpPr>
        <p:spPr/>
        <p:txBody>
          <a:bodyPr/>
          <a:lstStyle/>
          <a:p>
            <a:r>
              <a:rPr lang="en-US" dirty="0"/>
              <a:t>Forward Secrecy</a:t>
            </a:r>
          </a:p>
          <a:p>
            <a:pPr lvl="1"/>
            <a:r>
              <a:rPr lang="en-US" dirty="0">
                <a:solidFill>
                  <a:schemeClr val="accent2"/>
                </a:solidFill>
              </a:rPr>
              <a:t>TLS_ECDHE_RSA_WITH_AES_256_GCM_SHA384  (0xc030)</a:t>
            </a:r>
          </a:p>
          <a:p>
            <a:pPr lvl="1"/>
            <a:r>
              <a:rPr lang="en-US" dirty="0">
                <a:solidFill>
                  <a:schemeClr val="accent2"/>
                </a:solidFill>
              </a:rPr>
              <a:t>TLS_ECDHE_RSA_WITH_AES_128_GCM_SHA256  (0xc02f)    	</a:t>
            </a:r>
          </a:p>
          <a:p>
            <a:pPr lvl="1"/>
            <a:r>
              <a:rPr lang="en-US" dirty="0">
                <a:solidFill>
                  <a:schemeClr val="accent2"/>
                </a:solidFill>
              </a:rPr>
              <a:t>TLS_ECDHE_RSA_WITH_AES_128_CBC_SHA256  (0xc027)   	</a:t>
            </a:r>
          </a:p>
          <a:p>
            <a:pPr lvl="1"/>
            <a:r>
              <a:rPr lang="en-US" dirty="0">
                <a:solidFill>
                  <a:schemeClr val="accent2"/>
                </a:solidFill>
              </a:rPr>
              <a:t>TLS_ECDHE_RSA_WITH_AES_128_CBC_SHA  (0xc013)    </a:t>
            </a:r>
          </a:p>
          <a:p>
            <a:pPr lvl="1"/>
            <a:r>
              <a:rPr lang="en-US" dirty="0">
                <a:solidFill>
                  <a:schemeClr val="accent2"/>
                </a:solidFill>
              </a:rPr>
              <a:t>TLS_ECDHE_RSA_WITH_AES_256_GCM_SHA384  (0xc030)   </a:t>
            </a:r>
          </a:p>
          <a:p>
            <a:pPr lvl="1"/>
            <a:r>
              <a:rPr lang="en-US" dirty="0">
                <a:solidFill>
                  <a:schemeClr val="accent2"/>
                </a:solidFill>
              </a:rPr>
              <a:t>TLS_ECDHE_RSA_WITH_AES_256_CBC_SHA384  (0xc028)   </a:t>
            </a:r>
          </a:p>
          <a:p>
            <a:pPr lvl="1"/>
            <a:r>
              <a:rPr lang="en-US" dirty="0">
                <a:solidFill>
                  <a:schemeClr val="accent2"/>
                </a:solidFill>
              </a:rPr>
              <a:t>TLS_ECDHE_RSA_WITH_AES_256_CBC_SHA  (0xc014)   </a:t>
            </a:r>
          </a:p>
          <a:p>
            <a:r>
              <a:rPr lang="en-US" dirty="0"/>
              <a:t>NOT Forward Secrecy</a:t>
            </a:r>
          </a:p>
          <a:p>
            <a:pPr lvl="1"/>
            <a:r>
              <a:rPr lang="en-US" dirty="0">
                <a:solidFill>
                  <a:srgbClr val="9E9187"/>
                </a:solidFill>
              </a:rPr>
              <a:t>TLS_RSA_WITH_AES_128_GCM_SHA256 (0x9c)	</a:t>
            </a:r>
          </a:p>
          <a:p>
            <a:pPr lvl="1"/>
            <a:r>
              <a:rPr lang="en-US" dirty="0">
                <a:solidFill>
                  <a:srgbClr val="9E9187"/>
                </a:solidFill>
              </a:rPr>
              <a:t>TLS_RSA_WITH_AES_128_CBC_SHA256 (0x3c)	</a:t>
            </a:r>
          </a:p>
          <a:p>
            <a:pPr lvl="1"/>
            <a:r>
              <a:rPr lang="en-US" dirty="0">
                <a:solidFill>
                  <a:srgbClr val="9E9187"/>
                </a:solidFill>
              </a:rPr>
              <a:t>TLS_RSA_WITH_AES_128_CBC_SHA  (0x2f)	</a:t>
            </a:r>
          </a:p>
          <a:p>
            <a:pPr lvl="1"/>
            <a:r>
              <a:rPr lang="en-US" dirty="0">
                <a:solidFill>
                  <a:srgbClr val="9E9187"/>
                </a:solidFill>
              </a:rPr>
              <a:t>TLS_RSA_WITH_AES_256_GCM_SHA384 (0x9d)</a:t>
            </a:r>
          </a:p>
        </p:txBody>
      </p:sp>
    </p:spTree>
    <p:extLst>
      <p:ext uri="{BB962C8B-B14F-4D97-AF65-F5344CB8AC3E}">
        <p14:creationId xmlns:p14="http://schemas.microsoft.com/office/powerpoint/2010/main" val="3345876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 calcmode="lin" valueType="num">
                                      <p:cBhvr additive="base">
                                        <p:cTn id="36"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500"/>
                                        <p:tgtEl>
                                          <p:spTgt spid="4">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p:cNvGrpSpPr/>
          <p:nvPr/>
        </p:nvGrpSpPr>
        <p:grpSpPr>
          <a:xfrm>
            <a:off x="457200" y="1391689"/>
            <a:ext cx="8686800" cy="1864934"/>
            <a:chOff x="457200" y="2017850"/>
            <a:chExt cx="8686800" cy="1864934"/>
          </a:xfrm>
        </p:grpSpPr>
        <p:sp>
          <p:nvSpPr>
            <p:cNvPr id="4" name="Content Placeholder 2"/>
            <p:cNvSpPr txBox="1">
              <a:spLocks/>
            </p:cNvSpPr>
            <p:nvPr/>
          </p:nvSpPr>
          <p:spPr>
            <a:xfrm>
              <a:off x="457200" y="2017850"/>
              <a:ext cx="8686800" cy="553998"/>
            </a:xfrm>
            <a:prstGeom prst="rect">
              <a:avLst/>
            </a:prstGeom>
            <a:solidFill>
              <a:schemeClr val="tx2"/>
            </a:solidFill>
          </p:spPr>
          <p:txBody>
            <a:bodyPr wrap="square" lIns="182880" tIns="45720" rIns="91440" bIns="13716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spc="100" dirty="0">
                  <a:solidFill>
                    <a:schemeClr val="bg1"/>
                  </a:solidFill>
                  <a:latin typeface="Courier"/>
                  <a:cs typeface="Courier"/>
                </a:rPr>
                <a:t>TLS_ECDHE_RSA_WITH_AES_128_GCM_SHA256</a:t>
              </a:r>
            </a:p>
          </p:txBody>
        </p:sp>
        <p:sp>
          <p:nvSpPr>
            <p:cNvPr id="39" name="Content Placeholder 2"/>
            <p:cNvSpPr txBox="1">
              <a:spLocks/>
            </p:cNvSpPr>
            <p:nvPr/>
          </p:nvSpPr>
          <p:spPr>
            <a:xfrm>
              <a:off x="457200" y="3328786"/>
              <a:ext cx="8686800" cy="553998"/>
            </a:xfrm>
            <a:prstGeom prst="rect">
              <a:avLst/>
            </a:prstGeom>
            <a:solidFill>
              <a:schemeClr val="tx2"/>
            </a:solidFill>
          </p:spPr>
          <p:txBody>
            <a:bodyPr wrap="square" lIns="182880" tIns="45720" rIns="91440" bIns="13716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spc="100" dirty="0">
                  <a:solidFill>
                    <a:schemeClr val="bg1"/>
                  </a:solidFill>
                  <a:latin typeface="Courier"/>
                  <a:cs typeface="Courier"/>
                </a:rPr>
                <a:t>TLS_RSA_WITH_AES_128_CBC_SHA</a:t>
              </a:r>
            </a:p>
          </p:txBody>
        </p:sp>
      </p:grpSp>
      <p:sp>
        <p:nvSpPr>
          <p:cNvPr id="2" name="Title 1"/>
          <p:cNvSpPr>
            <a:spLocks noGrp="1"/>
          </p:cNvSpPr>
          <p:nvPr>
            <p:ph type="title"/>
          </p:nvPr>
        </p:nvSpPr>
        <p:spPr>
          <a:xfrm>
            <a:off x="457200" y="-168961"/>
            <a:ext cx="8229600" cy="910694"/>
          </a:xfrm>
        </p:spPr>
        <p:txBody>
          <a:bodyPr/>
          <a:lstStyle/>
          <a:p>
            <a:r>
              <a:rPr lang="en-US" dirty="0"/>
              <a:t>Cipher Suite Explained</a:t>
            </a:r>
          </a:p>
        </p:txBody>
      </p:sp>
      <p:grpSp>
        <p:nvGrpSpPr>
          <p:cNvPr id="32" name="Group 31"/>
          <p:cNvGrpSpPr/>
          <p:nvPr/>
        </p:nvGrpSpPr>
        <p:grpSpPr>
          <a:xfrm>
            <a:off x="1428819" y="1813121"/>
            <a:ext cx="952546" cy="727036"/>
            <a:chOff x="1428819" y="2261150"/>
            <a:chExt cx="952546" cy="727036"/>
          </a:xfrm>
        </p:grpSpPr>
        <p:sp>
          <p:nvSpPr>
            <p:cNvPr id="5" name="Freeform 4"/>
            <p:cNvSpPr/>
            <p:nvPr/>
          </p:nvSpPr>
          <p:spPr>
            <a:xfrm>
              <a:off x="1428819" y="2261150"/>
              <a:ext cx="952546"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Straight Connector 12"/>
            <p:cNvCxnSpPr/>
            <p:nvPr/>
          </p:nvCxnSpPr>
          <p:spPr>
            <a:xfrm>
              <a:off x="1914769"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428819" y="2680409"/>
              <a:ext cx="952546" cy="307777"/>
            </a:xfrm>
            <a:prstGeom prst="rect">
              <a:avLst/>
            </a:prstGeom>
            <a:noFill/>
          </p:spPr>
          <p:txBody>
            <a:bodyPr wrap="square" lIns="0" tIns="0" rIns="0" bIns="0" rtlCol="0">
              <a:spAutoFit/>
            </a:bodyPr>
            <a:lstStyle/>
            <a:p>
              <a:pPr algn="ctr"/>
              <a:r>
                <a:rPr lang="en-US" sz="1000" dirty="0">
                  <a:solidFill>
                    <a:schemeClr val="accent1"/>
                  </a:solidFill>
                </a:rPr>
                <a:t>KEY EXCHANGE</a:t>
              </a:r>
            </a:p>
          </p:txBody>
        </p:sp>
      </p:grpSp>
      <p:grpSp>
        <p:nvGrpSpPr>
          <p:cNvPr id="37" name="Group 36"/>
          <p:cNvGrpSpPr/>
          <p:nvPr/>
        </p:nvGrpSpPr>
        <p:grpSpPr>
          <a:xfrm>
            <a:off x="6723741" y="1813121"/>
            <a:ext cx="1111181" cy="573147"/>
            <a:chOff x="6723741" y="2261150"/>
            <a:chExt cx="1111181" cy="573147"/>
          </a:xfrm>
        </p:grpSpPr>
        <p:sp>
          <p:nvSpPr>
            <p:cNvPr id="10" name="Freeform 9"/>
            <p:cNvSpPr/>
            <p:nvPr/>
          </p:nvSpPr>
          <p:spPr>
            <a:xfrm>
              <a:off x="6723741" y="2261150"/>
              <a:ext cx="1111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a:off x="7279426"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723741" y="2680409"/>
              <a:ext cx="1111181" cy="153888"/>
            </a:xfrm>
            <a:prstGeom prst="rect">
              <a:avLst/>
            </a:prstGeom>
            <a:noFill/>
          </p:spPr>
          <p:txBody>
            <a:bodyPr wrap="square" lIns="0" tIns="0" rIns="0" bIns="0" rtlCol="0">
              <a:spAutoFit/>
            </a:bodyPr>
            <a:lstStyle/>
            <a:p>
              <a:pPr algn="ctr"/>
              <a:r>
                <a:rPr lang="en-US" sz="1000" dirty="0">
                  <a:solidFill>
                    <a:schemeClr val="accent1"/>
                  </a:solidFill>
                </a:rPr>
                <a:t>MAC</a:t>
              </a:r>
            </a:p>
          </p:txBody>
        </p:sp>
      </p:grpSp>
      <p:grpSp>
        <p:nvGrpSpPr>
          <p:cNvPr id="33" name="Group 32"/>
          <p:cNvGrpSpPr/>
          <p:nvPr/>
        </p:nvGrpSpPr>
        <p:grpSpPr>
          <a:xfrm>
            <a:off x="2591357" y="1813121"/>
            <a:ext cx="603181" cy="573147"/>
            <a:chOff x="2591357" y="2261150"/>
            <a:chExt cx="603181" cy="573147"/>
          </a:xfrm>
        </p:grpSpPr>
        <p:sp>
          <p:nvSpPr>
            <p:cNvPr id="6" name="Freeform 5"/>
            <p:cNvSpPr/>
            <p:nvPr/>
          </p:nvSpPr>
          <p:spPr>
            <a:xfrm>
              <a:off x="2591357" y="2261150"/>
              <a:ext cx="603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2891671"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591358" y="2680409"/>
              <a:ext cx="603180" cy="153888"/>
            </a:xfrm>
            <a:prstGeom prst="rect">
              <a:avLst/>
            </a:prstGeom>
            <a:noFill/>
          </p:spPr>
          <p:txBody>
            <a:bodyPr wrap="square" lIns="0" tIns="0" rIns="0" bIns="0" rtlCol="0">
              <a:spAutoFit/>
            </a:bodyPr>
            <a:lstStyle/>
            <a:p>
              <a:pPr algn="ctr"/>
              <a:r>
                <a:rPr lang="en-US" sz="1000" dirty="0">
                  <a:solidFill>
                    <a:schemeClr val="accent1"/>
                  </a:solidFill>
                </a:rPr>
                <a:t>AUTHN</a:t>
              </a:r>
            </a:p>
          </p:txBody>
        </p:sp>
      </p:grpSp>
      <p:grpSp>
        <p:nvGrpSpPr>
          <p:cNvPr id="34" name="Group 33"/>
          <p:cNvGrpSpPr/>
          <p:nvPr/>
        </p:nvGrpSpPr>
        <p:grpSpPr>
          <a:xfrm>
            <a:off x="4103850" y="1813121"/>
            <a:ext cx="1017737" cy="573147"/>
            <a:chOff x="4103850" y="2261150"/>
            <a:chExt cx="1017737" cy="573147"/>
          </a:xfrm>
        </p:grpSpPr>
        <p:sp>
          <p:nvSpPr>
            <p:cNvPr id="7" name="Freeform 6"/>
            <p:cNvSpPr/>
            <p:nvPr/>
          </p:nvSpPr>
          <p:spPr>
            <a:xfrm>
              <a:off x="4320511" y="2261150"/>
              <a:ext cx="603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4620824"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103850" y="2680409"/>
              <a:ext cx="1017737" cy="153888"/>
            </a:xfrm>
            <a:prstGeom prst="rect">
              <a:avLst/>
            </a:prstGeom>
            <a:noFill/>
          </p:spPr>
          <p:txBody>
            <a:bodyPr wrap="square" lIns="0" tIns="0" rIns="0" bIns="0" rtlCol="0">
              <a:spAutoFit/>
            </a:bodyPr>
            <a:lstStyle/>
            <a:p>
              <a:pPr algn="ctr"/>
              <a:r>
                <a:rPr lang="en-US" sz="1000" dirty="0">
                  <a:solidFill>
                    <a:schemeClr val="accent1"/>
                  </a:solidFill>
                </a:rPr>
                <a:t>ENCRYPTION</a:t>
              </a:r>
            </a:p>
          </p:txBody>
        </p:sp>
      </p:grpSp>
      <p:grpSp>
        <p:nvGrpSpPr>
          <p:cNvPr id="35" name="Group 34"/>
          <p:cNvGrpSpPr/>
          <p:nvPr/>
        </p:nvGrpSpPr>
        <p:grpSpPr>
          <a:xfrm>
            <a:off x="5121587" y="1813121"/>
            <a:ext cx="603181" cy="573147"/>
            <a:chOff x="5121587" y="2261150"/>
            <a:chExt cx="603181" cy="573147"/>
          </a:xfrm>
        </p:grpSpPr>
        <p:sp>
          <p:nvSpPr>
            <p:cNvPr id="8" name="Freeform 7"/>
            <p:cNvSpPr/>
            <p:nvPr/>
          </p:nvSpPr>
          <p:spPr>
            <a:xfrm>
              <a:off x="5121587" y="2261150"/>
              <a:ext cx="603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5121588" y="2680409"/>
              <a:ext cx="603180" cy="153888"/>
            </a:xfrm>
            <a:prstGeom prst="rect">
              <a:avLst/>
            </a:prstGeom>
            <a:noFill/>
          </p:spPr>
          <p:txBody>
            <a:bodyPr wrap="square" lIns="0" tIns="0" rIns="0" bIns="0" rtlCol="0">
              <a:spAutoFit/>
            </a:bodyPr>
            <a:lstStyle/>
            <a:p>
              <a:pPr algn="ctr"/>
              <a:r>
                <a:rPr lang="en-US" sz="1000" dirty="0">
                  <a:solidFill>
                    <a:schemeClr val="accent1"/>
                  </a:solidFill>
                </a:rPr>
                <a:t>LEN</a:t>
              </a:r>
            </a:p>
          </p:txBody>
        </p:sp>
        <p:cxnSp>
          <p:nvCxnSpPr>
            <p:cNvPr id="29" name="Straight Connector 28"/>
            <p:cNvCxnSpPr/>
            <p:nvPr/>
          </p:nvCxnSpPr>
          <p:spPr>
            <a:xfrm>
              <a:off x="5424604"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4320511" y="932182"/>
            <a:ext cx="2215103" cy="566965"/>
            <a:chOff x="4320511" y="1380211"/>
            <a:chExt cx="2215103" cy="566965"/>
          </a:xfrm>
        </p:grpSpPr>
        <p:sp>
          <p:nvSpPr>
            <p:cNvPr id="11" name="Freeform 10"/>
            <p:cNvSpPr/>
            <p:nvPr/>
          </p:nvSpPr>
          <p:spPr>
            <a:xfrm flipV="1">
              <a:off x="4320511" y="1668645"/>
              <a:ext cx="2215103" cy="278531"/>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4914696" y="1380211"/>
              <a:ext cx="1017737" cy="153888"/>
            </a:xfrm>
            <a:prstGeom prst="rect">
              <a:avLst/>
            </a:prstGeom>
            <a:noFill/>
          </p:spPr>
          <p:txBody>
            <a:bodyPr wrap="square" lIns="0" tIns="0" rIns="0" bIns="0" rtlCol="0">
              <a:spAutoFit/>
            </a:bodyPr>
            <a:lstStyle/>
            <a:p>
              <a:pPr algn="ctr"/>
              <a:r>
                <a:rPr lang="en-US" sz="1000" dirty="0">
                  <a:solidFill>
                    <a:schemeClr val="accent1"/>
                  </a:solidFill>
                </a:rPr>
                <a:t>CIPHER</a:t>
              </a:r>
            </a:p>
          </p:txBody>
        </p:sp>
        <p:cxnSp>
          <p:nvCxnSpPr>
            <p:cNvPr id="30" name="Straight Connector 29"/>
            <p:cNvCxnSpPr/>
            <p:nvPr/>
          </p:nvCxnSpPr>
          <p:spPr>
            <a:xfrm>
              <a:off x="5424604" y="155547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5932433" y="1813121"/>
            <a:ext cx="603181" cy="573147"/>
            <a:chOff x="5932433" y="2261150"/>
            <a:chExt cx="603181" cy="573147"/>
          </a:xfrm>
        </p:grpSpPr>
        <p:sp>
          <p:nvSpPr>
            <p:cNvPr id="9" name="Freeform 8"/>
            <p:cNvSpPr/>
            <p:nvPr/>
          </p:nvSpPr>
          <p:spPr>
            <a:xfrm>
              <a:off x="5932433" y="2261150"/>
              <a:ext cx="603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5932433" y="2680409"/>
              <a:ext cx="603180" cy="153888"/>
            </a:xfrm>
            <a:prstGeom prst="rect">
              <a:avLst/>
            </a:prstGeom>
            <a:noFill/>
          </p:spPr>
          <p:txBody>
            <a:bodyPr wrap="square" lIns="0" tIns="0" rIns="0" bIns="0" rtlCol="0">
              <a:spAutoFit/>
            </a:bodyPr>
            <a:lstStyle/>
            <a:p>
              <a:pPr algn="ctr"/>
              <a:r>
                <a:rPr lang="en-US" sz="1000" dirty="0">
                  <a:solidFill>
                    <a:schemeClr val="accent1"/>
                  </a:solidFill>
                </a:rPr>
                <a:t>MODE</a:t>
              </a:r>
            </a:p>
          </p:txBody>
        </p:sp>
        <p:cxnSp>
          <p:nvCxnSpPr>
            <p:cNvPr id="31" name="Straight Connector 30"/>
            <p:cNvCxnSpPr/>
            <p:nvPr/>
          </p:nvCxnSpPr>
          <p:spPr>
            <a:xfrm>
              <a:off x="6208289"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871107" y="3124057"/>
            <a:ext cx="1699261" cy="573147"/>
            <a:chOff x="615050" y="2261150"/>
            <a:chExt cx="2576390" cy="573147"/>
          </a:xfrm>
        </p:grpSpPr>
        <p:sp>
          <p:nvSpPr>
            <p:cNvPr id="41" name="Freeform 40"/>
            <p:cNvSpPr/>
            <p:nvPr/>
          </p:nvSpPr>
          <p:spPr>
            <a:xfrm>
              <a:off x="1428819" y="2261150"/>
              <a:ext cx="952546"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2" name="Straight Connector 41"/>
            <p:cNvCxnSpPr/>
            <p:nvPr/>
          </p:nvCxnSpPr>
          <p:spPr>
            <a:xfrm>
              <a:off x="1914769"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15050" y="2680409"/>
              <a:ext cx="2576390" cy="153888"/>
            </a:xfrm>
            <a:prstGeom prst="rect">
              <a:avLst/>
            </a:prstGeom>
            <a:noFill/>
          </p:spPr>
          <p:txBody>
            <a:bodyPr wrap="square" lIns="0" tIns="0" rIns="0" bIns="0" rtlCol="0">
              <a:spAutoFit/>
            </a:bodyPr>
            <a:lstStyle/>
            <a:p>
              <a:pPr algn="ctr"/>
              <a:r>
                <a:rPr lang="en-US" sz="1000" dirty="0">
                  <a:solidFill>
                    <a:schemeClr val="accent1"/>
                  </a:solidFill>
                </a:rPr>
                <a:t>KEY EXCHANGE + AUTHN</a:t>
              </a:r>
            </a:p>
          </p:txBody>
        </p:sp>
      </p:grpSp>
      <p:grpSp>
        <p:nvGrpSpPr>
          <p:cNvPr id="52" name="Group 51"/>
          <p:cNvGrpSpPr/>
          <p:nvPr/>
        </p:nvGrpSpPr>
        <p:grpSpPr>
          <a:xfrm>
            <a:off x="2956054" y="3124057"/>
            <a:ext cx="1017737" cy="573147"/>
            <a:chOff x="4103850" y="2261150"/>
            <a:chExt cx="1017737" cy="573147"/>
          </a:xfrm>
        </p:grpSpPr>
        <p:sp>
          <p:nvSpPr>
            <p:cNvPr id="53" name="Freeform 52"/>
            <p:cNvSpPr/>
            <p:nvPr/>
          </p:nvSpPr>
          <p:spPr>
            <a:xfrm>
              <a:off x="4320511" y="2261150"/>
              <a:ext cx="603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4" name="Straight Connector 53"/>
            <p:cNvCxnSpPr/>
            <p:nvPr/>
          </p:nvCxnSpPr>
          <p:spPr>
            <a:xfrm>
              <a:off x="4620824"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103850" y="2680409"/>
              <a:ext cx="1017737" cy="153888"/>
            </a:xfrm>
            <a:prstGeom prst="rect">
              <a:avLst/>
            </a:prstGeom>
            <a:noFill/>
          </p:spPr>
          <p:txBody>
            <a:bodyPr wrap="square" lIns="0" tIns="0" rIns="0" bIns="0" rtlCol="0">
              <a:spAutoFit/>
            </a:bodyPr>
            <a:lstStyle/>
            <a:p>
              <a:pPr algn="ctr"/>
              <a:r>
                <a:rPr lang="en-US" sz="1000" dirty="0">
                  <a:solidFill>
                    <a:schemeClr val="accent1"/>
                  </a:solidFill>
                </a:rPr>
                <a:t>ENCRYPTION</a:t>
              </a:r>
            </a:p>
          </p:txBody>
        </p:sp>
      </p:grpSp>
      <p:grpSp>
        <p:nvGrpSpPr>
          <p:cNvPr id="56" name="Group 55"/>
          <p:cNvGrpSpPr/>
          <p:nvPr/>
        </p:nvGrpSpPr>
        <p:grpSpPr>
          <a:xfrm>
            <a:off x="3973791" y="3124057"/>
            <a:ext cx="603181" cy="573147"/>
            <a:chOff x="5121587" y="2261150"/>
            <a:chExt cx="603181" cy="573147"/>
          </a:xfrm>
        </p:grpSpPr>
        <p:sp>
          <p:nvSpPr>
            <p:cNvPr id="57" name="Freeform 56"/>
            <p:cNvSpPr/>
            <p:nvPr/>
          </p:nvSpPr>
          <p:spPr>
            <a:xfrm>
              <a:off x="5121587" y="2261150"/>
              <a:ext cx="603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TextBox 57"/>
            <p:cNvSpPr txBox="1"/>
            <p:nvPr/>
          </p:nvSpPr>
          <p:spPr>
            <a:xfrm>
              <a:off x="5121588" y="2680409"/>
              <a:ext cx="603180" cy="153888"/>
            </a:xfrm>
            <a:prstGeom prst="rect">
              <a:avLst/>
            </a:prstGeom>
            <a:noFill/>
          </p:spPr>
          <p:txBody>
            <a:bodyPr wrap="square" lIns="0" tIns="0" rIns="0" bIns="0" rtlCol="0">
              <a:spAutoFit/>
            </a:bodyPr>
            <a:lstStyle/>
            <a:p>
              <a:pPr algn="ctr"/>
              <a:r>
                <a:rPr lang="en-US" sz="1000" dirty="0">
                  <a:solidFill>
                    <a:schemeClr val="accent1"/>
                  </a:solidFill>
                </a:rPr>
                <a:t>LEN</a:t>
              </a:r>
            </a:p>
          </p:txBody>
        </p:sp>
        <p:cxnSp>
          <p:nvCxnSpPr>
            <p:cNvPr id="59" name="Straight Connector 58"/>
            <p:cNvCxnSpPr/>
            <p:nvPr/>
          </p:nvCxnSpPr>
          <p:spPr>
            <a:xfrm>
              <a:off x="5424604"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4758282" y="3124057"/>
            <a:ext cx="603181" cy="573147"/>
            <a:chOff x="5932433" y="2261150"/>
            <a:chExt cx="603181" cy="573147"/>
          </a:xfrm>
        </p:grpSpPr>
        <p:sp>
          <p:nvSpPr>
            <p:cNvPr id="65" name="Freeform 64"/>
            <p:cNvSpPr/>
            <p:nvPr/>
          </p:nvSpPr>
          <p:spPr>
            <a:xfrm>
              <a:off x="5932433" y="2261150"/>
              <a:ext cx="603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TextBox 65"/>
            <p:cNvSpPr txBox="1"/>
            <p:nvPr/>
          </p:nvSpPr>
          <p:spPr>
            <a:xfrm>
              <a:off x="5932433" y="2680409"/>
              <a:ext cx="603180" cy="153888"/>
            </a:xfrm>
            <a:prstGeom prst="rect">
              <a:avLst/>
            </a:prstGeom>
            <a:noFill/>
          </p:spPr>
          <p:txBody>
            <a:bodyPr wrap="square" lIns="0" tIns="0" rIns="0" bIns="0" rtlCol="0">
              <a:spAutoFit/>
            </a:bodyPr>
            <a:lstStyle/>
            <a:p>
              <a:pPr algn="ctr"/>
              <a:r>
                <a:rPr lang="en-US" sz="1000" dirty="0">
                  <a:solidFill>
                    <a:schemeClr val="accent1"/>
                  </a:solidFill>
                </a:rPr>
                <a:t>MODE</a:t>
              </a:r>
            </a:p>
          </p:txBody>
        </p:sp>
        <p:cxnSp>
          <p:nvCxnSpPr>
            <p:cNvPr id="67" name="Straight Connector 66"/>
            <p:cNvCxnSpPr/>
            <p:nvPr/>
          </p:nvCxnSpPr>
          <p:spPr>
            <a:xfrm>
              <a:off x="6208289"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5542138" y="3124057"/>
            <a:ext cx="603181" cy="573147"/>
            <a:chOff x="5932433" y="2261150"/>
            <a:chExt cx="603181" cy="573147"/>
          </a:xfrm>
        </p:grpSpPr>
        <p:sp>
          <p:nvSpPr>
            <p:cNvPr id="69" name="Freeform 68"/>
            <p:cNvSpPr/>
            <p:nvPr/>
          </p:nvSpPr>
          <p:spPr>
            <a:xfrm>
              <a:off x="5932433" y="2261150"/>
              <a:ext cx="603181" cy="264102"/>
            </a:xfrm>
            <a:custGeom>
              <a:avLst/>
              <a:gdLst>
                <a:gd name="connsiteX0" fmla="*/ 23518 w 8278253"/>
                <a:gd name="connsiteY0" fmla="*/ 0 h 576154"/>
                <a:gd name="connsiteX1" fmla="*/ 0 w 8278253"/>
                <a:gd name="connsiteY1" fmla="*/ 576154 h 576154"/>
                <a:gd name="connsiteX2" fmla="*/ 8278253 w 8278253"/>
                <a:gd name="connsiteY2" fmla="*/ 564396 h 576154"/>
                <a:gd name="connsiteX3" fmla="*/ 8278253 w 8278253"/>
                <a:gd name="connsiteY3" fmla="*/ 0 h 576154"/>
                <a:gd name="connsiteX0" fmla="*/ 0 w 8286485"/>
                <a:gd name="connsiteY0" fmla="*/ 7055 h 576154"/>
                <a:gd name="connsiteX1" fmla="*/ 8232 w 8286485"/>
                <a:gd name="connsiteY1" fmla="*/ 576154 h 576154"/>
                <a:gd name="connsiteX2" fmla="*/ 8286485 w 8286485"/>
                <a:gd name="connsiteY2" fmla="*/ 564396 h 576154"/>
                <a:gd name="connsiteX3" fmla="*/ 8286485 w 8286485"/>
                <a:gd name="connsiteY3" fmla="*/ 0 h 576154"/>
                <a:gd name="connsiteX0" fmla="*/ 0 w 8286485"/>
                <a:gd name="connsiteY0" fmla="*/ 7055 h 569099"/>
                <a:gd name="connsiteX1" fmla="*/ 325732 w 8286485"/>
                <a:gd name="connsiteY1" fmla="*/ 569099 h 569099"/>
                <a:gd name="connsiteX2" fmla="*/ 8286485 w 8286485"/>
                <a:gd name="connsiteY2" fmla="*/ 564396 h 569099"/>
                <a:gd name="connsiteX3" fmla="*/ 8286485 w 8286485"/>
                <a:gd name="connsiteY3" fmla="*/ 0 h 569099"/>
                <a:gd name="connsiteX0" fmla="*/ 0 w 8286485"/>
                <a:gd name="connsiteY0" fmla="*/ 7055 h 564396"/>
                <a:gd name="connsiteX1" fmla="*/ 8232 w 8286485"/>
                <a:gd name="connsiteY1" fmla="*/ 558516 h 564396"/>
                <a:gd name="connsiteX2" fmla="*/ 8286485 w 8286485"/>
                <a:gd name="connsiteY2" fmla="*/ 564396 h 564396"/>
                <a:gd name="connsiteX3" fmla="*/ 8286485 w 8286485"/>
                <a:gd name="connsiteY3" fmla="*/ 0 h 564396"/>
              </a:gdLst>
              <a:ahLst/>
              <a:cxnLst>
                <a:cxn ang="0">
                  <a:pos x="connsiteX0" y="connsiteY0"/>
                </a:cxn>
                <a:cxn ang="0">
                  <a:pos x="connsiteX1" y="connsiteY1"/>
                </a:cxn>
                <a:cxn ang="0">
                  <a:pos x="connsiteX2" y="connsiteY2"/>
                </a:cxn>
                <a:cxn ang="0">
                  <a:pos x="connsiteX3" y="connsiteY3"/>
                </a:cxn>
              </a:cxnLst>
              <a:rect l="l" t="t" r="r" b="b"/>
              <a:pathLst>
                <a:path w="8286485" h="564396">
                  <a:moveTo>
                    <a:pt x="0" y="7055"/>
                  </a:moveTo>
                  <a:lnTo>
                    <a:pt x="8232" y="558516"/>
                  </a:lnTo>
                  <a:lnTo>
                    <a:pt x="8286485" y="564396"/>
                  </a:lnTo>
                  <a:lnTo>
                    <a:pt x="8286485" y="0"/>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TextBox 69"/>
            <p:cNvSpPr txBox="1"/>
            <p:nvPr/>
          </p:nvSpPr>
          <p:spPr>
            <a:xfrm>
              <a:off x="5932433" y="2680409"/>
              <a:ext cx="603180" cy="153888"/>
            </a:xfrm>
            <a:prstGeom prst="rect">
              <a:avLst/>
            </a:prstGeom>
            <a:noFill/>
          </p:spPr>
          <p:txBody>
            <a:bodyPr wrap="square" lIns="0" tIns="0" rIns="0" bIns="0" rtlCol="0">
              <a:spAutoFit/>
            </a:bodyPr>
            <a:lstStyle/>
            <a:p>
              <a:pPr algn="ctr"/>
              <a:r>
                <a:rPr lang="en-US" sz="1000" dirty="0">
                  <a:solidFill>
                    <a:schemeClr val="accent1"/>
                  </a:solidFill>
                </a:rPr>
                <a:t>MAC</a:t>
              </a:r>
            </a:p>
          </p:txBody>
        </p:sp>
        <p:cxnSp>
          <p:nvCxnSpPr>
            <p:cNvPr id="71" name="Straight Connector 70"/>
            <p:cNvCxnSpPr/>
            <p:nvPr/>
          </p:nvCxnSpPr>
          <p:spPr>
            <a:xfrm>
              <a:off x="6208289" y="2525252"/>
              <a:ext cx="0" cy="11317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457200" y="4051767"/>
            <a:ext cx="8211944" cy="1447524"/>
            <a:chOff x="457200" y="4677928"/>
            <a:chExt cx="8211944" cy="1447524"/>
          </a:xfrm>
        </p:grpSpPr>
        <p:graphicFrame>
          <p:nvGraphicFramePr>
            <p:cNvPr id="72" name="Content Placeholder 4"/>
            <p:cNvGraphicFramePr>
              <a:graphicFrameLocks/>
            </p:cNvGraphicFramePr>
            <p:nvPr>
              <p:extLst>
                <p:ext uri="{D42A27DB-BD31-4B8C-83A1-F6EECF244321}">
                  <p14:modId xmlns:p14="http://schemas.microsoft.com/office/powerpoint/2010/main" val="1963158656"/>
                </p:ext>
              </p:extLst>
            </p:nvPr>
          </p:nvGraphicFramePr>
          <p:xfrm>
            <a:off x="457200" y="4677928"/>
            <a:ext cx="6658590" cy="1447524"/>
          </p:xfrm>
          <a:graphic>
            <a:graphicData uri="http://schemas.openxmlformats.org/drawingml/2006/table">
              <a:tbl>
                <a:tblPr firstRow="1" bandRow="1">
                  <a:tableStyleId>{2D5ABB26-0587-4C30-8999-92F81FD0307C}</a:tableStyleId>
                </a:tblPr>
                <a:tblGrid>
                  <a:gridCol w="1331718">
                    <a:extLst>
                      <a:ext uri="{9D8B030D-6E8A-4147-A177-3AD203B41FA5}">
                        <a16:colId xmlns:a16="http://schemas.microsoft.com/office/drawing/2014/main" val="20000"/>
                      </a:ext>
                    </a:extLst>
                  </a:gridCol>
                  <a:gridCol w="1331718">
                    <a:extLst>
                      <a:ext uri="{9D8B030D-6E8A-4147-A177-3AD203B41FA5}">
                        <a16:colId xmlns:a16="http://schemas.microsoft.com/office/drawing/2014/main" val="20001"/>
                      </a:ext>
                    </a:extLst>
                  </a:gridCol>
                  <a:gridCol w="1331718">
                    <a:extLst>
                      <a:ext uri="{9D8B030D-6E8A-4147-A177-3AD203B41FA5}">
                        <a16:colId xmlns:a16="http://schemas.microsoft.com/office/drawing/2014/main" val="20002"/>
                      </a:ext>
                    </a:extLst>
                  </a:gridCol>
                  <a:gridCol w="1331718">
                    <a:extLst>
                      <a:ext uri="{9D8B030D-6E8A-4147-A177-3AD203B41FA5}">
                        <a16:colId xmlns:a16="http://schemas.microsoft.com/office/drawing/2014/main" val="20003"/>
                      </a:ext>
                    </a:extLst>
                  </a:gridCol>
                  <a:gridCol w="1331718">
                    <a:extLst>
                      <a:ext uri="{9D8B030D-6E8A-4147-A177-3AD203B41FA5}">
                        <a16:colId xmlns:a16="http://schemas.microsoft.com/office/drawing/2014/main" val="20004"/>
                      </a:ext>
                    </a:extLst>
                  </a:gridCol>
                </a:tblGrid>
                <a:tr h="361881">
                  <a:tc>
                    <a:txBody>
                      <a:bodyPr/>
                      <a:lstStyle/>
                      <a:p>
                        <a:pPr algn="ctr"/>
                        <a:r>
                          <a:rPr lang="en-US" sz="1600" dirty="0">
                            <a:solidFill>
                              <a:schemeClr val="bg1"/>
                            </a:solidFill>
                          </a:rPr>
                          <a:t>KX</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err="1">
                            <a:solidFill>
                              <a:schemeClr val="bg1"/>
                            </a:solidFill>
                          </a:rPr>
                          <a:t>AuthN</a:t>
                        </a:r>
                        <a:endParaRPr lang="en-US" sz="1600" dirty="0">
                          <a:solidFill>
                            <a:schemeClr val="bg1"/>
                          </a:solidFill>
                        </a:endParaRP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Encryption</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MAC</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PRF</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61881">
                  <a:tc>
                    <a:txBody>
                      <a:bodyPr/>
                      <a:lstStyle/>
                      <a:p>
                        <a:r>
                          <a:rPr lang="en-US" sz="1400" dirty="0">
                            <a:solidFill>
                              <a:srgbClr val="7A6C62"/>
                            </a:solidFill>
                          </a:rPr>
                          <a:t>RSA</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RSA </a:t>
                        </a:r>
                        <a:endParaRPr lang="en-US" sz="2000" dirty="0">
                          <a:solidFill>
                            <a:srgbClr val="7A6C62"/>
                          </a:solidFill>
                        </a:endParaRP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AES</a:t>
                        </a:r>
                        <a:endParaRPr lang="en-US" sz="2000" dirty="0">
                          <a:solidFill>
                            <a:srgbClr val="7A6C62"/>
                          </a:solidFill>
                        </a:endParaRP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SHA256 </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SHA256 </a:t>
                        </a:r>
                        <a:endParaRPr lang="en-US" sz="2000" dirty="0">
                          <a:solidFill>
                            <a:srgbClr val="7A6C62"/>
                          </a:solidFill>
                        </a:endParaRP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61881">
                  <a:tc>
                    <a:txBody>
                      <a:bodyPr/>
                      <a:lstStyle/>
                      <a:p>
                        <a:r>
                          <a:rPr lang="en-US" sz="1400" dirty="0">
                            <a:solidFill>
                              <a:srgbClr val="7A6C62"/>
                            </a:solidFill>
                          </a:rPr>
                          <a:t>ECDHE </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ECDSA </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RC4 </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SHA1 </a:t>
                        </a:r>
                        <a:endParaRPr lang="en-US" sz="2000" dirty="0">
                          <a:solidFill>
                            <a:srgbClr val="7A6C62"/>
                          </a:solidFill>
                        </a:endParaRP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SHA384</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61881">
                  <a:tc>
                    <a:txBody>
                      <a:bodyPr/>
                      <a:lstStyle/>
                      <a:p>
                        <a:r>
                          <a:rPr lang="en-US" sz="1400" dirty="0">
                            <a:solidFill>
                              <a:srgbClr val="7A6C62"/>
                            </a:solidFill>
                          </a:rPr>
                          <a:t>DHE </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DSS</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3DES</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MD5</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Protocol* </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
          <p:nvSpPr>
            <p:cNvPr id="74" name="Rectangle 73"/>
            <p:cNvSpPr/>
            <p:nvPr/>
          </p:nvSpPr>
          <p:spPr>
            <a:xfrm>
              <a:off x="7279426" y="5105035"/>
              <a:ext cx="1389718" cy="1015663"/>
            </a:xfrm>
            <a:prstGeom prst="rect">
              <a:avLst/>
            </a:prstGeom>
          </p:spPr>
          <p:txBody>
            <a:bodyPr wrap="square">
              <a:spAutoFit/>
            </a:bodyPr>
            <a:lstStyle/>
            <a:p>
              <a:r>
                <a:rPr lang="en-US" sz="1400" dirty="0"/>
                <a:t>LEGEND</a:t>
              </a:r>
            </a:p>
            <a:p>
              <a:pPr>
                <a:tabLst>
                  <a:tab pos="284163" algn="l"/>
                </a:tabLst>
              </a:pPr>
              <a:r>
                <a:rPr lang="en-US" dirty="0">
                  <a:solidFill>
                    <a:schemeClr val="accent3"/>
                  </a:solidFill>
                  <a:latin typeface="Zapf Dingbats"/>
                  <a:ea typeface="Zapf Dingbats"/>
                  <a:cs typeface="Zapf Dingbats"/>
                  <a:sym typeface="Zapf Dingbats"/>
                </a:rPr>
                <a:t>★</a:t>
              </a:r>
              <a:r>
                <a:rPr lang="en-US" sz="1400" dirty="0">
                  <a:solidFill>
                    <a:schemeClr val="accent3"/>
                  </a:solidFill>
                  <a:latin typeface="Helvetica"/>
                  <a:ea typeface="Zapf Dingbats"/>
                  <a:cs typeface="Helvetica"/>
                  <a:sym typeface="Zapf Dingbats"/>
                </a:rPr>
                <a:t>	</a:t>
              </a:r>
              <a:r>
                <a:rPr lang="en-US" sz="1400" dirty="0">
                  <a:latin typeface="Helvetica"/>
                  <a:cs typeface="Helvetica"/>
                </a:rPr>
                <a:t>Popular</a:t>
              </a:r>
            </a:p>
            <a:p>
              <a:pPr>
                <a:tabLst>
                  <a:tab pos="284163" algn="l"/>
                </a:tabLst>
              </a:pPr>
              <a:r>
                <a:rPr lang="en-US" sz="1400" dirty="0">
                  <a:solidFill>
                    <a:schemeClr val="accent1"/>
                  </a:solidFill>
                  <a:latin typeface="Helvetica"/>
                  <a:ea typeface="Wingdings"/>
                  <a:cs typeface="Helvetica"/>
                  <a:sym typeface="Wingdings"/>
                </a:rPr>
                <a:t></a:t>
              </a:r>
              <a:r>
                <a:rPr lang="en-US" sz="1400" dirty="0">
                  <a:solidFill>
                    <a:schemeClr val="accent3"/>
                  </a:solidFill>
                  <a:latin typeface="Helvetica"/>
                  <a:ea typeface="Zapf Dingbats"/>
                  <a:cs typeface="Helvetica"/>
                  <a:sym typeface="Zapf Dingbats"/>
                </a:rPr>
                <a:t>	</a:t>
              </a:r>
              <a:r>
                <a:rPr lang="en-US" sz="1400" dirty="0">
                  <a:latin typeface="Helvetica"/>
                  <a:cs typeface="Helvetica"/>
                </a:rPr>
                <a:t>Phase Out</a:t>
              </a:r>
            </a:p>
            <a:p>
              <a:pPr>
                <a:tabLst>
                  <a:tab pos="284163" algn="l"/>
                </a:tabLst>
              </a:pPr>
              <a:r>
                <a:rPr lang="en-US" sz="1400" dirty="0">
                  <a:solidFill>
                    <a:schemeClr val="tx2"/>
                  </a:solidFill>
                  <a:latin typeface="Helvetica"/>
                  <a:ea typeface="Wingdings"/>
                  <a:cs typeface="Helvetica"/>
                  <a:sym typeface="Wingdings"/>
                </a:rPr>
                <a:t> 	</a:t>
              </a:r>
              <a:r>
                <a:rPr lang="en-US" sz="1400" dirty="0">
                  <a:latin typeface="Helvetica"/>
                  <a:cs typeface="Helvetica"/>
                </a:rPr>
                <a:t>NIST </a:t>
              </a:r>
              <a:r>
                <a:rPr lang="en-US" sz="1400" dirty="0" err="1">
                  <a:latin typeface="Helvetica"/>
                  <a:cs typeface="Helvetica"/>
                </a:rPr>
                <a:t>std</a:t>
              </a:r>
              <a:endParaRPr lang="en-US" sz="1400" dirty="0">
                <a:latin typeface="Helvetica"/>
                <a:cs typeface="Helvetica"/>
              </a:endParaRPr>
            </a:p>
          </p:txBody>
        </p:sp>
      </p:grpSp>
      <p:grpSp>
        <p:nvGrpSpPr>
          <p:cNvPr id="94" name="Group 93"/>
          <p:cNvGrpSpPr/>
          <p:nvPr/>
        </p:nvGrpSpPr>
        <p:grpSpPr>
          <a:xfrm>
            <a:off x="917432" y="4426394"/>
            <a:ext cx="5806309" cy="307777"/>
            <a:chOff x="917432" y="5052555"/>
            <a:chExt cx="5806309" cy="307777"/>
          </a:xfrm>
        </p:grpSpPr>
        <p:sp>
          <p:nvSpPr>
            <p:cNvPr id="76" name="Rectangle 75"/>
            <p:cNvSpPr/>
            <p:nvPr/>
          </p:nvSpPr>
          <p:spPr>
            <a:xfrm>
              <a:off x="917432" y="5052555"/>
              <a:ext cx="165052" cy="307777"/>
            </a:xfrm>
            <a:prstGeom prst="rect">
              <a:avLst/>
            </a:prstGeom>
          </p:spPr>
          <p:txBody>
            <a:bodyPr wrap="square" lIns="0" tIns="0" rIns="0" bIns="0">
              <a:spAutoFit/>
            </a:bodyPr>
            <a:lstStyle/>
            <a:p>
              <a:pPr>
                <a:tabLst>
                  <a:tab pos="284163" algn="l"/>
                </a:tabLst>
              </a:pPr>
              <a:r>
                <a:rPr lang="en-US" sz="2000" dirty="0">
                  <a:solidFill>
                    <a:schemeClr val="accent3"/>
                  </a:solidFill>
                  <a:latin typeface="Zapf Dingbats"/>
                  <a:ea typeface="Zapf Dingbats"/>
                  <a:cs typeface="Zapf Dingbats"/>
                  <a:sym typeface="Zapf Dingbats"/>
                </a:rPr>
                <a:t>★</a:t>
              </a:r>
              <a:endParaRPr lang="en-US" sz="2000" dirty="0">
                <a:latin typeface="Helvetica"/>
                <a:cs typeface="Helvetica"/>
              </a:endParaRPr>
            </a:p>
          </p:txBody>
        </p:sp>
        <p:sp>
          <p:nvSpPr>
            <p:cNvPr id="78" name="Rectangle 77"/>
            <p:cNvSpPr/>
            <p:nvPr/>
          </p:nvSpPr>
          <p:spPr>
            <a:xfrm>
              <a:off x="2263222" y="5052555"/>
              <a:ext cx="165052" cy="307777"/>
            </a:xfrm>
            <a:prstGeom prst="rect">
              <a:avLst/>
            </a:prstGeom>
          </p:spPr>
          <p:txBody>
            <a:bodyPr wrap="square" lIns="0" tIns="0" rIns="0" bIns="0">
              <a:spAutoFit/>
            </a:bodyPr>
            <a:lstStyle/>
            <a:p>
              <a:pPr>
                <a:tabLst>
                  <a:tab pos="284163" algn="l"/>
                </a:tabLst>
              </a:pPr>
              <a:r>
                <a:rPr lang="en-US" sz="2000" dirty="0">
                  <a:solidFill>
                    <a:schemeClr val="accent3"/>
                  </a:solidFill>
                  <a:latin typeface="Zapf Dingbats"/>
                  <a:ea typeface="Zapf Dingbats"/>
                  <a:cs typeface="Zapf Dingbats"/>
                  <a:sym typeface="Zapf Dingbats"/>
                </a:rPr>
                <a:t>★</a:t>
              </a:r>
              <a:endParaRPr lang="en-US" sz="2000" dirty="0">
                <a:latin typeface="Helvetica"/>
                <a:cs typeface="Helvetica"/>
              </a:endParaRPr>
            </a:p>
          </p:txBody>
        </p:sp>
        <p:sp>
          <p:nvSpPr>
            <p:cNvPr id="82" name="Rectangle 81"/>
            <p:cNvSpPr/>
            <p:nvPr/>
          </p:nvSpPr>
          <p:spPr>
            <a:xfrm>
              <a:off x="3584120" y="5052555"/>
              <a:ext cx="165052" cy="307777"/>
            </a:xfrm>
            <a:prstGeom prst="rect">
              <a:avLst/>
            </a:prstGeom>
          </p:spPr>
          <p:txBody>
            <a:bodyPr wrap="square" lIns="0" tIns="0" rIns="0" bIns="0">
              <a:spAutoFit/>
            </a:bodyPr>
            <a:lstStyle/>
            <a:p>
              <a:pPr>
                <a:tabLst>
                  <a:tab pos="284163" algn="l"/>
                </a:tabLst>
              </a:pPr>
              <a:r>
                <a:rPr lang="en-US" sz="2000" dirty="0">
                  <a:solidFill>
                    <a:schemeClr val="accent3"/>
                  </a:solidFill>
                  <a:latin typeface="Zapf Dingbats"/>
                  <a:ea typeface="Zapf Dingbats"/>
                  <a:cs typeface="Zapf Dingbats"/>
                  <a:sym typeface="Zapf Dingbats"/>
                </a:rPr>
                <a:t>★</a:t>
              </a:r>
              <a:endParaRPr lang="en-US" sz="2000" dirty="0">
                <a:latin typeface="Helvetica"/>
                <a:cs typeface="Helvetica"/>
              </a:endParaRPr>
            </a:p>
          </p:txBody>
        </p:sp>
        <p:sp>
          <p:nvSpPr>
            <p:cNvPr id="85" name="Rectangle 84"/>
            <p:cNvSpPr/>
            <p:nvPr/>
          </p:nvSpPr>
          <p:spPr>
            <a:xfrm>
              <a:off x="6558689" y="5052555"/>
              <a:ext cx="165052" cy="307777"/>
            </a:xfrm>
            <a:prstGeom prst="rect">
              <a:avLst/>
            </a:prstGeom>
          </p:spPr>
          <p:txBody>
            <a:bodyPr wrap="square" lIns="0" tIns="0" rIns="0" bIns="0">
              <a:spAutoFit/>
            </a:bodyPr>
            <a:lstStyle/>
            <a:p>
              <a:pPr>
                <a:tabLst>
                  <a:tab pos="284163" algn="l"/>
                </a:tabLst>
              </a:pPr>
              <a:r>
                <a:rPr lang="en-US" sz="2000" dirty="0">
                  <a:solidFill>
                    <a:schemeClr val="accent3"/>
                  </a:solidFill>
                  <a:latin typeface="Zapf Dingbats"/>
                  <a:ea typeface="Zapf Dingbats"/>
                  <a:cs typeface="Zapf Dingbats"/>
                  <a:sym typeface="Zapf Dingbats"/>
                </a:rPr>
                <a:t>★</a:t>
              </a:r>
              <a:endParaRPr lang="en-US" sz="2000" dirty="0">
                <a:latin typeface="Helvetica"/>
                <a:cs typeface="Helvetica"/>
              </a:endParaRPr>
            </a:p>
          </p:txBody>
        </p:sp>
      </p:grpSp>
      <p:grpSp>
        <p:nvGrpSpPr>
          <p:cNvPr id="101" name="Group 100"/>
          <p:cNvGrpSpPr/>
          <p:nvPr/>
        </p:nvGrpSpPr>
        <p:grpSpPr>
          <a:xfrm>
            <a:off x="918772" y="4499866"/>
            <a:ext cx="2912926" cy="943781"/>
            <a:chOff x="918772" y="5126027"/>
            <a:chExt cx="2912926" cy="943781"/>
          </a:xfrm>
        </p:grpSpPr>
        <p:sp>
          <p:nvSpPr>
            <p:cNvPr id="77" name="Rectangle 76"/>
            <p:cNvSpPr/>
            <p:nvPr/>
          </p:nvSpPr>
          <p:spPr>
            <a:xfrm>
              <a:off x="1142052" y="5126027"/>
              <a:ext cx="165052" cy="246221"/>
            </a:xfrm>
            <a:prstGeom prst="rect">
              <a:avLst/>
            </a:prstGeom>
          </p:spPr>
          <p:txBody>
            <a:bodyPr wrap="square" lIns="0" tIns="0" rIns="0" bIns="0">
              <a:spAutoFit/>
            </a:bodyPr>
            <a:lstStyle/>
            <a:p>
              <a:r>
                <a:rPr lang="en-US" sz="1600" dirty="0">
                  <a:solidFill>
                    <a:schemeClr val="accent1"/>
                  </a:solidFill>
                  <a:latin typeface="Wingdings"/>
                  <a:ea typeface="Wingdings"/>
                  <a:cs typeface="Wingdings"/>
                  <a:sym typeface="Wingdings"/>
                </a:rPr>
                <a:t></a:t>
              </a:r>
              <a:endParaRPr lang="en-US" sz="1600" dirty="0">
                <a:solidFill>
                  <a:schemeClr val="accent1"/>
                </a:solidFill>
              </a:endParaRPr>
            </a:p>
          </p:txBody>
        </p:sp>
        <p:sp>
          <p:nvSpPr>
            <p:cNvPr id="88" name="Rectangle 87"/>
            <p:cNvSpPr/>
            <p:nvPr/>
          </p:nvSpPr>
          <p:spPr>
            <a:xfrm>
              <a:off x="918772" y="5823587"/>
              <a:ext cx="165052" cy="246221"/>
            </a:xfrm>
            <a:prstGeom prst="rect">
              <a:avLst/>
            </a:prstGeom>
          </p:spPr>
          <p:txBody>
            <a:bodyPr wrap="square" lIns="0" tIns="0" rIns="0" bIns="0">
              <a:spAutoFit/>
            </a:bodyPr>
            <a:lstStyle/>
            <a:p>
              <a:r>
                <a:rPr lang="en-US" sz="1600" dirty="0">
                  <a:solidFill>
                    <a:schemeClr val="accent1"/>
                  </a:solidFill>
                  <a:latin typeface="Wingdings"/>
                  <a:ea typeface="Wingdings"/>
                  <a:cs typeface="Wingdings"/>
                  <a:sym typeface="Wingdings"/>
                </a:rPr>
                <a:t></a:t>
              </a:r>
              <a:endParaRPr lang="en-US" sz="1600" dirty="0">
                <a:solidFill>
                  <a:schemeClr val="accent1"/>
                </a:solidFill>
              </a:endParaRPr>
            </a:p>
          </p:txBody>
        </p:sp>
        <p:sp>
          <p:nvSpPr>
            <p:cNvPr id="89" name="Rectangle 88"/>
            <p:cNvSpPr/>
            <p:nvPr/>
          </p:nvSpPr>
          <p:spPr>
            <a:xfrm>
              <a:off x="3666646" y="5823587"/>
              <a:ext cx="165052" cy="246221"/>
            </a:xfrm>
            <a:prstGeom prst="rect">
              <a:avLst/>
            </a:prstGeom>
          </p:spPr>
          <p:txBody>
            <a:bodyPr wrap="square" lIns="0" tIns="0" rIns="0" bIns="0">
              <a:spAutoFit/>
            </a:bodyPr>
            <a:lstStyle/>
            <a:p>
              <a:r>
                <a:rPr lang="en-US" sz="1600" dirty="0">
                  <a:solidFill>
                    <a:schemeClr val="accent1"/>
                  </a:solidFill>
                  <a:latin typeface="Wingdings"/>
                  <a:ea typeface="Wingdings"/>
                  <a:cs typeface="Wingdings"/>
                  <a:sym typeface="Wingdings"/>
                </a:rPr>
                <a:t></a:t>
              </a:r>
              <a:endParaRPr lang="en-US" sz="1600" dirty="0">
                <a:solidFill>
                  <a:schemeClr val="accent1"/>
                </a:solidFill>
              </a:endParaRPr>
            </a:p>
          </p:txBody>
        </p:sp>
        <p:sp>
          <p:nvSpPr>
            <p:cNvPr id="92" name="Rectangle 91"/>
            <p:cNvSpPr/>
            <p:nvPr/>
          </p:nvSpPr>
          <p:spPr>
            <a:xfrm>
              <a:off x="3584120" y="5472406"/>
              <a:ext cx="165052" cy="246221"/>
            </a:xfrm>
            <a:prstGeom prst="rect">
              <a:avLst/>
            </a:prstGeom>
          </p:spPr>
          <p:txBody>
            <a:bodyPr wrap="square" lIns="0" tIns="0" rIns="0" bIns="0">
              <a:spAutoFit/>
            </a:bodyPr>
            <a:lstStyle/>
            <a:p>
              <a:r>
                <a:rPr lang="en-US" sz="1600" dirty="0">
                  <a:solidFill>
                    <a:schemeClr val="accent1"/>
                  </a:solidFill>
                  <a:latin typeface="Wingdings"/>
                  <a:ea typeface="Wingdings"/>
                  <a:cs typeface="Wingdings"/>
                  <a:sym typeface="Wingdings"/>
                </a:rPr>
                <a:t></a:t>
              </a:r>
              <a:endParaRPr lang="en-US" sz="1600" dirty="0">
                <a:solidFill>
                  <a:schemeClr val="accent1"/>
                </a:solidFill>
              </a:endParaRPr>
            </a:p>
          </p:txBody>
        </p:sp>
      </p:grpSp>
      <p:grpSp>
        <p:nvGrpSpPr>
          <p:cNvPr id="97" name="Group 96"/>
          <p:cNvGrpSpPr/>
          <p:nvPr/>
        </p:nvGrpSpPr>
        <p:grpSpPr>
          <a:xfrm>
            <a:off x="1190302" y="4457882"/>
            <a:ext cx="4201332" cy="605522"/>
            <a:chOff x="1190302" y="5084043"/>
            <a:chExt cx="4201332" cy="605522"/>
          </a:xfrm>
        </p:grpSpPr>
        <p:sp>
          <p:nvSpPr>
            <p:cNvPr id="83" name="Rectangle 82"/>
            <p:cNvSpPr/>
            <p:nvPr/>
          </p:nvSpPr>
          <p:spPr>
            <a:xfrm>
              <a:off x="3808740" y="5084043"/>
              <a:ext cx="165052" cy="246221"/>
            </a:xfrm>
            <a:prstGeom prst="rect">
              <a:avLst/>
            </a:prstGeom>
          </p:spPr>
          <p:txBody>
            <a:bodyPr wrap="square" lIns="0" tIns="0" rIns="0" bIns="0">
              <a:spAutoFit/>
            </a:bodyPr>
            <a:lstStyle/>
            <a:p>
              <a:r>
                <a:rPr lang="en-US" sz="1600" dirty="0">
                  <a:solidFill>
                    <a:schemeClr val="tx2"/>
                  </a:solidFill>
                  <a:latin typeface="Wingdings"/>
                  <a:ea typeface="Wingdings"/>
                  <a:cs typeface="Wingdings"/>
                  <a:sym typeface="Wingdings"/>
                </a:rPr>
                <a:t></a:t>
              </a:r>
              <a:endParaRPr lang="en-US" sz="1600" dirty="0">
                <a:solidFill>
                  <a:schemeClr val="accent1"/>
                </a:solidFill>
              </a:endParaRPr>
            </a:p>
          </p:txBody>
        </p:sp>
        <p:sp>
          <p:nvSpPr>
            <p:cNvPr id="86" name="Rectangle 85"/>
            <p:cNvSpPr/>
            <p:nvPr/>
          </p:nvSpPr>
          <p:spPr>
            <a:xfrm>
              <a:off x="2508832" y="5443344"/>
              <a:ext cx="165052" cy="246221"/>
            </a:xfrm>
            <a:prstGeom prst="rect">
              <a:avLst/>
            </a:prstGeom>
          </p:spPr>
          <p:txBody>
            <a:bodyPr wrap="square" lIns="0" tIns="0" rIns="0" bIns="0">
              <a:spAutoFit/>
            </a:bodyPr>
            <a:lstStyle/>
            <a:p>
              <a:r>
                <a:rPr lang="en-US" sz="1600" dirty="0">
                  <a:solidFill>
                    <a:schemeClr val="tx2"/>
                  </a:solidFill>
                  <a:latin typeface="Wingdings"/>
                  <a:ea typeface="Wingdings"/>
                  <a:cs typeface="Wingdings"/>
                  <a:sym typeface="Wingdings"/>
                </a:rPr>
                <a:t></a:t>
              </a:r>
              <a:endParaRPr lang="en-US" sz="1600" dirty="0">
                <a:solidFill>
                  <a:schemeClr val="accent1"/>
                </a:solidFill>
              </a:endParaRPr>
            </a:p>
          </p:txBody>
        </p:sp>
        <p:sp>
          <p:nvSpPr>
            <p:cNvPr id="87" name="Rectangle 86"/>
            <p:cNvSpPr/>
            <p:nvPr/>
          </p:nvSpPr>
          <p:spPr>
            <a:xfrm>
              <a:off x="1190302" y="5443344"/>
              <a:ext cx="165052" cy="246221"/>
            </a:xfrm>
            <a:prstGeom prst="rect">
              <a:avLst/>
            </a:prstGeom>
          </p:spPr>
          <p:txBody>
            <a:bodyPr wrap="square" lIns="0" tIns="0" rIns="0" bIns="0">
              <a:spAutoFit/>
            </a:bodyPr>
            <a:lstStyle/>
            <a:p>
              <a:r>
                <a:rPr lang="en-US" sz="1600" dirty="0">
                  <a:solidFill>
                    <a:schemeClr val="tx2"/>
                  </a:solidFill>
                  <a:latin typeface="Wingdings"/>
                  <a:ea typeface="Wingdings"/>
                  <a:cs typeface="Wingdings"/>
                  <a:sym typeface="Wingdings"/>
                </a:rPr>
                <a:t></a:t>
              </a:r>
              <a:endParaRPr lang="en-US" sz="1600" dirty="0">
                <a:solidFill>
                  <a:schemeClr val="accent1"/>
                </a:solidFill>
              </a:endParaRPr>
            </a:p>
          </p:txBody>
        </p:sp>
        <p:sp>
          <p:nvSpPr>
            <p:cNvPr id="96" name="Rectangle 95"/>
            <p:cNvSpPr/>
            <p:nvPr/>
          </p:nvSpPr>
          <p:spPr>
            <a:xfrm>
              <a:off x="5226582" y="5084043"/>
              <a:ext cx="165052" cy="246221"/>
            </a:xfrm>
            <a:prstGeom prst="rect">
              <a:avLst/>
            </a:prstGeom>
          </p:spPr>
          <p:txBody>
            <a:bodyPr wrap="square" lIns="0" tIns="0" rIns="0" bIns="0">
              <a:spAutoFit/>
            </a:bodyPr>
            <a:lstStyle/>
            <a:p>
              <a:r>
                <a:rPr lang="en-US" sz="1600" dirty="0">
                  <a:solidFill>
                    <a:schemeClr val="tx2"/>
                  </a:solidFill>
                  <a:latin typeface="Wingdings"/>
                  <a:ea typeface="Wingdings"/>
                  <a:cs typeface="Wingdings"/>
                  <a:sym typeface="Wingdings"/>
                </a:rPr>
                <a:t></a:t>
              </a:r>
              <a:endParaRPr lang="en-US" sz="1600" dirty="0">
                <a:solidFill>
                  <a:schemeClr val="accent1"/>
                </a:solidFill>
              </a:endParaRPr>
            </a:p>
          </p:txBody>
        </p:sp>
      </p:grpSp>
      <p:grpSp>
        <p:nvGrpSpPr>
          <p:cNvPr id="111" name="Group 110"/>
          <p:cNvGrpSpPr/>
          <p:nvPr/>
        </p:nvGrpSpPr>
        <p:grpSpPr>
          <a:xfrm>
            <a:off x="5959608" y="837856"/>
            <a:ext cx="2369344" cy="276999"/>
            <a:chOff x="5959608" y="1464017"/>
            <a:chExt cx="2369344" cy="276999"/>
          </a:xfrm>
        </p:grpSpPr>
        <p:sp>
          <p:nvSpPr>
            <p:cNvPr id="102" name="TextBox 101"/>
            <p:cNvSpPr txBox="1"/>
            <p:nvPr/>
          </p:nvSpPr>
          <p:spPr>
            <a:xfrm>
              <a:off x="6981959" y="1464017"/>
              <a:ext cx="1346993" cy="276999"/>
            </a:xfrm>
            <a:prstGeom prst="rect">
              <a:avLst/>
            </a:prstGeom>
            <a:noFill/>
          </p:spPr>
          <p:txBody>
            <a:bodyPr wrap="square" lIns="0" tIns="0" rIns="0" bIns="0" rtlCol="0">
              <a:spAutoFit/>
            </a:bodyPr>
            <a:lstStyle/>
            <a:p>
              <a:pPr algn="ctr"/>
              <a:r>
                <a:rPr lang="en-US" b="1" dirty="0">
                  <a:solidFill>
                    <a:schemeClr val="accent1"/>
                  </a:solidFill>
                </a:rPr>
                <a:t>Symmetric</a:t>
              </a:r>
            </a:p>
          </p:txBody>
        </p:sp>
        <p:cxnSp>
          <p:nvCxnSpPr>
            <p:cNvPr id="104" name="Straight Connector 103"/>
            <p:cNvCxnSpPr/>
            <p:nvPr/>
          </p:nvCxnSpPr>
          <p:spPr>
            <a:xfrm flipH="1">
              <a:off x="5959608" y="1648683"/>
              <a:ext cx="1022351" cy="0"/>
            </a:xfrm>
            <a:prstGeom prst="line">
              <a:avLst/>
            </a:prstGeom>
            <a:ln w="12700" cmpd="sng">
              <a:headEnd type="none"/>
              <a:tailEnd type="oval" w="lg" len="lg"/>
            </a:ln>
            <a:effectLst/>
          </p:spPr>
          <p:style>
            <a:lnRef idx="2">
              <a:schemeClr val="accent1"/>
            </a:lnRef>
            <a:fillRef idx="0">
              <a:schemeClr val="accent1"/>
            </a:fillRef>
            <a:effectRef idx="1">
              <a:schemeClr val="accent1"/>
            </a:effectRef>
            <a:fontRef idx="minor">
              <a:schemeClr val="tx1"/>
            </a:fontRef>
          </p:style>
        </p:cxnSp>
      </p:grpSp>
      <p:grpSp>
        <p:nvGrpSpPr>
          <p:cNvPr id="110" name="Group 109"/>
          <p:cNvGrpSpPr/>
          <p:nvPr/>
        </p:nvGrpSpPr>
        <p:grpSpPr>
          <a:xfrm>
            <a:off x="2058787" y="747032"/>
            <a:ext cx="1654139" cy="522422"/>
            <a:chOff x="2121757" y="1247241"/>
            <a:chExt cx="1654139" cy="522422"/>
          </a:xfrm>
        </p:grpSpPr>
        <p:sp>
          <p:nvSpPr>
            <p:cNvPr id="103" name="TextBox 102"/>
            <p:cNvSpPr txBox="1"/>
            <p:nvPr/>
          </p:nvSpPr>
          <p:spPr>
            <a:xfrm>
              <a:off x="2121757" y="1247241"/>
              <a:ext cx="1654139" cy="276999"/>
            </a:xfrm>
            <a:prstGeom prst="rect">
              <a:avLst/>
            </a:prstGeom>
            <a:noFill/>
          </p:spPr>
          <p:txBody>
            <a:bodyPr wrap="square" lIns="0" tIns="0" rIns="0" bIns="0" rtlCol="0">
              <a:spAutoFit/>
            </a:bodyPr>
            <a:lstStyle/>
            <a:p>
              <a:pPr algn="ctr"/>
              <a:r>
                <a:rPr lang="en-US" b="1" dirty="0">
                  <a:solidFill>
                    <a:schemeClr val="accent1"/>
                  </a:solidFill>
                </a:rPr>
                <a:t>Asymmetric</a:t>
              </a:r>
            </a:p>
          </p:txBody>
        </p:sp>
        <p:cxnSp>
          <p:nvCxnSpPr>
            <p:cNvPr id="106" name="Straight Connector 105"/>
            <p:cNvCxnSpPr/>
            <p:nvPr/>
          </p:nvCxnSpPr>
          <p:spPr>
            <a:xfrm>
              <a:off x="2948826" y="1533227"/>
              <a:ext cx="0" cy="236436"/>
            </a:xfrm>
            <a:prstGeom prst="line">
              <a:avLst/>
            </a:prstGeom>
            <a:ln w="12700" cmpd="sng">
              <a:headEnd type="none"/>
              <a:tailEnd type="oval" w="lg" len="lg"/>
            </a:ln>
            <a:effectLst/>
          </p:spPr>
          <p:style>
            <a:lnRef idx="2">
              <a:schemeClr val="accent1"/>
            </a:lnRef>
            <a:fillRef idx="0">
              <a:schemeClr val="accent1"/>
            </a:fillRef>
            <a:effectRef idx="1">
              <a:schemeClr val="accent1"/>
            </a:effectRef>
            <a:fontRef idx="minor">
              <a:schemeClr val="tx1"/>
            </a:fontRef>
          </p:style>
        </p:cxnSp>
      </p:grpSp>
      <p:sp>
        <p:nvSpPr>
          <p:cNvPr id="84" name="Slide Number Placeholder 2"/>
          <p:cNvSpPr>
            <a:spLocks noGrp="1"/>
          </p:cNvSpPr>
          <p:nvPr>
            <p:ph type="sldNum" sz="quarter" idx="12"/>
          </p:nvPr>
        </p:nvSpPr>
        <p:spPr>
          <a:xfrm>
            <a:off x="8686800" y="6356351"/>
            <a:ext cx="457200" cy="365125"/>
          </a:xfrm>
        </p:spPr>
        <p:txBody>
          <a:bodyPr/>
          <a:lstStyle/>
          <a:p>
            <a:r>
              <a:rPr lang="en-US" dirty="0"/>
              <a:t>62</a:t>
            </a:r>
          </a:p>
        </p:txBody>
      </p:sp>
      <p:graphicFrame>
        <p:nvGraphicFramePr>
          <p:cNvPr id="12" name="Table 11"/>
          <p:cNvGraphicFramePr>
            <a:graphicFrameLocks noGrp="1"/>
          </p:cNvGraphicFramePr>
          <p:nvPr>
            <p:extLst>
              <p:ext uri="{D42A27DB-BD31-4B8C-83A1-F6EECF244321}">
                <p14:modId xmlns:p14="http://schemas.microsoft.com/office/powerpoint/2010/main" val="1819843790"/>
              </p:ext>
            </p:extLst>
          </p:nvPr>
        </p:nvGraphicFramePr>
        <p:xfrm>
          <a:off x="3666646" y="5801018"/>
          <a:ext cx="1091636" cy="723762"/>
        </p:xfrm>
        <a:graphic>
          <a:graphicData uri="http://schemas.openxmlformats.org/drawingml/2006/table">
            <a:tbl>
              <a:tblPr firstRow="1" bandRow="1">
                <a:tableStyleId>{2D5ABB26-0587-4C30-8999-92F81FD0307C}</a:tableStyleId>
              </a:tblPr>
              <a:tblGrid>
                <a:gridCol w="1091636">
                  <a:extLst>
                    <a:ext uri="{9D8B030D-6E8A-4147-A177-3AD203B41FA5}">
                      <a16:colId xmlns:a16="http://schemas.microsoft.com/office/drawing/2014/main" val="20000"/>
                    </a:ext>
                  </a:extLst>
                </a:gridCol>
              </a:tblGrid>
              <a:tr h="361881">
                <a:tc>
                  <a:txBody>
                    <a:bodyPr/>
                    <a:lstStyle/>
                    <a:p>
                      <a:pPr algn="l"/>
                      <a:r>
                        <a:rPr lang="en-US" sz="1400" dirty="0">
                          <a:solidFill>
                            <a:srgbClr val="7A6C62"/>
                          </a:solidFill>
                        </a:rPr>
                        <a:t>GCM</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61881">
                <a:tc>
                  <a:txBody>
                    <a:bodyPr/>
                    <a:lstStyle/>
                    <a:p>
                      <a:pPr algn="l"/>
                      <a:r>
                        <a:rPr lang="en-US" sz="1400" dirty="0">
                          <a:solidFill>
                            <a:srgbClr val="7A6C62"/>
                          </a:solidFill>
                        </a:rPr>
                        <a:t>CBC</a:t>
                      </a: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91" name="Rectangle 90"/>
          <p:cNvSpPr/>
          <p:nvPr/>
        </p:nvSpPr>
        <p:spPr>
          <a:xfrm>
            <a:off x="4315496" y="5832795"/>
            <a:ext cx="165052" cy="246221"/>
          </a:xfrm>
          <a:prstGeom prst="rect">
            <a:avLst/>
          </a:prstGeom>
        </p:spPr>
        <p:txBody>
          <a:bodyPr wrap="square" lIns="0" tIns="0" rIns="0" bIns="0">
            <a:spAutoFit/>
          </a:bodyPr>
          <a:lstStyle/>
          <a:p>
            <a:r>
              <a:rPr lang="en-US" sz="1600" dirty="0">
                <a:solidFill>
                  <a:schemeClr val="tx2"/>
                </a:solidFill>
                <a:latin typeface="Wingdings"/>
                <a:ea typeface="Wingdings"/>
                <a:cs typeface="Wingdings"/>
                <a:sym typeface="Wingdings"/>
              </a:rPr>
              <a:t></a:t>
            </a:r>
            <a:endParaRPr lang="en-US" sz="1600" dirty="0">
              <a:solidFill>
                <a:schemeClr val="accent1"/>
              </a:solidFill>
            </a:endParaRPr>
          </a:p>
        </p:txBody>
      </p:sp>
      <p:sp>
        <p:nvSpPr>
          <p:cNvPr id="93" name="Rectangle 92"/>
          <p:cNvSpPr/>
          <p:nvPr/>
        </p:nvSpPr>
        <p:spPr>
          <a:xfrm>
            <a:off x="4317120" y="6231097"/>
            <a:ext cx="165052" cy="246221"/>
          </a:xfrm>
          <a:prstGeom prst="rect">
            <a:avLst/>
          </a:prstGeom>
        </p:spPr>
        <p:txBody>
          <a:bodyPr wrap="square" lIns="0" tIns="0" rIns="0" bIns="0">
            <a:spAutoFit/>
          </a:bodyPr>
          <a:lstStyle/>
          <a:p>
            <a:r>
              <a:rPr lang="en-US" sz="1600" dirty="0">
                <a:solidFill>
                  <a:schemeClr val="accent1"/>
                </a:solidFill>
                <a:latin typeface="Wingdings"/>
                <a:ea typeface="Wingdings"/>
                <a:cs typeface="Wingdings"/>
                <a:sym typeface="Wingdings"/>
              </a:rPr>
              <a:t></a:t>
            </a:r>
            <a:endParaRPr lang="en-US" sz="1600" dirty="0">
              <a:solidFill>
                <a:schemeClr val="accent1"/>
              </a:solidFill>
            </a:endParaRPr>
          </a:p>
        </p:txBody>
      </p:sp>
    </p:spTree>
    <p:extLst>
      <p:ext uri="{BB962C8B-B14F-4D97-AF65-F5344CB8AC3E}">
        <p14:creationId xmlns:p14="http://schemas.microsoft.com/office/powerpoint/2010/main" val="389287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500" fill="hold"/>
                                        <p:tgtEl>
                                          <p:spTgt spid="98"/>
                                        </p:tgtEl>
                                        <p:attrNameLst>
                                          <p:attrName>ppt_x</p:attrName>
                                        </p:attrNameLst>
                                      </p:cBhvr>
                                      <p:tavLst>
                                        <p:tav tm="0">
                                          <p:val>
                                            <p:strVal val="1+#ppt_w/2"/>
                                          </p:val>
                                        </p:tav>
                                        <p:tav tm="100000">
                                          <p:val>
                                            <p:strVal val="#ppt_x"/>
                                          </p:val>
                                        </p:tav>
                                      </p:tavLst>
                                    </p:anim>
                                    <p:anim calcmode="lin" valueType="num">
                                      <p:cBhvr additive="base">
                                        <p:cTn id="8" dur="5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fade">
                                      <p:cBhvr>
                                        <p:cTn id="62" dur="1000"/>
                                        <p:tgtEl>
                                          <p:spTgt spid="100"/>
                                        </p:tgtEl>
                                      </p:cBhvr>
                                    </p:animEffect>
                                    <p:anim calcmode="lin" valueType="num">
                                      <p:cBhvr>
                                        <p:cTn id="63" dur="1000" fill="hold"/>
                                        <p:tgtEl>
                                          <p:spTgt spid="100"/>
                                        </p:tgtEl>
                                        <p:attrNameLst>
                                          <p:attrName>ppt_x</p:attrName>
                                        </p:attrNameLst>
                                      </p:cBhvr>
                                      <p:tavLst>
                                        <p:tav tm="0">
                                          <p:val>
                                            <p:strVal val="#ppt_x"/>
                                          </p:val>
                                        </p:tav>
                                        <p:tav tm="100000">
                                          <p:val>
                                            <p:strVal val="#ppt_x"/>
                                          </p:val>
                                        </p:tav>
                                      </p:tavLst>
                                    </p:anim>
                                    <p:anim calcmode="lin" valueType="num">
                                      <p:cBhvr>
                                        <p:cTn id="64" dur="900" decel="100000" fill="hold"/>
                                        <p:tgtEl>
                                          <p:spTgt spid="100"/>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0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9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11"/>
                                        </p:tgtEl>
                                        <p:attrNameLst>
                                          <p:attrName>style.visibility</p:attrName>
                                        </p:attrNameLst>
                                      </p:cBhvr>
                                      <p:to>
                                        <p:strVal val="visible"/>
                                      </p:to>
                                    </p:set>
                                    <p:animEffect transition="in" filter="wipe(right)">
                                      <p:cBhvr>
                                        <p:cTn id="82" dur="500"/>
                                        <p:tgtEl>
                                          <p:spTgt spid="111"/>
                                        </p:tgtEl>
                                      </p:cBhvr>
                                    </p:animEffect>
                                  </p:childTnLst>
                                </p:cTn>
                              </p:par>
                            </p:childTnLst>
                          </p:cTn>
                        </p:par>
                        <p:par>
                          <p:cTn id="83" fill="hold">
                            <p:stCondLst>
                              <p:cond delay="500"/>
                            </p:stCondLst>
                            <p:childTnLst>
                              <p:par>
                                <p:cTn id="84" presetID="22" presetClass="entr" presetSubtype="1" fill="hold" nodeType="afterEffect">
                                  <p:stCondLst>
                                    <p:cond delay="0"/>
                                  </p:stCondLst>
                                  <p:childTnLst>
                                    <p:set>
                                      <p:cBhvr>
                                        <p:cTn id="85" dur="1" fill="hold">
                                          <p:stCondLst>
                                            <p:cond delay="0"/>
                                          </p:stCondLst>
                                        </p:cTn>
                                        <p:tgtEl>
                                          <p:spTgt spid="110"/>
                                        </p:tgtEl>
                                        <p:attrNameLst>
                                          <p:attrName>style.visibility</p:attrName>
                                        </p:attrNameLst>
                                      </p:cBhvr>
                                      <p:to>
                                        <p:strVal val="visible"/>
                                      </p:to>
                                    </p:set>
                                    <p:animEffect transition="in" filter="wipe(up)">
                                      <p:cBhvr>
                                        <p:cTn id="86" dur="500"/>
                                        <p:tgtEl>
                                          <p:spTgt spid="110"/>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randombar(horizontal)">
                                      <p:cBhvr>
                                        <p:cTn id="91" dur="500"/>
                                        <p:tgtEl>
                                          <p:spTgt spid="12"/>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randombar(horizontal)">
                                      <p:cBhvr>
                                        <p:cTn id="94" dur="500"/>
                                        <p:tgtEl>
                                          <p:spTgt spid="91"/>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randombar(horizontal)">
                                      <p:cBhvr>
                                        <p:cTn id="9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93513"/>
            <a:ext cx="4650321" cy="3392887"/>
          </a:xfrm>
        </p:spPr>
        <p:txBody>
          <a:bodyPr/>
          <a:lstStyle/>
          <a:p>
            <a:pPr>
              <a:spcAft>
                <a:spcPts val="600"/>
              </a:spcAft>
            </a:pPr>
            <a:r>
              <a:rPr lang="en-US" dirty="0"/>
              <a:t>“Cryptography is only truly useful if the rest of the system is also sufficiently secure against the attackers.”</a:t>
            </a:r>
            <a:br>
              <a:rPr lang="en-US" sz="1000" dirty="0"/>
            </a:br>
            <a:br>
              <a:rPr lang="en-US" sz="1000" dirty="0"/>
            </a:br>
            <a:r>
              <a:rPr lang="en-US" sz="2400" dirty="0"/>
              <a:t>Bruce </a:t>
            </a:r>
            <a:r>
              <a:rPr lang="en-US" sz="2400" dirty="0" err="1"/>
              <a:t>Schneier</a:t>
            </a:r>
            <a:br>
              <a:rPr lang="en-US" sz="2400" dirty="0"/>
            </a:br>
            <a:r>
              <a:rPr lang="en-US" sz="2400" dirty="0"/>
              <a:t>Security Engineering</a:t>
            </a:r>
            <a:br>
              <a:rPr lang="en-US" sz="2400" dirty="0"/>
            </a:br>
            <a:endParaRPr lang="en-US" sz="2400" dirty="0"/>
          </a:p>
        </p:txBody>
      </p:sp>
      <p:pic>
        <p:nvPicPr>
          <p:cNvPr id="4" name="Picture 3" descr="Schnei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11355" y="1395675"/>
            <a:ext cx="6032644" cy="5484222"/>
          </a:xfrm>
          <a:prstGeom prst="rect">
            <a:avLst/>
          </a:prstGeom>
        </p:spPr>
      </p:pic>
      <p:sp>
        <p:nvSpPr>
          <p:cNvPr id="3" name="Slide Number Placeholder 2"/>
          <p:cNvSpPr>
            <a:spLocks noGrp="1"/>
          </p:cNvSpPr>
          <p:nvPr>
            <p:ph type="sldNum" sz="quarter" idx="12"/>
          </p:nvPr>
        </p:nvSpPr>
        <p:spPr/>
        <p:txBody>
          <a:bodyPr/>
          <a:lstStyle/>
          <a:p>
            <a:fld id="{9B76E54B-5BBA-9541-9CDA-30D09F65C9FC}" type="slidenum">
              <a:rPr lang="en-US" smtClean="0"/>
              <a:t>6</a:t>
            </a:fld>
            <a:endParaRPr lang="en-US"/>
          </a:p>
        </p:txBody>
      </p:sp>
    </p:spTree>
    <p:extLst>
      <p:ext uri="{BB962C8B-B14F-4D97-AF65-F5344CB8AC3E}">
        <p14:creationId xmlns:p14="http://schemas.microsoft.com/office/powerpoint/2010/main" val="37305656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Certificate Pinning</a:t>
            </a:r>
          </a:p>
        </p:txBody>
      </p:sp>
      <p:sp>
        <p:nvSpPr>
          <p:cNvPr id="3" name="Slide Number Placeholder 2"/>
          <p:cNvSpPr>
            <a:spLocks noGrp="1"/>
          </p:cNvSpPr>
          <p:nvPr>
            <p:ph type="sldNum" sz="quarter" idx="12"/>
          </p:nvPr>
        </p:nvSpPr>
        <p:spPr/>
        <p:txBody>
          <a:bodyPr/>
          <a:lstStyle/>
          <a:p>
            <a:fld id="{9B76E54B-5BBA-9541-9CDA-30D09F65C9FC}" type="slidenum">
              <a:rPr lang="en-US" smtClean="0"/>
              <a:t>60</a:t>
            </a:fld>
            <a:endParaRPr lang="en-US"/>
          </a:p>
        </p:txBody>
      </p:sp>
    </p:spTree>
    <p:extLst>
      <p:ext uri="{BB962C8B-B14F-4D97-AF65-F5344CB8AC3E}">
        <p14:creationId xmlns:p14="http://schemas.microsoft.com/office/powerpoint/2010/main" val="52947721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God We Trust</a:t>
            </a:r>
          </a:p>
        </p:txBody>
      </p:sp>
      <p:sp>
        <p:nvSpPr>
          <p:cNvPr id="3" name="Slide Number Placeholder 2"/>
          <p:cNvSpPr>
            <a:spLocks noGrp="1"/>
          </p:cNvSpPr>
          <p:nvPr>
            <p:ph type="sldNum" sz="quarter" idx="12"/>
          </p:nvPr>
        </p:nvSpPr>
        <p:spPr/>
        <p:txBody>
          <a:bodyPr/>
          <a:lstStyle/>
          <a:p>
            <a:fld id="{9B76E54B-5BBA-9541-9CDA-30D09F65C9FC}" type="slidenum">
              <a:rPr lang="en-US" smtClean="0"/>
              <a:t>61</a:t>
            </a:fld>
            <a:endParaRPr lang="en-US"/>
          </a:p>
        </p:txBody>
      </p:sp>
      <p:pic>
        <p:nvPicPr>
          <p:cNvPr id="4" name="Picture 3" descr="certificateauthoriti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1992">
            <a:off x="925279" y="347036"/>
            <a:ext cx="4389738" cy="526043"/>
          </a:xfrm>
          <a:prstGeom prst="rect">
            <a:avLst/>
          </a:prstGeom>
        </p:spPr>
      </p:pic>
      <p:pic>
        <p:nvPicPr>
          <p:cNvPr id="5" name="Picture 4" descr="strikout.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002357">
            <a:off x="728841" y="824978"/>
            <a:ext cx="901598" cy="233173"/>
          </a:xfrm>
          <a:prstGeom prst="rect">
            <a:avLst/>
          </a:prstGeom>
        </p:spPr>
      </p:pic>
      <p:sp>
        <p:nvSpPr>
          <p:cNvPr id="6" name="Isosceles Triangle 5"/>
          <p:cNvSpPr/>
          <p:nvPr/>
        </p:nvSpPr>
        <p:spPr>
          <a:xfrm>
            <a:off x="1402229" y="2317932"/>
            <a:ext cx="5074002" cy="4038419"/>
          </a:xfrm>
          <a:prstGeom prst="triangle">
            <a:avLst/>
          </a:prstGeom>
          <a:solidFill>
            <a:schemeClr val="accent2">
              <a:lumMod val="20000"/>
              <a:lumOff val="8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pt-BR"/>
          </a:p>
        </p:txBody>
      </p:sp>
      <p:pic>
        <p:nvPicPr>
          <p:cNvPr id="7"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00168" y="3755890"/>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31692" y="3781830"/>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63216" y="3768452"/>
            <a:ext cx="931524" cy="12420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a:off x="5383459" y="4965407"/>
            <a:ext cx="914468" cy="1346169"/>
            <a:chOff x="-1303574" y="1509837"/>
            <a:chExt cx="1828868" cy="1975529"/>
          </a:xfrm>
        </p:grpSpPr>
        <p:pic>
          <p:nvPicPr>
            <p:cNvPr id="11" name="Picture 4" descr="http://icons.iconarchive.com/icons/icons-land/vista-hardware-devices/256/Home-Server-icon.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303574" y="1656498"/>
              <a:ext cx="1828868" cy="1828868"/>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0" descr="http://thumb9.shutterstock.com/thumb_large/791821/791821,1330519193,2/stock-vector-an-angel-s-halo-and-devil-s-horns-isolated-on-white-96437840.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95381">
              <a:off x="-905724" y="1509837"/>
              <a:ext cx="887907" cy="48039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3"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9285" y="507594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30809" y="510188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62333" y="5088506"/>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51621" y="5108130"/>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594404" y="251879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585717" y="250278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602986" y="250278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631654" y="2556278"/>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583490" y="2541798"/>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612158" y="2576110"/>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631654" y="2534286"/>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6" descr="http://fedoraproject.org/w/uploads/2/2e/Artwork_BluecurveLibrary_bluecurve-certificate.png"/>
          <p:cNvPicPr>
            <a:picLocks noChangeAspect="1" noChangeArrowheads="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201336" y="5785453"/>
            <a:ext cx="566474" cy="564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 name="Group 24"/>
          <p:cNvGrpSpPr/>
          <p:nvPr/>
        </p:nvGrpSpPr>
        <p:grpSpPr>
          <a:xfrm>
            <a:off x="3324876" y="1927465"/>
            <a:ext cx="1122061" cy="1627078"/>
            <a:chOff x="6825081" y="2151261"/>
            <a:chExt cx="1015413" cy="1126658"/>
          </a:xfrm>
        </p:grpSpPr>
        <p:pic>
          <p:nvPicPr>
            <p:cNvPr id="26" name="Picture 14" descr="http://icons.iconarchive.com/icons/designcontest/ecommerce-business/256/company-building-icon.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TextBox 26"/>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28" name="Group 27"/>
          <p:cNvGrpSpPr/>
          <p:nvPr/>
        </p:nvGrpSpPr>
        <p:grpSpPr>
          <a:xfrm>
            <a:off x="4789402" y="1936805"/>
            <a:ext cx="1122061" cy="1627078"/>
            <a:chOff x="6825081" y="2151261"/>
            <a:chExt cx="1015413" cy="1126658"/>
          </a:xfrm>
        </p:grpSpPr>
        <p:pic>
          <p:nvPicPr>
            <p:cNvPr id="29" name="Picture 14" descr="http://icons.iconarchive.com/icons/designcontest/ecommerce-business/256/company-building-icon.png"/>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31" name="Group 30"/>
          <p:cNvGrpSpPr/>
          <p:nvPr/>
        </p:nvGrpSpPr>
        <p:grpSpPr>
          <a:xfrm>
            <a:off x="7564739" y="1936805"/>
            <a:ext cx="1122061" cy="1627078"/>
            <a:chOff x="6825081" y="2151261"/>
            <a:chExt cx="1015413" cy="1126658"/>
          </a:xfrm>
        </p:grpSpPr>
        <p:pic>
          <p:nvPicPr>
            <p:cNvPr id="32" name="Picture 14" descr="http://icons.iconarchive.com/icons/designcontest/ecommerce-business/256/company-building-icon.png"/>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Box 32"/>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34" name="Group 33"/>
          <p:cNvGrpSpPr/>
          <p:nvPr/>
        </p:nvGrpSpPr>
        <p:grpSpPr>
          <a:xfrm>
            <a:off x="6116383" y="1936805"/>
            <a:ext cx="1122061" cy="1627078"/>
            <a:chOff x="6825081" y="2151261"/>
            <a:chExt cx="1015413" cy="1126658"/>
          </a:xfrm>
        </p:grpSpPr>
        <p:pic>
          <p:nvPicPr>
            <p:cNvPr id="35" name="Picture 14" descr="http://icons.iconarchive.com/icons/designcontest/ecommerce-business/256/company-building-icon.png"/>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TextBox 35"/>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spTree>
    <p:extLst>
      <p:ext uri="{BB962C8B-B14F-4D97-AF65-F5344CB8AC3E}">
        <p14:creationId xmlns:p14="http://schemas.microsoft.com/office/powerpoint/2010/main" val="3259532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par>
                          <p:cTn id="74" fill="hold">
                            <p:stCondLst>
                              <p:cond delay="500"/>
                            </p:stCondLst>
                            <p:childTnLst>
                              <p:par>
                                <p:cTn id="75" presetID="42" presetClass="path" presetSubtype="0" accel="50000" decel="50000" fill="hold" nodeType="afterEffect">
                                  <p:stCondLst>
                                    <p:cond delay="0"/>
                                  </p:stCondLst>
                                  <p:childTnLst>
                                    <p:animMotion origin="layout" path="M 0.00834 0.01049 L -0.13246 0.28858 " pathEditMode="relative" rAng="0" ptsTypes="AA">
                                      <p:cBhvr>
                                        <p:cTn id="76" dur="500" fill="hold"/>
                                        <p:tgtEl>
                                          <p:spTgt spid="17"/>
                                        </p:tgtEl>
                                        <p:attrNameLst>
                                          <p:attrName>ppt_x</p:attrName>
                                          <p:attrName>ppt_y</p:attrName>
                                        </p:attrNameLst>
                                      </p:cBhvr>
                                      <p:rCtr x="-7049" y="13889"/>
                                    </p:animMotion>
                                  </p:childTnLst>
                                </p:cTn>
                              </p:par>
                            </p:childTnLst>
                          </p:cTn>
                        </p:par>
                        <p:par>
                          <p:cTn id="77" fill="hold">
                            <p:stCondLst>
                              <p:cond delay="1000"/>
                            </p:stCondLst>
                            <p:childTnLst>
                              <p:par>
                                <p:cTn id="78" presetID="42" presetClass="path" presetSubtype="0" accel="50000" decel="50000" fill="hold" nodeType="afterEffect">
                                  <p:stCondLst>
                                    <p:cond delay="0"/>
                                  </p:stCondLst>
                                  <p:childTnLst>
                                    <p:animMotion origin="layout" path="M 0.00539 -0.00185 L -0.02586 0.2858 " pathEditMode="relative" rAng="0" ptsTypes="AA">
                                      <p:cBhvr>
                                        <p:cTn id="79" dur="500" fill="hold"/>
                                        <p:tgtEl>
                                          <p:spTgt spid="18"/>
                                        </p:tgtEl>
                                        <p:attrNameLst>
                                          <p:attrName>ppt_x</p:attrName>
                                          <p:attrName>ppt_y</p:attrName>
                                        </p:attrNameLst>
                                      </p:cBhvr>
                                      <p:rCtr x="-1563" y="14383"/>
                                    </p:animMotion>
                                  </p:childTnLst>
                                </p:cTn>
                              </p:par>
                            </p:childTnLst>
                          </p:cTn>
                        </p:par>
                        <p:par>
                          <p:cTn id="80" fill="hold">
                            <p:stCondLst>
                              <p:cond delay="1500"/>
                            </p:stCondLst>
                            <p:childTnLst>
                              <p:par>
                                <p:cTn id="81" presetID="42" presetClass="path" presetSubtype="0" accel="50000" decel="50000" fill="hold" nodeType="afterEffect">
                                  <p:stCondLst>
                                    <p:cond delay="0"/>
                                  </p:stCondLst>
                                  <p:childTnLst>
                                    <p:animMotion origin="layout" path="M -1.38889E-6 3.7037E-7 L 0.07309 0.28951 " pathEditMode="relative" rAng="0" ptsTypes="AA">
                                      <p:cBhvr>
                                        <p:cTn id="82" dur="500" fill="hold"/>
                                        <p:tgtEl>
                                          <p:spTgt spid="19"/>
                                        </p:tgtEl>
                                        <p:attrNameLst>
                                          <p:attrName>ppt_x</p:attrName>
                                          <p:attrName>ppt_y</p:attrName>
                                        </p:attrNameLst>
                                      </p:cBhvr>
                                      <p:rCtr x="3646" y="14475"/>
                                    </p:animMotion>
                                  </p:childTnLst>
                                </p:cTn>
                              </p:par>
                            </p:childTnLst>
                          </p:cTn>
                        </p:par>
                        <p:par>
                          <p:cTn id="83" fill="hold">
                            <p:stCondLst>
                              <p:cond delay="2000"/>
                            </p:stCondLst>
                            <p:childTnLst>
                              <p:par>
                                <p:cTn id="84" presetID="42" presetClass="path" presetSubtype="0" accel="50000" decel="50000" fill="hold" nodeType="afterEffect">
                                  <p:stCondLst>
                                    <p:cond delay="0"/>
                                  </p:stCondLst>
                                  <p:childTnLst>
                                    <p:animMotion origin="layout" path="M 1.11111E-6 4.32099E-6 L -0.23976 0.47901 " pathEditMode="relative" rAng="0" ptsTypes="AA">
                                      <p:cBhvr>
                                        <p:cTn id="85" dur="500" fill="hold"/>
                                        <p:tgtEl>
                                          <p:spTgt spid="20"/>
                                        </p:tgtEl>
                                        <p:attrNameLst>
                                          <p:attrName>ppt_x</p:attrName>
                                          <p:attrName>ppt_y</p:attrName>
                                        </p:attrNameLst>
                                      </p:cBhvr>
                                      <p:rCtr x="-11997" y="23951"/>
                                    </p:animMotion>
                                  </p:childTnLst>
                                </p:cTn>
                              </p:par>
                            </p:childTnLst>
                          </p:cTn>
                        </p:par>
                        <p:par>
                          <p:cTn id="86" fill="hold">
                            <p:stCondLst>
                              <p:cond delay="2500"/>
                            </p:stCondLst>
                            <p:childTnLst>
                              <p:par>
                                <p:cTn id="87" presetID="42" presetClass="path" presetSubtype="0" accel="50000" decel="50000" fill="hold" nodeType="afterEffect">
                                  <p:stCondLst>
                                    <p:cond delay="0"/>
                                  </p:stCondLst>
                                  <p:childTnLst>
                                    <p:animMotion origin="layout" path="M 0.01493 0.00524 L -0.12882 0.46882 " pathEditMode="relative" rAng="0" ptsTypes="AA">
                                      <p:cBhvr>
                                        <p:cTn id="88" dur="500" fill="hold"/>
                                        <p:tgtEl>
                                          <p:spTgt spid="21"/>
                                        </p:tgtEl>
                                        <p:attrNameLst>
                                          <p:attrName>ppt_x</p:attrName>
                                          <p:attrName>ppt_y</p:attrName>
                                        </p:attrNameLst>
                                      </p:cBhvr>
                                      <p:rCtr x="-7187" y="23179"/>
                                    </p:animMotion>
                                  </p:childTnLst>
                                </p:cTn>
                              </p:par>
                            </p:childTnLst>
                          </p:cTn>
                        </p:par>
                        <p:par>
                          <p:cTn id="89" fill="hold">
                            <p:stCondLst>
                              <p:cond delay="3000"/>
                            </p:stCondLst>
                            <p:childTnLst>
                              <p:par>
                                <p:cTn id="90" presetID="42" presetClass="path" presetSubtype="0" accel="50000" decel="50000" fill="hold" nodeType="afterEffect">
                                  <p:stCondLst>
                                    <p:cond delay="0"/>
                                  </p:stCondLst>
                                  <p:childTnLst>
                                    <p:animMotion origin="layout" path="M -1.94444E-6 -3.45679E-6 L -0.02934 0.47377 " pathEditMode="relative" rAng="0" ptsTypes="AA">
                                      <p:cBhvr>
                                        <p:cTn id="91" dur="500" fill="hold"/>
                                        <p:tgtEl>
                                          <p:spTgt spid="22"/>
                                        </p:tgtEl>
                                        <p:attrNameLst>
                                          <p:attrName>ppt_x</p:attrName>
                                          <p:attrName>ppt_y</p:attrName>
                                        </p:attrNameLst>
                                      </p:cBhvr>
                                      <p:rCtr x="-1476" y="23673"/>
                                    </p:animMotion>
                                  </p:childTnLst>
                                </p:cTn>
                              </p:par>
                            </p:childTnLst>
                          </p:cTn>
                        </p:par>
                        <p:par>
                          <p:cTn id="92" fill="hold">
                            <p:stCondLst>
                              <p:cond delay="3500"/>
                            </p:stCondLst>
                            <p:childTnLst>
                              <p:par>
                                <p:cTn id="93" presetID="42" presetClass="path" presetSubtype="0" accel="50000" decel="50000" fill="hold" nodeType="afterEffect">
                                  <p:stCondLst>
                                    <p:cond delay="0"/>
                                  </p:stCondLst>
                                  <p:childTnLst>
                                    <p:animMotion origin="layout" path="M 1.11111E-6 -6.17284E-7 L 0.07465 0.48117 " pathEditMode="relative" rAng="0" ptsTypes="AA">
                                      <p:cBhvr>
                                        <p:cTn id="94" dur="500" fill="hold"/>
                                        <p:tgtEl>
                                          <p:spTgt spid="23"/>
                                        </p:tgtEl>
                                        <p:attrNameLst>
                                          <p:attrName>ppt_x</p:attrName>
                                          <p:attrName>ppt_y</p:attrName>
                                        </p:attrNameLst>
                                      </p:cBhvr>
                                      <p:rCtr x="3733" y="24043"/>
                                    </p:animMotion>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ppt_w</p:attrName>
                                        </p:attrNameLst>
                                      </p:cBhvr>
                                      <p:tavLst>
                                        <p:tav tm="0">
                                          <p:val>
                                            <p:fltVal val="0"/>
                                          </p:val>
                                        </p:tav>
                                        <p:tav tm="100000">
                                          <p:val>
                                            <p:strVal val="#ppt_w"/>
                                          </p:val>
                                        </p:tav>
                                      </p:tavLst>
                                    </p:anim>
                                    <p:anim calcmode="lin" valueType="num">
                                      <p:cBhvr>
                                        <p:cTn id="100" dur="500" fill="hold"/>
                                        <p:tgtEl>
                                          <p:spTgt spid="24"/>
                                        </p:tgtEl>
                                        <p:attrNameLst>
                                          <p:attrName>ppt_h</p:attrName>
                                        </p:attrNameLst>
                                      </p:cBhvr>
                                      <p:tavLst>
                                        <p:tav tm="0">
                                          <p:val>
                                            <p:fltVal val="0"/>
                                          </p:val>
                                        </p:tav>
                                        <p:tav tm="100000">
                                          <p:val>
                                            <p:strVal val="#ppt_h"/>
                                          </p:val>
                                        </p:tav>
                                      </p:tavLst>
                                    </p:anim>
                                    <p:animEffect transition="in" filter="fade">
                                      <p:cBhvr>
                                        <p:cTn id="10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God We Trust</a:t>
            </a:r>
          </a:p>
        </p:txBody>
      </p:sp>
      <p:sp>
        <p:nvSpPr>
          <p:cNvPr id="3" name="Slide Number Placeholder 2"/>
          <p:cNvSpPr>
            <a:spLocks noGrp="1"/>
          </p:cNvSpPr>
          <p:nvPr>
            <p:ph type="sldNum" sz="quarter" idx="12"/>
          </p:nvPr>
        </p:nvSpPr>
        <p:spPr/>
        <p:txBody>
          <a:bodyPr/>
          <a:lstStyle/>
          <a:p>
            <a:fld id="{9B76E54B-5BBA-9541-9CDA-30D09F65C9FC}" type="slidenum">
              <a:rPr lang="en-US" smtClean="0"/>
              <a:t>62</a:t>
            </a:fld>
            <a:endParaRPr lang="en-US"/>
          </a:p>
        </p:txBody>
      </p:sp>
      <p:pic>
        <p:nvPicPr>
          <p:cNvPr id="4" name="Picture 3" descr="certificateauthoriti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1992">
            <a:off x="925279" y="347036"/>
            <a:ext cx="4389738" cy="526043"/>
          </a:xfrm>
          <a:prstGeom prst="rect">
            <a:avLst/>
          </a:prstGeom>
        </p:spPr>
      </p:pic>
      <p:pic>
        <p:nvPicPr>
          <p:cNvPr id="5" name="Picture 4" descr="strikout.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002357">
            <a:off x="728841" y="824978"/>
            <a:ext cx="901598" cy="233173"/>
          </a:xfrm>
          <a:prstGeom prst="rect">
            <a:avLst/>
          </a:prstGeom>
        </p:spPr>
      </p:pic>
      <p:sp>
        <p:nvSpPr>
          <p:cNvPr id="6" name="Striped Right Arrow 5"/>
          <p:cNvSpPr/>
          <p:nvPr/>
        </p:nvSpPr>
        <p:spPr>
          <a:xfrm rot="2367229">
            <a:off x="953901" y="2477935"/>
            <a:ext cx="1971063" cy="1653233"/>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rPr>
              <a:t>App Talks to Server</a:t>
            </a:r>
            <a:endParaRPr lang="pt-BR" sz="1400" dirty="0">
              <a:solidFill>
                <a:schemeClr val="tx1">
                  <a:lumMod val="85000"/>
                  <a:lumOff val="15000"/>
                </a:schemeClr>
              </a:solidFill>
            </a:endParaRPr>
          </a:p>
        </p:txBody>
      </p:sp>
      <p:pic>
        <p:nvPicPr>
          <p:cNvPr id="7" name="Picture 2" descr="http://www8.pcmag.com/media/images/292637-samsung-galaxy-s-iii-t-mobil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107790" y="1346505"/>
            <a:ext cx="1533593" cy="204479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909590" y="2845481"/>
            <a:ext cx="983050" cy="1742423"/>
            <a:chOff x="730486" y="2434883"/>
            <a:chExt cx="988976" cy="1313105"/>
          </a:xfrm>
        </p:grpSpPr>
        <p:sp>
          <p:nvSpPr>
            <p:cNvPr id="9" name="Freeform 8"/>
            <p:cNvSpPr/>
            <p:nvPr/>
          </p:nvSpPr>
          <p:spPr>
            <a:xfrm>
              <a:off x="1095404" y="2750154"/>
              <a:ext cx="341635" cy="285098"/>
            </a:xfrm>
            <a:custGeom>
              <a:avLst/>
              <a:gdLst>
                <a:gd name="connsiteX0" fmla="*/ 3267 w 341635"/>
                <a:gd name="connsiteY0" fmla="*/ 239899 h 285098"/>
                <a:gd name="connsiteX1" fmla="*/ 3267 w 341635"/>
                <a:gd name="connsiteY1" fmla="*/ 239899 h 285098"/>
                <a:gd name="connsiteX2" fmla="*/ 17174 w 341635"/>
                <a:gd name="connsiteY2" fmla="*/ 152979 h 285098"/>
                <a:gd name="connsiteX3" fmla="*/ 58896 w 341635"/>
                <a:gd name="connsiteY3" fmla="*/ 142549 h 285098"/>
                <a:gd name="connsiteX4" fmla="*/ 90187 w 341635"/>
                <a:gd name="connsiteY4" fmla="*/ 135595 h 285098"/>
                <a:gd name="connsiteX5" fmla="*/ 121478 w 341635"/>
                <a:gd name="connsiteY5" fmla="*/ 125165 h 285098"/>
                <a:gd name="connsiteX6" fmla="*/ 131909 w 341635"/>
                <a:gd name="connsiteY6" fmla="*/ 121688 h 285098"/>
                <a:gd name="connsiteX7" fmla="*/ 152769 w 341635"/>
                <a:gd name="connsiteY7" fmla="*/ 104304 h 285098"/>
                <a:gd name="connsiteX8" fmla="*/ 173630 w 341635"/>
                <a:gd name="connsiteY8" fmla="*/ 97350 h 285098"/>
                <a:gd name="connsiteX9" fmla="*/ 184061 w 341635"/>
                <a:gd name="connsiteY9" fmla="*/ 93873 h 285098"/>
                <a:gd name="connsiteX10" fmla="*/ 204921 w 341635"/>
                <a:gd name="connsiteY10" fmla="*/ 79966 h 285098"/>
                <a:gd name="connsiteX11" fmla="*/ 225782 w 341635"/>
                <a:gd name="connsiteY11" fmla="*/ 66059 h 285098"/>
                <a:gd name="connsiteX12" fmla="*/ 236213 w 341635"/>
                <a:gd name="connsiteY12" fmla="*/ 62582 h 285098"/>
                <a:gd name="connsiteX13" fmla="*/ 257074 w 341635"/>
                <a:gd name="connsiteY13" fmla="*/ 48675 h 285098"/>
                <a:gd name="connsiteX14" fmla="*/ 267504 w 341635"/>
                <a:gd name="connsiteY14" fmla="*/ 41721 h 285098"/>
                <a:gd name="connsiteX15" fmla="*/ 284888 w 341635"/>
                <a:gd name="connsiteY15" fmla="*/ 38244 h 285098"/>
                <a:gd name="connsiteX16" fmla="*/ 298795 w 341635"/>
                <a:gd name="connsiteY16" fmla="*/ 31291 h 285098"/>
                <a:gd name="connsiteX17" fmla="*/ 309226 w 341635"/>
                <a:gd name="connsiteY17" fmla="*/ 27814 h 285098"/>
                <a:gd name="connsiteX18" fmla="*/ 312702 w 341635"/>
                <a:gd name="connsiteY18" fmla="*/ 17384 h 285098"/>
                <a:gd name="connsiteX19" fmla="*/ 333563 w 341635"/>
                <a:gd name="connsiteY19" fmla="*/ 0 h 285098"/>
                <a:gd name="connsiteX20" fmla="*/ 340517 w 341635"/>
                <a:gd name="connsiteY20" fmla="*/ 10430 h 285098"/>
                <a:gd name="connsiteX21" fmla="*/ 333563 w 341635"/>
                <a:gd name="connsiteY21" fmla="*/ 79966 h 285098"/>
                <a:gd name="connsiteX22" fmla="*/ 333563 w 341635"/>
                <a:gd name="connsiteY22" fmla="*/ 180794 h 285098"/>
                <a:gd name="connsiteX23" fmla="*/ 323133 w 341635"/>
                <a:gd name="connsiteY23" fmla="*/ 187747 h 285098"/>
                <a:gd name="connsiteX24" fmla="*/ 302272 w 341635"/>
                <a:gd name="connsiteY24" fmla="*/ 194701 h 285098"/>
                <a:gd name="connsiteX25" fmla="*/ 291842 w 341635"/>
                <a:gd name="connsiteY25" fmla="*/ 198178 h 285098"/>
                <a:gd name="connsiteX26" fmla="*/ 281411 w 341635"/>
                <a:gd name="connsiteY26" fmla="*/ 201654 h 285098"/>
                <a:gd name="connsiteX27" fmla="*/ 260550 w 341635"/>
                <a:gd name="connsiteY27" fmla="*/ 215562 h 285098"/>
                <a:gd name="connsiteX28" fmla="*/ 250120 w 341635"/>
                <a:gd name="connsiteY28" fmla="*/ 222515 h 285098"/>
                <a:gd name="connsiteX29" fmla="*/ 239690 w 341635"/>
                <a:gd name="connsiteY29" fmla="*/ 225992 h 285098"/>
                <a:gd name="connsiteX30" fmla="*/ 222306 w 341635"/>
                <a:gd name="connsiteY30" fmla="*/ 239899 h 285098"/>
                <a:gd name="connsiteX31" fmla="*/ 187537 w 341635"/>
                <a:gd name="connsiteY31" fmla="*/ 257283 h 285098"/>
                <a:gd name="connsiteX32" fmla="*/ 166677 w 341635"/>
                <a:gd name="connsiteY32" fmla="*/ 271190 h 285098"/>
                <a:gd name="connsiteX33" fmla="*/ 156246 w 341635"/>
                <a:gd name="connsiteY33" fmla="*/ 278144 h 285098"/>
                <a:gd name="connsiteX34" fmla="*/ 131909 w 341635"/>
                <a:gd name="connsiteY34" fmla="*/ 285098 h 285098"/>
                <a:gd name="connsiteX35" fmla="*/ 79756 w 341635"/>
                <a:gd name="connsiteY35" fmla="*/ 278144 h 285098"/>
                <a:gd name="connsiteX36" fmla="*/ 69326 w 341635"/>
                <a:gd name="connsiteY36" fmla="*/ 271190 h 285098"/>
                <a:gd name="connsiteX37" fmla="*/ 48465 w 341635"/>
                <a:gd name="connsiteY37" fmla="*/ 264237 h 285098"/>
                <a:gd name="connsiteX38" fmla="*/ 3267 w 341635"/>
                <a:gd name="connsiteY38" fmla="*/ 239899 h 2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1635" h="285098">
                  <a:moveTo>
                    <a:pt x="3267" y="239899"/>
                  </a:moveTo>
                  <a:lnTo>
                    <a:pt x="3267" y="239899"/>
                  </a:lnTo>
                  <a:cubicBezTo>
                    <a:pt x="3903" y="225900"/>
                    <a:pt x="-10713" y="168472"/>
                    <a:pt x="17174" y="152979"/>
                  </a:cubicBezTo>
                  <a:cubicBezTo>
                    <a:pt x="29530" y="146114"/>
                    <a:pt x="45417" y="145000"/>
                    <a:pt x="58896" y="142549"/>
                  </a:cubicBezTo>
                  <a:cubicBezTo>
                    <a:pt x="67293" y="141022"/>
                    <a:pt x="81603" y="138170"/>
                    <a:pt x="90187" y="135595"/>
                  </a:cubicBezTo>
                  <a:cubicBezTo>
                    <a:pt x="100718" y="132436"/>
                    <a:pt x="111048" y="128641"/>
                    <a:pt x="121478" y="125165"/>
                  </a:cubicBezTo>
                  <a:lnTo>
                    <a:pt x="131909" y="121688"/>
                  </a:lnTo>
                  <a:cubicBezTo>
                    <a:pt x="138460" y="115136"/>
                    <a:pt x="144054" y="108177"/>
                    <a:pt x="152769" y="104304"/>
                  </a:cubicBezTo>
                  <a:cubicBezTo>
                    <a:pt x="159467" y="101327"/>
                    <a:pt x="166676" y="99668"/>
                    <a:pt x="173630" y="97350"/>
                  </a:cubicBezTo>
                  <a:lnTo>
                    <a:pt x="184061" y="93873"/>
                  </a:lnTo>
                  <a:cubicBezTo>
                    <a:pt x="207207" y="70727"/>
                    <a:pt x="182280" y="92544"/>
                    <a:pt x="204921" y="79966"/>
                  </a:cubicBezTo>
                  <a:cubicBezTo>
                    <a:pt x="212227" y="75907"/>
                    <a:pt x="217854" y="68702"/>
                    <a:pt x="225782" y="66059"/>
                  </a:cubicBezTo>
                  <a:cubicBezTo>
                    <a:pt x="229259" y="64900"/>
                    <a:pt x="233009" y="64362"/>
                    <a:pt x="236213" y="62582"/>
                  </a:cubicBezTo>
                  <a:cubicBezTo>
                    <a:pt x="243519" y="58523"/>
                    <a:pt x="250120" y="53311"/>
                    <a:pt x="257074" y="48675"/>
                  </a:cubicBezTo>
                  <a:cubicBezTo>
                    <a:pt x="260551" y="46357"/>
                    <a:pt x="263407" y="42541"/>
                    <a:pt x="267504" y="41721"/>
                  </a:cubicBezTo>
                  <a:lnTo>
                    <a:pt x="284888" y="38244"/>
                  </a:lnTo>
                  <a:cubicBezTo>
                    <a:pt x="289524" y="35926"/>
                    <a:pt x="294031" y="33332"/>
                    <a:pt x="298795" y="31291"/>
                  </a:cubicBezTo>
                  <a:cubicBezTo>
                    <a:pt x="302164" y="29847"/>
                    <a:pt x="306634" y="30406"/>
                    <a:pt x="309226" y="27814"/>
                  </a:cubicBezTo>
                  <a:cubicBezTo>
                    <a:pt x="311817" y="25223"/>
                    <a:pt x="310669" y="20433"/>
                    <a:pt x="312702" y="17384"/>
                  </a:cubicBezTo>
                  <a:cubicBezTo>
                    <a:pt x="318056" y="9352"/>
                    <a:pt x="325866" y="5131"/>
                    <a:pt x="333563" y="0"/>
                  </a:cubicBezTo>
                  <a:cubicBezTo>
                    <a:pt x="335881" y="3477"/>
                    <a:pt x="340308" y="6257"/>
                    <a:pt x="340517" y="10430"/>
                  </a:cubicBezTo>
                  <a:cubicBezTo>
                    <a:pt x="342764" y="55377"/>
                    <a:pt x="342179" y="54121"/>
                    <a:pt x="333563" y="79966"/>
                  </a:cubicBezTo>
                  <a:cubicBezTo>
                    <a:pt x="336457" y="114695"/>
                    <a:pt x="341002" y="145460"/>
                    <a:pt x="333563" y="180794"/>
                  </a:cubicBezTo>
                  <a:cubicBezTo>
                    <a:pt x="332702" y="184883"/>
                    <a:pt x="326951" y="186050"/>
                    <a:pt x="323133" y="187747"/>
                  </a:cubicBezTo>
                  <a:cubicBezTo>
                    <a:pt x="316435" y="190724"/>
                    <a:pt x="309226" y="192383"/>
                    <a:pt x="302272" y="194701"/>
                  </a:cubicBezTo>
                  <a:lnTo>
                    <a:pt x="291842" y="198178"/>
                  </a:lnTo>
                  <a:lnTo>
                    <a:pt x="281411" y="201654"/>
                  </a:lnTo>
                  <a:lnTo>
                    <a:pt x="260550" y="215562"/>
                  </a:lnTo>
                  <a:cubicBezTo>
                    <a:pt x="257073" y="217880"/>
                    <a:pt x="254084" y="221194"/>
                    <a:pt x="250120" y="222515"/>
                  </a:cubicBezTo>
                  <a:lnTo>
                    <a:pt x="239690" y="225992"/>
                  </a:lnTo>
                  <a:cubicBezTo>
                    <a:pt x="226841" y="245263"/>
                    <a:pt x="240087" y="230021"/>
                    <a:pt x="222306" y="239899"/>
                  </a:cubicBezTo>
                  <a:cubicBezTo>
                    <a:pt x="188439" y="258714"/>
                    <a:pt x="214716" y="250488"/>
                    <a:pt x="187537" y="257283"/>
                  </a:cubicBezTo>
                  <a:lnTo>
                    <a:pt x="166677" y="271190"/>
                  </a:lnTo>
                  <a:cubicBezTo>
                    <a:pt x="163200" y="273508"/>
                    <a:pt x="160300" y="277130"/>
                    <a:pt x="156246" y="278144"/>
                  </a:cubicBezTo>
                  <a:cubicBezTo>
                    <a:pt x="138784" y="282510"/>
                    <a:pt x="146872" y="280110"/>
                    <a:pt x="131909" y="285098"/>
                  </a:cubicBezTo>
                  <a:cubicBezTo>
                    <a:pt x="122590" y="284321"/>
                    <a:pt x="93957" y="285245"/>
                    <a:pt x="79756" y="278144"/>
                  </a:cubicBezTo>
                  <a:cubicBezTo>
                    <a:pt x="76019" y="276275"/>
                    <a:pt x="73144" y="272887"/>
                    <a:pt x="69326" y="271190"/>
                  </a:cubicBezTo>
                  <a:cubicBezTo>
                    <a:pt x="62628" y="268213"/>
                    <a:pt x="55419" y="266555"/>
                    <a:pt x="48465" y="264237"/>
                  </a:cubicBezTo>
                  <a:cubicBezTo>
                    <a:pt x="36481" y="260242"/>
                    <a:pt x="10800" y="243955"/>
                    <a:pt x="3267" y="239899"/>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788710" y="2434883"/>
              <a:ext cx="878187" cy="982733"/>
            </a:xfrm>
            <a:prstGeom prst="rect">
              <a:avLst/>
            </a:prstGeom>
          </p:spPr>
        </p:pic>
        <p:sp>
          <p:nvSpPr>
            <p:cNvPr id="11" name="TextBox 10"/>
            <p:cNvSpPr txBox="1"/>
            <p:nvPr/>
          </p:nvSpPr>
          <p:spPr>
            <a:xfrm>
              <a:off x="730486" y="3353685"/>
              <a:ext cx="988976" cy="394303"/>
            </a:xfrm>
            <a:prstGeom prst="rect">
              <a:avLst/>
            </a:prstGeom>
            <a:noFill/>
          </p:spPr>
          <p:txBody>
            <a:bodyPr wrap="square" rtlCol="0">
              <a:spAutoFit/>
            </a:bodyPr>
            <a:lstStyle/>
            <a:p>
              <a:r>
                <a:rPr lang="en-US" sz="1400" b="1" dirty="0"/>
                <a:t>Cert Store</a:t>
              </a:r>
              <a:endParaRPr lang="pt-BR" sz="1400" b="1" dirty="0"/>
            </a:p>
          </p:txBody>
        </p:sp>
      </p:grpSp>
      <p:sp>
        <p:nvSpPr>
          <p:cNvPr id="12" name="Isosceles Triangle 11"/>
          <p:cNvSpPr/>
          <p:nvPr/>
        </p:nvSpPr>
        <p:spPr>
          <a:xfrm>
            <a:off x="1402228" y="2308704"/>
            <a:ext cx="5074002" cy="4038419"/>
          </a:xfrm>
          <a:prstGeom prst="triangle">
            <a:avLst/>
          </a:prstGeom>
          <a:solidFill>
            <a:schemeClr val="accent2">
              <a:lumMod val="20000"/>
              <a:lumOff val="8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pt-BR"/>
          </a:p>
        </p:txBody>
      </p:sp>
      <p:pic>
        <p:nvPicPr>
          <p:cNvPr id="13" name="Picture 4" descr="http://icons.iconarchive.com/icons/icons-land/vista-hardware-devices/256/Home-Server-ico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00167" y="3746662"/>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http://icons.iconarchive.com/icons/icons-land/vista-hardware-devices/256/Home-Server-ico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31691" y="3772602"/>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4" descr="http://icons.iconarchive.com/icons/icons-land/vista-hardware-devices/256/Home-Server-ico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63215" y="3759224"/>
            <a:ext cx="931524" cy="12420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6" name="Group 15"/>
          <p:cNvGrpSpPr/>
          <p:nvPr/>
        </p:nvGrpSpPr>
        <p:grpSpPr>
          <a:xfrm>
            <a:off x="5383458" y="4956179"/>
            <a:ext cx="914468" cy="1346169"/>
            <a:chOff x="-1303574" y="1509837"/>
            <a:chExt cx="1828868" cy="1975529"/>
          </a:xfrm>
        </p:grpSpPr>
        <p:pic>
          <p:nvPicPr>
            <p:cNvPr id="17" name="Picture 4" descr="http://icons.iconarchive.com/icons/icons-land/vista-hardware-devices/256/Home-Server-icon.png"/>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303574" y="1656498"/>
              <a:ext cx="1828868" cy="1828868"/>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0" descr="http://thumb9.shutterstock.com/thumb_large/791821/791821,1330519193,2/stock-vector-an-angel-s-halo-and-devil-s-horns-isolated-on-white-96437840.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95381">
              <a:off x="-905724" y="1509837"/>
              <a:ext cx="887907" cy="48039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9" name="Picture 4" descr="http://icons.iconarchive.com/icons/icons-land/vista-hardware-devices/256/Home-Server-ico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51620" y="5098902"/>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http://fedoraproject.org/w/uploads/2/2e/Artwork_BluecurveLibrary_bluecurve-certificate.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354741" y="4502006"/>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http://fedoraproject.org/w/uploads/2/2e/Artwork_BluecurveLibrary_bluecurve-certificate.png"/>
          <p:cNvPicPr>
            <a:picLocks noChangeAspect="1" noChangeArrowheads="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201335" y="5776225"/>
            <a:ext cx="566474" cy="564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2" name="Group 21"/>
          <p:cNvGrpSpPr/>
          <p:nvPr/>
        </p:nvGrpSpPr>
        <p:grpSpPr>
          <a:xfrm>
            <a:off x="3324875" y="1918237"/>
            <a:ext cx="1122061" cy="1627078"/>
            <a:chOff x="6825081" y="2151261"/>
            <a:chExt cx="1015413" cy="1126658"/>
          </a:xfrm>
        </p:grpSpPr>
        <p:pic>
          <p:nvPicPr>
            <p:cNvPr id="23" name="Picture 14" descr="http://icons.iconarchive.com/icons/designcontest/ecommerce-business/256/company-building-icon.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Box 23"/>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pic>
        <p:nvPicPr>
          <p:cNvPr id="25" name="Picture 6" descr="http://fedoraproject.org/w/uploads/2/2e/Artwork_BluecurveLibrary_bluecurve-certificate.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337916" y="4498383"/>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6" descr="http://fedoraproject.org/w/uploads/2/2e/Artwork_BluecurveLibrary_bluecurve-certificate.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281313" y="4473086"/>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6" descr="http://fedoraproject.org/w/uploads/2/2e/Artwork_BluecurveLibrary_bluecurve-certificate.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473316" y="578686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4" descr="http://icons.iconarchive.com/icons/icons-land/vista-hardware-devices/256/Home-Server-ico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99284" y="5052538"/>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4" descr="http://icons.iconarchive.com/icons/icons-land/vista-hardware-devices/256/Home-Server-ico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30808" y="5078478"/>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4" descr="http://icons.iconarchive.com/icons/icons-land/vista-hardware-devices/256/Home-Server-ico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62332" y="5065100"/>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6" descr="http://fedoraproject.org/w/uploads/2/2e/Artwork_BluecurveLibrary_bluecurve-certificate.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344175" y="5791641"/>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6" descr="http://fedoraproject.org/w/uploads/2/2e/Artwork_BluecurveLibrary_bluecurve-certificate.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327350" y="5788018"/>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6" descr="http://fedoraproject.org/w/uploads/2/2e/Artwork_BluecurveLibrary_bluecurve-certificate.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270747" y="5762721"/>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6" descr="http://fedoraproject.org/w/uploads/2/2e/Artwork_BluecurveLibrary_bluecurve-certificate.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360985" y="4492779"/>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12" descr="http://www.psdgraphics.com/wp-content/uploads/2009/09/check-and-cross-icons.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57200" y="3131712"/>
            <a:ext cx="569871" cy="81083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6" name="Group 35"/>
          <p:cNvGrpSpPr/>
          <p:nvPr/>
        </p:nvGrpSpPr>
        <p:grpSpPr>
          <a:xfrm>
            <a:off x="4789401" y="1927577"/>
            <a:ext cx="1122061" cy="1627078"/>
            <a:chOff x="6825081" y="2151261"/>
            <a:chExt cx="1015413" cy="1126658"/>
          </a:xfrm>
        </p:grpSpPr>
        <p:pic>
          <p:nvPicPr>
            <p:cNvPr id="37" name="Picture 14" descr="http://icons.iconarchive.com/icons/designcontest/ecommerce-business/256/company-building-icon.png"/>
            <p:cNvPicPr>
              <a:picLocks noChangeAspect="1" noChangeArrowheads="1"/>
            </p:cNvPicPr>
            <p:nvPr/>
          </p:nvPicPr>
          <p:blipFill>
            <a:blip r:embed="rId12">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TextBox 37"/>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39" name="Group 38"/>
          <p:cNvGrpSpPr/>
          <p:nvPr/>
        </p:nvGrpSpPr>
        <p:grpSpPr>
          <a:xfrm>
            <a:off x="7564738" y="1927577"/>
            <a:ext cx="1122061" cy="1627078"/>
            <a:chOff x="6825081" y="2151261"/>
            <a:chExt cx="1015413" cy="1126658"/>
          </a:xfrm>
        </p:grpSpPr>
        <p:pic>
          <p:nvPicPr>
            <p:cNvPr id="40" name="Picture 14" descr="http://icons.iconarchive.com/icons/designcontest/ecommerce-business/256/company-building-icon.png"/>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41" name="TextBox 40"/>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42" name="Group 41"/>
          <p:cNvGrpSpPr/>
          <p:nvPr/>
        </p:nvGrpSpPr>
        <p:grpSpPr>
          <a:xfrm>
            <a:off x="6116382" y="1927577"/>
            <a:ext cx="1122061" cy="1627078"/>
            <a:chOff x="6825081" y="2151261"/>
            <a:chExt cx="1015413" cy="1126658"/>
          </a:xfrm>
        </p:grpSpPr>
        <p:pic>
          <p:nvPicPr>
            <p:cNvPr id="43" name="Picture 14" descr="http://icons.iconarchive.com/icons/designcontest/ecommerce-business/256/company-building-icon.png"/>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TextBox 43"/>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sp>
        <p:nvSpPr>
          <p:cNvPr id="45" name="Curved Right Arrow 44"/>
          <p:cNvSpPr/>
          <p:nvPr/>
        </p:nvSpPr>
        <p:spPr>
          <a:xfrm rot="20412367" flipH="1">
            <a:off x="1551409" y="2269182"/>
            <a:ext cx="924283" cy="980889"/>
          </a:xfrm>
          <a:prstGeom prst="curvedRightArrow">
            <a:avLst>
              <a:gd name="adj1" fmla="val 25000"/>
              <a:gd name="adj2" fmla="val 47588"/>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85000"/>
                    <a:lumOff val="15000"/>
                  </a:schemeClr>
                </a:solidFill>
              </a:rPr>
              <a:t>Validates cert</a:t>
            </a:r>
            <a:endParaRPr lang="pt-BR" sz="1200" dirty="0">
              <a:solidFill>
                <a:schemeClr val="tx1">
                  <a:lumMod val="85000"/>
                  <a:lumOff val="15000"/>
                </a:schemeClr>
              </a:solidFill>
            </a:endParaRPr>
          </a:p>
        </p:txBody>
      </p:sp>
    </p:spTree>
    <p:extLst>
      <p:ext uri="{BB962C8B-B14F-4D97-AF65-F5344CB8AC3E}">
        <p14:creationId xmlns:p14="http://schemas.microsoft.com/office/powerpoint/2010/main" val="1925528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61111E-6 2.34568E-6 L -0.18855 -0.20247 " pathEditMode="relative" rAng="0" ptsTypes="AA">
                                      <p:cBhvr>
                                        <p:cTn id="10" dur="2000" fill="hold"/>
                                        <p:tgtEl>
                                          <p:spTgt spid="34"/>
                                        </p:tgtEl>
                                        <p:attrNameLst>
                                          <p:attrName>ppt_x</p:attrName>
                                          <p:attrName>ppt_y</p:attrName>
                                        </p:attrNameLst>
                                      </p:cBhvr>
                                      <p:rCtr x="-9427" y="-10123"/>
                                    </p:animMotion>
                                  </p:childTnLst>
                                </p:cTn>
                              </p:par>
                            </p:childTnLst>
                          </p:cTn>
                        </p:par>
                        <p:par>
                          <p:cTn id="11" fill="hold">
                            <p:stCondLst>
                              <p:cond delay="2500"/>
                            </p:stCondLst>
                            <p:childTnLst>
                              <p:par>
                                <p:cTn id="12" presetID="1" presetClass="exit" presetSubtype="0" fill="hold" grpId="1" nodeType="after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up)">
                                      <p:cBhvr>
                                        <p:cTn id="17" dur="500"/>
                                        <p:tgtEl>
                                          <p:spTgt spid="45"/>
                                        </p:tgtEl>
                                      </p:cBhvr>
                                    </p:animEffect>
                                  </p:childTnLst>
                                </p:cTn>
                              </p:par>
                            </p:childTnLst>
                          </p:cTn>
                        </p:par>
                        <p:par>
                          <p:cTn id="18" fill="hold">
                            <p:stCondLst>
                              <p:cond delay="3000"/>
                            </p:stCondLst>
                            <p:childTnLst>
                              <p:par>
                                <p:cTn id="19" presetID="22" presetClass="exit" presetSubtype="1" fill="hold" grpId="1" nodeType="afterEffect">
                                  <p:stCondLst>
                                    <p:cond delay="1500"/>
                                  </p:stCondLst>
                                  <p:childTnLst>
                                    <p:animEffect transition="out" filter="wipe(up)">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5" grpId="0" animBg="1"/>
      <p:bldP spid="4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God We Trust</a:t>
            </a:r>
          </a:p>
        </p:txBody>
      </p:sp>
      <p:sp>
        <p:nvSpPr>
          <p:cNvPr id="3" name="Slide Number Placeholder 2"/>
          <p:cNvSpPr>
            <a:spLocks noGrp="1"/>
          </p:cNvSpPr>
          <p:nvPr>
            <p:ph type="sldNum" sz="quarter" idx="12"/>
          </p:nvPr>
        </p:nvSpPr>
        <p:spPr/>
        <p:txBody>
          <a:bodyPr/>
          <a:lstStyle/>
          <a:p>
            <a:fld id="{9B76E54B-5BBA-9541-9CDA-30D09F65C9FC}" type="slidenum">
              <a:rPr lang="en-US" smtClean="0"/>
              <a:t>63</a:t>
            </a:fld>
            <a:endParaRPr lang="en-US"/>
          </a:p>
        </p:txBody>
      </p:sp>
      <p:pic>
        <p:nvPicPr>
          <p:cNvPr id="4" name="Picture 3" descr="certificateauthoriti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1992">
            <a:off x="925279" y="347036"/>
            <a:ext cx="4389738" cy="526043"/>
          </a:xfrm>
          <a:prstGeom prst="rect">
            <a:avLst/>
          </a:prstGeom>
        </p:spPr>
      </p:pic>
      <p:pic>
        <p:nvPicPr>
          <p:cNvPr id="5" name="Picture 4" descr="strikout.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002357">
            <a:off x="728841" y="824978"/>
            <a:ext cx="901598" cy="233173"/>
          </a:xfrm>
          <a:prstGeom prst="rect">
            <a:avLst/>
          </a:prstGeom>
        </p:spPr>
      </p:pic>
      <p:sp>
        <p:nvSpPr>
          <p:cNvPr id="6" name="Isosceles Triangle 5"/>
          <p:cNvSpPr/>
          <p:nvPr/>
        </p:nvSpPr>
        <p:spPr>
          <a:xfrm>
            <a:off x="1402229" y="2308705"/>
            <a:ext cx="5074002" cy="4038419"/>
          </a:xfrm>
          <a:prstGeom prst="triangle">
            <a:avLst/>
          </a:prstGeom>
          <a:solidFill>
            <a:srgbClr val="ECE9E7"/>
          </a:solidFill>
          <a:ln>
            <a:solidFill>
              <a:srgbClr val="FFFFFF"/>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pt-BR"/>
          </a:p>
        </p:txBody>
      </p:sp>
      <p:pic>
        <p:nvPicPr>
          <p:cNvPr id="7"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00168" y="374666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31692" y="377260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63216" y="3759225"/>
            <a:ext cx="931524" cy="12420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a:off x="5383459" y="4956180"/>
            <a:ext cx="914468" cy="1346169"/>
            <a:chOff x="-1303574" y="1509837"/>
            <a:chExt cx="1828868" cy="1975529"/>
          </a:xfrm>
        </p:grpSpPr>
        <p:pic>
          <p:nvPicPr>
            <p:cNvPr id="11" name="Picture 4" descr="http://icons.iconarchive.com/icons/icons-land/vista-hardware-devices/256/Home-Server-icon.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303574" y="1656498"/>
              <a:ext cx="1828868" cy="1828868"/>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0" descr="http://thumb9.shutterstock.com/thumb_large/791821/791821,1330519193,2/stock-vector-an-angel-s-halo-and-devil-s-horns-isolated-on-white-96437840.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95381">
              <a:off x="-905724" y="1509837"/>
              <a:ext cx="887907" cy="48039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3"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51621" y="509890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54742" y="450200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6" descr="http://fedoraproject.org/w/uploads/2/2e/Artwork_BluecurveLibrary_bluecurve-certificate.png"/>
          <p:cNvPicPr>
            <a:picLocks noChangeAspect="1" noChangeArrowheads="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201336" y="5776226"/>
            <a:ext cx="566474" cy="564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6" name="Group 15"/>
          <p:cNvGrpSpPr/>
          <p:nvPr/>
        </p:nvGrpSpPr>
        <p:grpSpPr>
          <a:xfrm>
            <a:off x="3324876" y="1918238"/>
            <a:ext cx="1122061" cy="1627078"/>
            <a:chOff x="6825081" y="2151261"/>
            <a:chExt cx="1015413" cy="1126658"/>
          </a:xfrm>
        </p:grpSpPr>
        <p:pic>
          <p:nvPicPr>
            <p:cNvPr id="17" name="Picture 14" descr="http://icons.iconarchive.com/icons/designcontest/ecommerce-business/256/company-building-icon.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pic>
        <p:nvPicPr>
          <p:cNvPr id="19"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37917" y="4498384"/>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81314" y="447308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473317" y="5786863"/>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9285" y="5052539"/>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30809" y="5078479"/>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62333" y="5065101"/>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44176" y="579164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27351" y="5788019"/>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70748" y="576272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60986" y="4492780"/>
            <a:ext cx="566474" cy="564709"/>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Striped Right Arrow 28"/>
          <p:cNvSpPr/>
          <p:nvPr/>
        </p:nvSpPr>
        <p:spPr>
          <a:xfrm rot="1752240">
            <a:off x="831709" y="3372833"/>
            <a:ext cx="4812494" cy="1653233"/>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rPr>
              <a:t>App Talks to Evil Server</a:t>
            </a:r>
            <a:endParaRPr lang="pt-BR" sz="1400" dirty="0">
              <a:solidFill>
                <a:schemeClr val="tx1">
                  <a:lumMod val="85000"/>
                  <a:lumOff val="15000"/>
                </a:schemeClr>
              </a:solidFill>
            </a:endParaRPr>
          </a:p>
        </p:txBody>
      </p:sp>
      <p:pic>
        <p:nvPicPr>
          <p:cNvPr id="30" name="Picture 2" descr="http://www8.pcmag.com/media/images/292637-samsung-galaxy-s-iii-t-mobile.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107791" y="1346506"/>
            <a:ext cx="1533593" cy="204479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1" name="Group 30"/>
          <p:cNvGrpSpPr/>
          <p:nvPr/>
        </p:nvGrpSpPr>
        <p:grpSpPr>
          <a:xfrm>
            <a:off x="4789402" y="1927578"/>
            <a:ext cx="1122061" cy="1627078"/>
            <a:chOff x="6825081" y="2151261"/>
            <a:chExt cx="1015413" cy="1126658"/>
          </a:xfrm>
        </p:grpSpPr>
        <p:pic>
          <p:nvPicPr>
            <p:cNvPr id="32" name="Picture 14" descr="http://icons.iconarchive.com/icons/designcontest/ecommerce-business/256/company-building-icon.png"/>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Box 32"/>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34" name="Group 33"/>
          <p:cNvGrpSpPr/>
          <p:nvPr/>
        </p:nvGrpSpPr>
        <p:grpSpPr>
          <a:xfrm>
            <a:off x="7564739" y="1927578"/>
            <a:ext cx="1122061" cy="1627078"/>
            <a:chOff x="6825081" y="2151261"/>
            <a:chExt cx="1015413" cy="1126658"/>
          </a:xfrm>
        </p:grpSpPr>
        <p:pic>
          <p:nvPicPr>
            <p:cNvPr id="35" name="Picture 14" descr="http://icons.iconarchive.com/icons/designcontest/ecommerce-business/256/company-building-icon.png"/>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TextBox 35"/>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37" name="Group 36"/>
          <p:cNvGrpSpPr/>
          <p:nvPr/>
        </p:nvGrpSpPr>
        <p:grpSpPr>
          <a:xfrm>
            <a:off x="6116383" y="1927578"/>
            <a:ext cx="1122061" cy="1627078"/>
            <a:chOff x="6825081" y="2151261"/>
            <a:chExt cx="1015413" cy="1126658"/>
          </a:xfrm>
        </p:grpSpPr>
        <p:pic>
          <p:nvPicPr>
            <p:cNvPr id="38" name="Picture 14" descr="http://icons.iconarchive.com/icons/designcontest/ecommerce-business/256/company-building-icon.png"/>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TextBox 38"/>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sp>
        <p:nvSpPr>
          <p:cNvPr id="40" name="Folded Corner 39"/>
          <p:cNvSpPr/>
          <p:nvPr/>
        </p:nvSpPr>
        <p:spPr>
          <a:xfrm>
            <a:off x="6632489" y="4387812"/>
            <a:ext cx="1731806" cy="1968539"/>
          </a:xfrm>
          <a:prstGeom prst="foldedCorner">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182880" bIns="0" rtlCol="0" anchor="ctr" anchorCtr="0">
            <a:noAutofit/>
          </a:bodyPr>
          <a:lstStyle/>
          <a:p>
            <a:r>
              <a:rPr lang="en-US" sz="1600" b="1" dirty="0">
                <a:solidFill>
                  <a:schemeClr val="bg1"/>
                </a:solidFill>
                <a:latin typeface="Arial"/>
                <a:ea typeface="+mj-ea"/>
                <a:cs typeface="Arial"/>
              </a:rPr>
              <a:t>Can Certificate authorities be breached?</a:t>
            </a:r>
          </a:p>
          <a:p>
            <a:pPr marL="342900" indent="-342900">
              <a:buFont typeface="Arial" panose="020B0604020202020204" pitchFamily="34" charset="0"/>
              <a:buChar char="•"/>
            </a:pPr>
            <a:r>
              <a:rPr lang="en-US" sz="1600" dirty="0" err="1">
                <a:solidFill>
                  <a:schemeClr val="bg1"/>
                </a:solidFill>
                <a:latin typeface="Arial"/>
                <a:ea typeface="+mj-ea"/>
                <a:cs typeface="Arial"/>
              </a:rPr>
              <a:t>Comodo</a:t>
            </a:r>
            <a:endParaRPr lang="en-US" sz="1600" dirty="0">
              <a:solidFill>
                <a:schemeClr val="bg1"/>
              </a:solidFill>
              <a:latin typeface="Arial"/>
              <a:ea typeface="+mj-ea"/>
              <a:cs typeface="Arial"/>
            </a:endParaRPr>
          </a:p>
          <a:p>
            <a:pPr marL="342900" indent="-342900">
              <a:buFont typeface="Arial" panose="020B0604020202020204" pitchFamily="34" charset="0"/>
              <a:buChar char="•"/>
            </a:pPr>
            <a:r>
              <a:rPr lang="en-US" sz="1600" dirty="0">
                <a:solidFill>
                  <a:schemeClr val="bg1"/>
                </a:solidFill>
                <a:latin typeface="Arial"/>
                <a:ea typeface="+mj-ea"/>
                <a:cs typeface="Arial"/>
              </a:rPr>
              <a:t>VeriSign</a:t>
            </a:r>
          </a:p>
          <a:p>
            <a:pPr marL="342900" indent="-342900">
              <a:buFont typeface="Arial" panose="020B0604020202020204" pitchFamily="34" charset="0"/>
              <a:buChar char="•"/>
            </a:pPr>
            <a:r>
              <a:rPr lang="en-US" sz="1600" dirty="0" err="1">
                <a:solidFill>
                  <a:schemeClr val="bg1"/>
                </a:solidFill>
                <a:latin typeface="Arial"/>
                <a:ea typeface="+mj-ea"/>
                <a:cs typeface="Arial"/>
              </a:rPr>
              <a:t>DigiNotar</a:t>
            </a:r>
            <a:endParaRPr lang="en-US" sz="1600" dirty="0">
              <a:solidFill>
                <a:schemeClr val="bg1"/>
              </a:solidFill>
              <a:latin typeface="Arial"/>
              <a:ea typeface="+mj-ea"/>
              <a:cs typeface="Arial"/>
            </a:endParaRPr>
          </a:p>
        </p:txBody>
      </p:sp>
      <p:grpSp>
        <p:nvGrpSpPr>
          <p:cNvPr id="41" name="Group 40"/>
          <p:cNvGrpSpPr/>
          <p:nvPr/>
        </p:nvGrpSpPr>
        <p:grpSpPr>
          <a:xfrm>
            <a:off x="909591" y="2845482"/>
            <a:ext cx="983050" cy="1742423"/>
            <a:chOff x="730486" y="2434883"/>
            <a:chExt cx="988976" cy="1313105"/>
          </a:xfrm>
        </p:grpSpPr>
        <p:sp>
          <p:nvSpPr>
            <p:cNvPr id="42" name="Freeform 41"/>
            <p:cNvSpPr/>
            <p:nvPr/>
          </p:nvSpPr>
          <p:spPr>
            <a:xfrm>
              <a:off x="1095404" y="2750154"/>
              <a:ext cx="341635" cy="285098"/>
            </a:xfrm>
            <a:custGeom>
              <a:avLst/>
              <a:gdLst>
                <a:gd name="connsiteX0" fmla="*/ 3267 w 341635"/>
                <a:gd name="connsiteY0" fmla="*/ 239899 h 285098"/>
                <a:gd name="connsiteX1" fmla="*/ 3267 w 341635"/>
                <a:gd name="connsiteY1" fmla="*/ 239899 h 285098"/>
                <a:gd name="connsiteX2" fmla="*/ 17174 w 341635"/>
                <a:gd name="connsiteY2" fmla="*/ 152979 h 285098"/>
                <a:gd name="connsiteX3" fmla="*/ 58896 w 341635"/>
                <a:gd name="connsiteY3" fmla="*/ 142549 h 285098"/>
                <a:gd name="connsiteX4" fmla="*/ 90187 w 341635"/>
                <a:gd name="connsiteY4" fmla="*/ 135595 h 285098"/>
                <a:gd name="connsiteX5" fmla="*/ 121478 w 341635"/>
                <a:gd name="connsiteY5" fmla="*/ 125165 h 285098"/>
                <a:gd name="connsiteX6" fmla="*/ 131909 w 341635"/>
                <a:gd name="connsiteY6" fmla="*/ 121688 h 285098"/>
                <a:gd name="connsiteX7" fmla="*/ 152769 w 341635"/>
                <a:gd name="connsiteY7" fmla="*/ 104304 h 285098"/>
                <a:gd name="connsiteX8" fmla="*/ 173630 w 341635"/>
                <a:gd name="connsiteY8" fmla="*/ 97350 h 285098"/>
                <a:gd name="connsiteX9" fmla="*/ 184061 w 341635"/>
                <a:gd name="connsiteY9" fmla="*/ 93873 h 285098"/>
                <a:gd name="connsiteX10" fmla="*/ 204921 w 341635"/>
                <a:gd name="connsiteY10" fmla="*/ 79966 h 285098"/>
                <a:gd name="connsiteX11" fmla="*/ 225782 w 341635"/>
                <a:gd name="connsiteY11" fmla="*/ 66059 h 285098"/>
                <a:gd name="connsiteX12" fmla="*/ 236213 w 341635"/>
                <a:gd name="connsiteY12" fmla="*/ 62582 h 285098"/>
                <a:gd name="connsiteX13" fmla="*/ 257074 w 341635"/>
                <a:gd name="connsiteY13" fmla="*/ 48675 h 285098"/>
                <a:gd name="connsiteX14" fmla="*/ 267504 w 341635"/>
                <a:gd name="connsiteY14" fmla="*/ 41721 h 285098"/>
                <a:gd name="connsiteX15" fmla="*/ 284888 w 341635"/>
                <a:gd name="connsiteY15" fmla="*/ 38244 h 285098"/>
                <a:gd name="connsiteX16" fmla="*/ 298795 w 341635"/>
                <a:gd name="connsiteY16" fmla="*/ 31291 h 285098"/>
                <a:gd name="connsiteX17" fmla="*/ 309226 w 341635"/>
                <a:gd name="connsiteY17" fmla="*/ 27814 h 285098"/>
                <a:gd name="connsiteX18" fmla="*/ 312702 w 341635"/>
                <a:gd name="connsiteY18" fmla="*/ 17384 h 285098"/>
                <a:gd name="connsiteX19" fmla="*/ 333563 w 341635"/>
                <a:gd name="connsiteY19" fmla="*/ 0 h 285098"/>
                <a:gd name="connsiteX20" fmla="*/ 340517 w 341635"/>
                <a:gd name="connsiteY20" fmla="*/ 10430 h 285098"/>
                <a:gd name="connsiteX21" fmla="*/ 333563 w 341635"/>
                <a:gd name="connsiteY21" fmla="*/ 79966 h 285098"/>
                <a:gd name="connsiteX22" fmla="*/ 333563 w 341635"/>
                <a:gd name="connsiteY22" fmla="*/ 180794 h 285098"/>
                <a:gd name="connsiteX23" fmla="*/ 323133 w 341635"/>
                <a:gd name="connsiteY23" fmla="*/ 187747 h 285098"/>
                <a:gd name="connsiteX24" fmla="*/ 302272 w 341635"/>
                <a:gd name="connsiteY24" fmla="*/ 194701 h 285098"/>
                <a:gd name="connsiteX25" fmla="*/ 291842 w 341635"/>
                <a:gd name="connsiteY25" fmla="*/ 198178 h 285098"/>
                <a:gd name="connsiteX26" fmla="*/ 281411 w 341635"/>
                <a:gd name="connsiteY26" fmla="*/ 201654 h 285098"/>
                <a:gd name="connsiteX27" fmla="*/ 260550 w 341635"/>
                <a:gd name="connsiteY27" fmla="*/ 215562 h 285098"/>
                <a:gd name="connsiteX28" fmla="*/ 250120 w 341635"/>
                <a:gd name="connsiteY28" fmla="*/ 222515 h 285098"/>
                <a:gd name="connsiteX29" fmla="*/ 239690 w 341635"/>
                <a:gd name="connsiteY29" fmla="*/ 225992 h 285098"/>
                <a:gd name="connsiteX30" fmla="*/ 222306 w 341635"/>
                <a:gd name="connsiteY30" fmla="*/ 239899 h 285098"/>
                <a:gd name="connsiteX31" fmla="*/ 187537 w 341635"/>
                <a:gd name="connsiteY31" fmla="*/ 257283 h 285098"/>
                <a:gd name="connsiteX32" fmla="*/ 166677 w 341635"/>
                <a:gd name="connsiteY32" fmla="*/ 271190 h 285098"/>
                <a:gd name="connsiteX33" fmla="*/ 156246 w 341635"/>
                <a:gd name="connsiteY33" fmla="*/ 278144 h 285098"/>
                <a:gd name="connsiteX34" fmla="*/ 131909 w 341635"/>
                <a:gd name="connsiteY34" fmla="*/ 285098 h 285098"/>
                <a:gd name="connsiteX35" fmla="*/ 79756 w 341635"/>
                <a:gd name="connsiteY35" fmla="*/ 278144 h 285098"/>
                <a:gd name="connsiteX36" fmla="*/ 69326 w 341635"/>
                <a:gd name="connsiteY36" fmla="*/ 271190 h 285098"/>
                <a:gd name="connsiteX37" fmla="*/ 48465 w 341635"/>
                <a:gd name="connsiteY37" fmla="*/ 264237 h 285098"/>
                <a:gd name="connsiteX38" fmla="*/ 3267 w 341635"/>
                <a:gd name="connsiteY38" fmla="*/ 239899 h 2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1635" h="285098">
                  <a:moveTo>
                    <a:pt x="3267" y="239899"/>
                  </a:moveTo>
                  <a:lnTo>
                    <a:pt x="3267" y="239899"/>
                  </a:lnTo>
                  <a:cubicBezTo>
                    <a:pt x="3903" y="225900"/>
                    <a:pt x="-10713" y="168472"/>
                    <a:pt x="17174" y="152979"/>
                  </a:cubicBezTo>
                  <a:cubicBezTo>
                    <a:pt x="29530" y="146114"/>
                    <a:pt x="45417" y="145000"/>
                    <a:pt x="58896" y="142549"/>
                  </a:cubicBezTo>
                  <a:cubicBezTo>
                    <a:pt x="67293" y="141022"/>
                    <a:pt x="81603" y="138170"/>
                    <a:pt x="90187" y="135595"/>
                  </a:cubicBezTo>
                  <a:cubicBezTo>
                    <a:pt x="100718" y="132436"/>
                    <a:pt x="111048" y="128641"/>
                    <a:pt x="121478" y="125165"/>
                  </a:cubicBezTo>
                  <a:lnTo>
                    <a:pt x="131909" y="121688"/>
                  </a:lnTo>
                  <a:cubicBezTo>
                    <a:pt x="138460" y="115136"/>
                    <a:pt x="144054" y="108177"/>
                    <a:pt x="152769" y="104304"/>
                  </a:cubicBezTo>
                  <a:cubicBezTo>
                    <a:pt x="159467" y="101327"/>
                    <a:pt x="166676" y="99668"/>
                    <a:pt x="173630" y="97350"/>
                  </a:cubicBezTo>
                  <a:lnTo>
                    <a:pt x="184061" y="93873"/>
                  </a:lnTo>
                  <a:cubicBezTo>
                    <a:pt x="207207" y="70727"/>
                    <a:pt x="182280" y="92544"/>
                    <a:pt x="204921" y="79966"/>
                  </a:cubicBezTo>
                  <a:cubicBezTo>
                    <a:pt x="212227" y="75907"/>
                    <a:pt x="217854" y="68702"/>
                    <a:pt x="225782" y="66059"/>
                  </a:cubicBezTo>
                  <a:cubicBezTo>
                    <a:pt x="229259" y="64900"/>
                    <a:pt x="233009" y="64362"/>
                    <a:pt x="236213" y="62582"/>
                  </a:cubicBezTo>
                  <a:cubicBezTo>
                    <a:pt x="243519" y="58523"/>
                    <a:pt x="250120" y="53311"/>
                    <a:pt x="257074" y="48675"/>
                  </a:cubicBezTo>
                  <a:cubicBezTo>
                    <a:pt x="260551" y="46357"/>
                    <a:pt x="263407" y="42541"/>
                    <a:pt x="267504" y="41721"/>
                  </a:cubicBezTo>
                  <a:lnTo>
                    <a:pt x="284888" y="38244"/>
                  </a:lnTo>
                  <a:cubicBezTo>
                    <a:pt x="289524" y="35926"/>
                    <a:pt x="294031" y="33332"/>
                    <a:pt x="298795" y="31291"/>
                  </a:cubicBezTo>
                  <a:cubicBezTo>
                    <a:pt x="302164" y="29847"/>
                    <a:pt x="306634" y="30406"/>
                    <a:pt x="309226" y="27814"/>
                  </a:cubicBezTo>
                  <a:cubicBezTo>
                    <a:pt x="311817" y="25223"/>
                    <a:pt x="310669" y="20433"/>
                    <a:pt x="312702" y="17384"/>
                  </a:cubicBezTo>
                  <a:cubicBezTo>
                    <a:pt x="318056" y="9352"/>
                    <a:pt x="325866" y="5131"/>
                    <a:pt x="333563" y="0"/>
                  </a:cubicBezTo>
                  <a:cubicBezTo>
                    <a:pt x="335881" y="3477"/>
                    <a:pt x="340308" y="6257"/>
                    <a:pt x="340517" y="10430"/>
                  </a:cubicBezTo>
                  <a:cubicBezTo>
                    <a:pt x="342764" y="55377"/>
                    <a:pt x="342179" y="54121"/>
                    <a:pt x="333563" y="79966"/>
                  </a:cubicBezTo>
                  <a:cubicBezTo>
                    <a:pt x="336457" y="114695"/>
                    <a:pt x="341002" y="145460"/>
                    <a:pt x="333563" y="180794"/>
                  </a:cubicBezTo>
                  <a:cubicBezTo>
                    <a:pt x="332702" y="184883"/>
                    <a:pt x="326951" y="186050"/>
                    <a:pt x="323133" y="187747"/>
                  </a:cubicBezTo>
                  <a:cubicBezTo>
                    <a:pt x="316435" y="190724"/>
                    <a:pt x="309226" y="192383"/>
                    <a:pt x="302272" y="194701"/>
                  </a:cubicBezTo>
                  <a:lnTo>
                    <a:pt x="291842" y="198178"/>
                  </a:lnTo>
                  <a:lnTo>
                    <a:pt x="281411" y="201654"/>
                  </a:lnTo>
                  <a:lnTo>
                    <a:pt x="260550" y="215562"/>
                  </a:lnTo>
                  <a:cubicBezTo>
                    <a:pt x="257073" y="217880"/>
                    <a:pt x="254084" y="221194"/>
                    <a:pt x="250120" y="222515"/>
                  </a:cubicBezTo>
                  <a:lnTo>
                    <a:pt x="239690" y="225992"/>
                  </a:lnTo>
                  <a:cubicBezTo>
                    <a:pt x="226841" y="245263"/>
                    <a:pt x="240087" y="230021"/>
                    <a:pt x="222306" y="239899"/>
                  </a:cubicBezTo>
                  <a:cubicBezTo>
                    <a:pt x="188439" y="258714"/>
                    <a:pt x="214716" y="250488"/>
                    <a:pt x="187537" y="257283"/>
                  </a:cubicBezTo>
                  <a:lnTo>
                    <a:pt x="166677" y="271190"/>
                  </a:lnTo>
                  <a:cubicBezTo>
                    <a:pt x="163200" y="273508"/>
                    <a:pt x="160300" y="277130"/>
                    <a:pt x="156246" y="278144"/>
                  </a:cubicBezTo>
                  <a:cubicBezTo>
                    <a:pt x="138784" y="282510"/>
                    <a:pt x="146872" y="280110"/>
                    <a:pt x="131909" y="285098"/>
                  </a:cubicBezTo>
                  <a:cubicBezTo>
                    <a:pt x="122590" y="284321"/>
                    <a:pt x="93957" y="285245"/>
                    <a:pt x="79756" y="278144"/>
                  </a:cubicBezTo>
                  <a:cubicBezTo>
                    <a:pt x="76019" y="276275"/>
                    <a:pt x="73144" y="272887"/>
                    <a:pt x="69326" y="271190"/>
                  </a:cubicBezTo>
                  <a:cubicBezTo>
                    <a:pt x="62628" y="268213"/>
                    <a:pt x="55419" y="266555"/>
                    <a:pt x="48465" y="264237"/>
                  </a:cubicBezTo>
                  <a:cubicBezTo>
                    <a:pt x="36481" y="260242"/>
                    <a:pt x="10800" y="243955"/>
                    <a:pt x="3267" y="239899"/>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43" name="Picture 42"/>
            <p:cNvPicPr>
              <a:picLocks noChangeAspect="1"/>
            </p:cNvPicPr>
            <p:nvPr/>
          </p:nvPicPr>
          <p:blipFill>
            <a:blip r:embed="rId12">
              <a:clrChange>
                <a:clrFrom>
                  <a:srgbClr val="FFFFFF"/>
                </a:clrFrom>
                <a:clrTo>
                  <a:srgbClr val="FFFFFF">
                    <a:alpha val="0"/>
                  </a:srgbClr>
                </a:clrTo>
              </a:clrChange>
            </a:blip>
            <a:stretch>
              <a:fillRect/>
            </a:stretch>
          </p:blipFill>
          <p:spPr>
            <a:xfrm>
              <a:off x="788710" y="2434883"/>
              <a:ext cx="878187" cy="982733"/>
            </a:xfrm>
            <a:prstGeom prst="rect">
              <a:avLst/>
            </a:prstGeom>
          </p:spPr>
        </p:pic>
        <p:sp>
          <p:nvSpPr>
            <p:cNvPr id="44" name="TextBox 43"/>
            <p:cNvSpPr txBox="1"/>
            <p:nvPr/>
          </p:nvSpPr>
          <p:spPr>
            <a:xfrm>
              <a:off x="730486" y="3353685"/>
              <a:ext cx="988976" cy="394303"/>
            </a:xfrm>
            <a:prstGeom prst="rect">
              <a:avLst/>
            </a:prstGeom>
            <a:noFill/>
          </p:spPr>
          <p:txBody>
            <a:bodyPr wrap="square" rtlCol="0">
              <a:spAutoFit/>
            </a:bodyPr>
            <a:lstStyle/>
            <a:p>
              <a:r>
                <a:rPr lang="en-US" sz="1400" b="1" dirty="0"/>
                <a:t>Cert Store</a:t>
              </a:r>
              <a:endParaRPr lang="pt-BR" sz="1400" b="1" dirty="0"/>
            </a:p>
          </p:txBody>
        </p:sp>
      </p:grpSp>
      <p:pic>
        <p:nvPicPr>
          <p:cNvPr id="45" name="Picture 6" descr="http://fedoraproject.org/w/uploads/2/2e/Artwork_BluecurveLibrary_bluecurve-certificate.png"/>
          <p:cNvPicPr>
            <a:picLocks noChangeAspect="1" noChangeArrowheads="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205155" y="5782415"/>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12" descr="http://www.psdgraphics.com/wp-content/uploads/2009/09/check-and-cross-icons.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57200" y="3214181"/>
            <a:ext cx="611369" cy="8077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63439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6.17284E-7 L -0.50886 -0.38272 " pathEditMode="relative" rAng="0" ptsTypes="AA">
                                      <p:cBhvr>
                                        <p:cTn id="10" dur="2000" fill="hold"/>
                                        <p:tgtEl>
                                          <p:spTgt spid="45"/>
                                        </p:tgtEl>
                                        <p:attrNameLst>
                                          <p:attrName>ppt_x</p:attrName>
                                          <p:attrName>ppt_y</p:attrName>
                                        </p:attrNameLst>
                                      </p:cBhvr>
                                      <p:rCtr x="-25451" y="-19136"/>
                                    </p:animMotion>
                                  </p:childTnLst>
                                </p:cTn>
                              </p:par>
                            </p:childTnLst>
                          </p:cTn>
                        </p:par>
                        <p:par>
                          <p:cTn id="11" fill="hold">
                            <p:stCondLst>
                              <p:cond delay="2500"/>
                            </p:stCondLst>
                            <p:childTnLst>
                              <p:par>
                                <p:cTn id="12" presetID="1" presetClass="exit" presetSubtype="0" fill="hold" grpId="1" nodeType="afterEffect">
                                  <p:stCondLst>
                                    <p:cond delay="0"/>
                                  </p:stCondLst>
                                  <p:childTnLst>
                                    <p:set>
                                      <p:cBhvr>
                                        <p:cTn id="13" dur="1" fill="hold">
                                          <p:stCondLst>
                                            <p:cond delay="0"/>
                                          </p:stCondLst>
                                        </p:cTn>
                                        <p:tgtEl>
                                          <p:spTgt spid="29"/>
                                        </p:tgtEl>
                                        <p:attrNameLst>
                                          <p:attrName>style.visibility</p:attrName>
                                        </p:attrNameLst>
                                      </p:cBhvr>
                                      <p:to>
                                        <p:strVal val="hidden"/>
                                      </p:to>
                                    </p:se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God We Trust </a:t>
            </a:r>
            <a:r>
              <a:rPr lang="en-US" sz="2000" dirty="0">
                <a:solidFill>
                  <a:schemeClr val="accent2">
                    <a:lumMod val="75000"/>
                  </a:schemeClr>
                </a:solidFill>
              </a:rPr>
              <a:t>and maybe some Certificate Authorities…</a:t>
            </a:r>
          </a:p>
        </p:txBody>
      </p:sp>
      <p:sp>
        <p:nvSpPr>
          <p:cNvPr id="3" name="Slide Number Placeholder 2"/>
          <p:cNvSpPr>
            <a:spLocks noGrp="1"/>
          </p:cNvSpPr>
          <p:nvPr>
            <p:ph type="sldNum" sz="quarter" idx="12"/>
          </p:nvPr>
        </p:nvSpPr>
        <p:spPr/>
        <p:txBody>
          <a:bodyPr/>
          <a:lstStyle/>
          <a:p>
            <a:fld id="{9B76E54B-5BBA-9541-9CDA-30D09F65C9FC}" type="slidenum">
              <a:rPr lang="en-US" smtClean="0"/>
              <a:t>64</a:t>
            </a:fld>
            <a:endParaRPr lang="en-US"/>
          </a:p>
        </p:txBody>
      </p:sp>
      <p:grpSp>
        <p:nvGrpSpPr>
          <p:cNvPr id="6" name="Group 5"/>
          <p:cNvGrpSpPr/>
          <p:nvPr/>
        </p:nvGrpSpPr>
        <p:grpSpPr>
          <a:xfrm>
            <a:off x="4789402" y="1927578"/>
            <a:ext cx="1122061" cy="1627078"/>
            <a:chOff x="6825081" y="2151261"/>
            <a:chExt cx="1015413" cy="1126658"/>
          </a:xfrm>
        </p:grpSpPr>
        <p:pic>
          <p:nvPicPr>
            <p:cNvPr id="7" name="Picture 14" descr="http://icons.iconarchive.com/icons/designcontest/ecommerce-business/256/company-building-icon.png"/>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sp>
        <p:nvSpPr>
          <p:cNvPr id="9" name="Isosceles Triangle 8"/>
          <p:cNvSpPr/>
          <p:nvPr/>
        </p:nvSpPr>
        <p:spPr>
          <a:xfrm>
            <a:off x="1402229" y="2308705"/>
            <a:ext cx="5074002" cy="4038419"/>
          </a:xfrm>
          <a:prstGeom prst="triangle">
            <a:avLst/>
          </a:prstGeom>
          <a:solidFill>
            <a:srgbClr val="ECE9E7"/>
          </a:solidFill>
          <a:ln>
            <a:solidFill>
              <a:srgbClr val="FFFFFF"/>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pt-BR"/>
          </a:p>
        </p:txBody>
      </p:sp>
      <p:sp>
        <p:nvSpPr>
          <p:cNvPr id="10" name="Isosceles Triangle 9"/>
          <p:cNvSpPr/>
          <p:nvPr/>
        </p:nvSpPr>
        <p:spPr>
          <a:xfrm>
            <a:off x="5212649" y="2308705"/>
            <a:ext cx="2972693" cy="4038419"/>
          </a:xfrm>
          <a:prstGeom prst="triangle">
            <a:avLst/>
          </a:prstGeom>
          <a:ln>
            <a:solidFill>
              <a:srgbClr val="FFFFFF"/>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pt-BR"/>
          </a:p>
        </p:txBody>
      </p:sp>
      <p:pic>
        <p:nvPicPr>
          <p:cNvPr id="11" name="Picture 4" descr="http://icons.iconarchive.com/icons/icons-land/vista-hardware-devices/256/Home-Server-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00168" y="374666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http://icons.iconarchive.com/icons/icons-land/vista-hardware-devices/256/Home-Server-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31692" y="377260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4" descr="http://icons.iconarchive.com/icons/icons-land/vista-hardware-devices/256/Home-Server-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63216" y="3759225"/>
            <a:ext cx="931524" cy="12420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4" name="Group 13"/>
          <p:cNvGrpSpPr/>
          <p:nvPr/>
        </p:nvGrpSpPr>
        <p:grpSpPr>
          <a:xfrm>
            <a:off x="5383459" y="4956180"/>
            <a:ext cx="914468" cy="1346169"/>
            <a:chOff x="-1303574" y="1509837"/>
            <a:chExt cx="1828868" cy="1975529"/>
          </a:xfrm>
        </p:grpSpPr>
        <p:pic>
          <p:nvPicPr>
            <p:cNvPr id="15" name="Picture 4" descr="http://icons.iconarchive.com/icons/icons-land/vista-hardware-devices/256/Home-Server-icon.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303574" y="1656498"/>
              <a:ext cx="1828868" cy="182886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0" descr="http://thumb9.shutterstock.com/thumb_large/791821/791821,1330519193,2/stock-vector-an-angel-s-halo-and-devil-s-horns-isolated-on-white-96437840.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95381">
              <a:off x="-905724" y="1509837"/>
              <a:ext cx="887907" cy="480392"/>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 name="Group 16"/>
          <p:cNvGrpSpPr/>
          <p:nvPr/>
        </p:nvGrpSpPr>
        <p:grpSpPr>
          <a:xfrm>
            <a:off x="6108527" y="1751705"/>
            <a:ext cx="1238160" cy="2306335"/>
            <a:chOff x="6501378" y="1419968"/>
            <a:chExt cx="1141700" cy="1641151"/>
          </a:xfrm>
        </p:grpSpPr>
        <p:grpSp>
          <p:nvGrpSpPr>
            <p:cNvPr id="18" name="Group 17"/>
            <p:cNvGrpSpPr/>
            <p:nvPr/>
          </p:nvGrpSpPr>
          <p:grpSpPr>
            <a:xfrm>
              <a:off x="6501378" y="1567504"/>
              <a:ext cx="1141700" cy="1493615"/>
              <a:chOff x="6792211" y="2151261"/>
              <a:chExt cx="1141700" cy="1493615"/>
            </a:xfrm>
          </p:grpSpPr>
          <p:pic>
            <p:nvPicPr>
              <p:cNvPr id="20" name="Picture 14" descr="http://icons.iconarchive.com/icons/designcontest/ecommerce-business/256/company-building-icon.png"/>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p:cNvSpPr txBox="1"/>
              <p:nvPr/>
            </p:nvSpPr>
            <p:spPr>
              <a:xfrm>
                <a:off x="6792211" y="3272561"/>
                <a:ext cx="1141700" cy="372315"/>
              </a:xfrm>
              <a:prstGeom prst="rect">
                <a:avLst/>
              </a:prstGeom>
              <a:noFill/>
            </p:spPr>
            <p:txBody>
              <a:bodyPr wrap="square" rtlCol="0">
                <a:spAutoFit/>
              </a:bodyPr>
              <a:lstStyle/>
              <a:p>
                <a:pPr algn="ctr"/>
                <a:r>
                  <a:rPr lang="en-US" sz="1400" b="1" dirty="0">
                    <a:solidFill>
                      <a:schemeClr val="accent1"/>
                    </a:solidFill>
                  </a:rPr>
                  <a:t>Evil</a:t>
                </a:r>
              </a:p>
              <a:p>
                <a:pPr algn="ctr"/>
                <a:r>
                  <a:rPr lang="en-US" sz="1400" b="1" dirty="0">
                    <a:solidFill>
                      <a:schemeClr val="accent1"/>
                    </a:solidFill>
                  </a:rPr>
                  <a:t>Cert </a:t>
                </a:r>
                <a:r>
                  <a:rPr lang="en-US" sz="1400" b="1" dirty="0" err="1">
                    <a:solidFill>
                      <a:schemeClr val="accent1"/>
                    </a:solidFill>
                  </a:rPr>
                  <a:t>Auth</a:t>
                </a:r>
                <a:endParaRPr lang="pt-BR" sz="1400" b="1" dirty="0">
                  <a:solidFill>
                    <a:schemeClr val="accent1"/>
                  </a:solidFill>
                </a:endParaRPr>
              </a:p>
            </p:txBody>
          </p:sp>
        </p:grpSp>
        <p:pic>
          <p:nvPicPr>
            <p:cNvPr id="19" name="Picture 8" descr="http://thumb9.shutterstock.com/thumb_large/791821/791821,1330519193,2/stock-vector-an-angel-s-halo-and-devil-s-horns-isolated-on-white-96437840.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702311" y="1419968"/>
              <a:ext cx="659829" cy="36768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2" name="Picture 4" descr="http://icons.iconarchive.com/icons/icons-land/vista-hardware-devices/256/Home-Server-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1621" y="509890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54742" y="450200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6" descr="http://fedoraproject.org/w/uploads/2/2e/Artwork_BluecurveLibrary_bluecurve-certificate.png"/>
          <p:cNvPicPr>
            <a:picLocks noChangeAspect="1" noChangeArrowheads="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5201336" y="5776226"/>
            <a:ext cx="566474" cy="564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 name="Group 24"/>
          <p:cNvGrpSpPr/>
          <p:nvPr/>
        </p:nvGrpSpPr>
        <p:grpSpPr>
          <a:xfrm>
            <a:off x="3324876" y="1918238"/>
            <a:ext cx="1122061" cy="1627078"/>
            <a:chOff x="6825081" y="2151261"/>
            <a:chExt cx="1015413" cy="1126658"/>
          </a:xfrm>
        </p:grpSpPr>
        <p:pic>
          <p:nvPicPr>
            <p:cNvPr id="26" name="Picture 14" descr="http://icons.iconarchive.com/icons/designcontest/ecommerce-business/256/company-building-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TextBox 26"/>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pic>
        <p:nvPicPr>
          <p:cNvPr id="28"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37917" y="4498384"/>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81314" y="447308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473317" y="5786863"/>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4" descr="http://icons.iconarchive.com/icons/icons-land/vista-hardware-devices/256/Home-Server-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9285" y="5052539"/>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http://icons.iconarchive.com/icons/icons-land/vista-hardware-devices/256/Home-Server-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30809" y="5078479"/>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4" descr="http://icons.iconarchive.com/icons/icons-land/vista-hardware-devices/256/Home-Server-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62333" y="5065101"/>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44176" y="579164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27351" y="5788019"/>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70748" y="576272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6" descr="http://fedoraproject.org/w/uploads/2/2e/Artwork_BluecurveLibrary_bluecurve-certificate.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60986" y="4492780"/>
            <a:ext cx="566474" cy="564709"/>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Striped Right Arrow 37"/>
          <p:cNvSpPr/>
          <p:nvPr/>
        </p:nvSpPr>
        <p:spPr>
          <a:xfrm rot="1752240">
            <a:off x="831709" y="3372833"/>
            <a:ext cx="4812494" cy="1653233"/>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rPr>
              <a:t>App Talks to Evil Server</a:t>
            </a:r>
            <a:endParaRPr lang="pt-BR" sz="1400" dirty="0">
              <a:solidFill>
                <a:schemeClr val="tx1">
                  <a:lumMod val="85000"/>
                  <a:lumOff val="15000"/>
                </a:schemeClr>
              </a:solidFill>
            </a:endParaRPr>
          </a:p>
        </p:txBody>
      </p:sp>
      <p:pic>
        <p:nvPicPr>
          <p:cNvPr id="39" name="Picture 2" descr="http://www8.pcmag.com/media/images/292637-samsung-galaxy-s-iii-t-mobile.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107791" y="1346506"/>
            <a:ext cx="1533593" cy="204479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0" name="Group 39"/>
          <p:cNvGrpSpPr/>
          <p:nvPr/>
        </p:nvGrpSpPr>
        <p:grpSpPr>
          <a:xfrm>
            <a:off x="7564739" y="1927578"/>
            <a:ext cx="1122061" cy="1627078"/>
            <a:chOff x="6825081" y="2151261"/>
            <a:chExt cx="1015413" cy="1126658"/>
          </a:xfrm>
        </p:grpSpPr>
        <p:pic>
          <p:nvPicPr>
            <p:cNvPr id="41" name="Picture 14" descr="http://icons.iconarchive.com/icons/designcontest/ecommerce-business/256/company-building-icon.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Box 41"/>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43" name="Group 42"/>
          <p:cNvGrpSpPr/>
          <p:nvPr/>
        </p:nvGrpSpPr>
        <p:grpSpPr>
          <a:xfrm>
            <a:off x="909591" y="2845482"/>
            <a:ext cx="983050" cy="1742423"/>
            <a:chOff x="730486" y="2434883"/>
            <a:chExt cx="988976" cy="1313105"/>
          </a:xfrm>
        </p:grpSpPr>
        <p:sp>
          <p:nvSpPr>
            <p:cNvPr id="44" name="Freeform 43"/>
            <p:cNvSpPr/>
            <p:nvPr/>
          </p:nvSpPr>
          <p:spPr>
            <a:xfrm>
              <a:off x="1095404" y="2750154"/>
              <a:ext cx="341635" cy="285098"/>
            </a:xfrm>
            <a:custGeom>
              <a:avLst/>
              <a:gdLst>
                <a:gd name="connsiteX0" fmla="*/ 3267 w 341635"/>
                <a:gd name="connsiteY0" fmla="*/ 239899 h 285098"/>
                <a:gd name="connsiteX1" fmla="*/ 3267 w 341635"/>
                <a:gd name="connsiteY1" fmla="*/ 239899 h 285098"/>
                <a:gd name="connsiteX2" fmla="*/ 17174 w 341635"/>
                <a:gd name="connsiteY2" fmla="*/ 152979 h 285098"/>
                <a:gd name="connsiteX3" fmla="*/ 58896 w 341635"/>
                <a:gd name="connsiteY3" fmla="*/ 142549 h 285098"/>
                <a:gd name="connsiteX4" fmla="*/ 90187 w 341635"/>
                <a:gd name="connsiteY4" fmla="*/ 135595 h 285098"/>
                <a:gd name="connsiteX5" fmla="*/ 121478 w 341635"/>
                <a:gd name="connsiteY5" fmla="*/ 125165 h 285098"/>
                <a:gd name="connsiteX6" fmla="*/ 131909 w 341635"/>
                <a:gd name="connsiteY6" fmla="*/ 121688 h 285098"/>
                <a:gd name="connsiteX7" fmla="*/ 152769 w 341635"/>
                <a:gd name="connsiteY7" fmla="*/ 104304 h 285098"/>
                <a:gd name="connsiteX8" fmla="*/ 173630 w 341635"/>
                <a:gd name="connsiteY8" fmla="*/ 97350 h 285098"/>
                <a:gd name="connsiteX9" fmla="*/ 184061 w 341635"/>
                <a:gd name="connsiteY9" fmla="*/ 93873 h 285098"/>
                <a:gd name="connsiteX10" fmla="*/ 204921 w 341635"/>
                <a:gd name="connsiteY10" fmla="*/ 79966 h 285098"/>
                <a:gd name="connsiteX11" fmla="*/ 225782 w 341635"/>
                <a:gd name="connsiteY11" fmla="*/ 66059 h 285098"/>
                <a:gd name="connsiteX12" fmla="*/ 236213 w 341635"/>
                <a:gd name="connsiteY12" fmla="*/ 62582 h 285098"/>
                <a:gd name="connsiteX13" fmla="*/ 257074 w 341635"/>
                <a:gd name="connsiteY13" fmla="*/ 48675 h 285098"/>
                <a:gd name="connsiteX14" fmla="*/ 267504 w 341635"/>
                <a:gd name="connsiteY14" fmla="*/ 41721 h 285098"/>
                <a:gd name="connsiteX15" fmla="*/ 284888 w 341635"/>
                <a:gd name="connsiteY15" fmla="*/ 38244 h 285098"/>
                <a:gd name="connsiteX16" fmla="*/ 298795 w 341635"/>
                <a:gd name="connsiteY16" fmla="*/ 31291 h 285098"/>
                <a:gd name="connsiteX17" fmla="*/ 309226 w 341635"/>
                <a:gd name="connsiteY17" fmla="*/ 27814 h 285098"/>
                <a:gd name="connsiteX18" fmla="*/ 312702 w 341635"/>
                <a:gd name="connsiteY18" fmla="*/ 17384 h 285098"/>
                <a:gd name="connsiteX19" fmla="*/ 333563 w 341635"/>
                <a:gd name="connsiteY19" fmla="*/ 0 h 285098"/>
                <a:gd name="connsiteX20" fmla="*/ 340517 w 341635"/>
                <a:gd name="connsiteY20" fmla="*/ 10430 h 285098"/>
                <a:gd name="connsiteX21" fmla="*/ 333563 w 341635"/>
                <a:gd name="connsiteY21" fmla="*/ 79966 h 285098"/>
                <a:gd name="connsiteX22" fmla="*/ 333563 w 341635"/>
                <a:gd name="connsiteY22" fmla="*/ 180794 h 285098"/>
                <a:gd name="connsiteX23" fmla="*/ 323133 w 341635"/>
                <a:gd name="connsiteY23" fmla="*/ 187747 h 285098"/>
                <a:gd name="connsiteX24" fmla="*/ 302272 w 341635"/>
                <a:gd name="connsiteY24" fmla="*/ 194701 h 285098"/>
                <a:gd name="connsiteX25" fmla="*/ 291842 w 341635"/>
                <a:gd name="connsiteY25" fmla="*/ 198178 h 285098"/>
                <a:gd name="connsiteX26" fmla="*/ 281411 w 341635"/>
                <a:gd name="connsiteY26" fmla="*/ 201654 h 285098"/>
                <a:gd name="connsiteX27" fmla="*/ 260550 w 341635"/>
                <a:gd name="connsiteY27" fmla="*/ 215562 h 285098"/>
                <a:gd name="connsiteX28" fmla="*/ 250120 w 341635"/>
                <a:gd name="connsiteY28" fmla="*/ 222515 h 285098"/>
                <a:gd name="connsiteX29" fmla="*/ 239690 w 341635"/>
                <a:gd name="connsiteY29" fmla="*/ 225992 h 285098"/>
                <a:gd name="connsiteX30" fmla="*/ 222306 w 341635"/>
                <a:gd name="connsiteY30" fmla="*/ 239899 h 285098"/>
                <a:gd name="connsiteX31" fmla="*/ 187537 w 341635"/>
                <a:gd name="connsiteY31" fmla="*/ 257283 h 285098"/>
                <a:gd name="connsiteX32" fmla="*/ 166677 w 341635"/>
                <a:gd name="connsiteY32" fmla="*/ 271190 h 285098"/>
                <a:gd name="connsiteX33" fmla="*/ 156246 w 341635"/>
                <a:gd name="connsiteY33" fmla="*/ 278144 h 285098"/>
                <a:gd name="connsiteX34" fmla="*/ 131909 w 341635"/>
                <a:gd name="connsiteY34" fmla="*/ 285098 h 285098"/>
                <a:gd name="connsiteX35" fmla="*/ 79756 w 341635"/>
                <a:gd name="connsiteY35" fmla="*/ 278144 h 285098"/>
                <a:gd name="connsiteX36" fmla="*/ 69326 w 341635"/>
                <a:gd name="connsiteY36" fmla="*/ 271190 h 285098"/>
                <a:gd name="connsiteX37" fmla="*/ 48465 w 341635"/>
                <a:gd name="connsiteY37" fmla="*/ 264237 h 285098"/>
                <a:gd name="connsiteX38" fmla="*/ 3267 w 341635"/>
                <a:gd name="connsiteY38" fmla="*/ 239899 h 2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1635" h="285098">
                  <a:moveTo>
                    <a:pt x="3267" y="239899"/>
                  </a:moveTo>
                  <a:lnTo>
                    <a:pt x="3267" y="239899"/>
                  </a:lnTo>
                  <a:cubicBezTo>
                    <a:pt x="3903" y="225900"/>
                    <a:pt x="-10713" y="168472"/>
                    <a:pt x="17174" y="152979"/>
                  </a:cubicBezTo>
                  <a:cubicBezTo>
                    <a:pt x="29530" y="146114"/>
                    <a:pt x="45417" y="145000"/>
                    <a:pt x="58896" y="142549"/>
                  </a:cubicBezTo>
                  <a:cubicBezTo>
                    <a:pt x="67293" y="141022"/>
                    <a:pt x="81603" y="138170"/>
                    <a:pt x="90187" y="135595"/>
                  </a:cubicBezTo>
                  <a:cubicBezTo>
                    <a:pt x="100718" y="132436"/>
                    <a:pt x="111048" y="128641"/>
                    <a:pt x="121478" y="125165"/>
                  </a:cubicBezTo>
                  <a:lnTo>
                    <a:pt x="131909" y="121688"/>
                  </a:lnTo>
                  <a:cubicBezTo>
                    <a:pt x="138460" y="115136"/>
                    <a:pt x="144054" y="108177"/>
                    <a:pt x="152769" y="104304"/>
                  </a:cubicBezTo>
                  <a:cubicBezTo>
                    <a:pt x="159467" y="101327"/>
                    <a:pt x="166676" y="99668"/>
                    <a:pt x="173630" y="97350"/>
                  </a:cubicBezTo>
                  <a:lnTo>
                    <a:pt x="184061" y="93873"/>
                  </a:lnTo>
                  <a:cubicBezTo>
                    <a:pt x="207207" y="70727"/>
                    <a:pt x="182280" y="92544"/>
                    <a:pt x="204921" y="79966"/>
                  </a:cubicBezTo>
                  <a:cubicBezTo>
                    <a:pt x="212227" y="75907"/>
                    <a:pt x="217854" y="68702"/>
                    <a:pt x="225782" y="66059"/>
                  </a:cubicBezTo>
                  <a:cubicBezTo>
                    <a:pt x="229259" y="64900"/>
                    <a:pt x="233009" y="64362"/>
                    <a:pt x="236213" y="62582"/>
                  </a:cubicBezTo>
                  <a:cubicBezTo>
                    <a:pt x="243519" y="58523"/>
                    <a:pt x="250120" y="53311"/>
                    <a:pt x="257074" y="48675"/>
                  </a:cubicBezTo>
                  <a:cubicBezTo>
                    <a:pt x="260551" y="46357"/>
                    <a:pt x="263407" y="42541"/>
                    <a:pt x="267504" y="41721"/>
                  </a:cubicBezTo>
                  <a:lnTo>
                    <a:pt x="284888" y="38244"/>
                  </a:lnTo>
                  <a:cubicBezTo>
                    <a:pt x="289524" y="35926"/>
                    <a:pt x="294031" y="33332"/>
                    <a:pt x="298795" y="31291"/>
                  </a:cubicBezTo>
                  <a:cubicBezTo>
                    <a:pt x="302164" y="29847"/>
                    <a:pt x="306634" y="30406"/>
                    <a:pt x="309226" y="27814"/>
                  </a:cubicBezTo>
                  <a:cubicBezTo>
                    <a:pt x="311817" y="25223"/>
                    <a:pt x="310669" y="20433"/>
                    <a:pt x="312702" y="17384"/>
                  </a:cubicBezTo>
                  <a:cubicBezTo>
                    <a:pt x="318056" y="9352"/>
                    <a:pt x="325866" y="5131"/>
                    <a:pt x="333563" y="0"/>
                  </a:cubicBezTo>
                  <a:cubicBezTo>
                    <a:pt x="335881" y="3477"/>
                    <a:pt x="340308" y="6257"/>
                    <a:pt x="340517" y="10430"/>
                  </a:cubicBezTo>
                  <a:cubicBezTo>
                    <a:pt x="342764" y="55377"/>
                    <a:pt x="342179" y="54121"/>
                    <a:pt x="333563" y="79966"/>
                  </a:cubicBezTo>
                  <a:cubicBezTo>
                    <a:pt x="336457" y="114695"/>
                    <a:pt x="341002" y="145460"/>
                    <a:pt x="333563" y="180794"/>
                  </a:cubicBezTo>
                  <a:cubicBezTo>
                    <a:pt x="332702" y="184883"/>
                    <a:pt x="326951" y="186050"/>
                    <a:pt x="323133" y="187747"/>
                  </a:cubicBezTo>
                  <a:cubicBezTo>
                    <a:pt x="316435" y="190724"/>
                    <a:pt x="309226" y="192383"/>
                    <a:pt x="302272" y="194701"/>
                  </a:cubicBezTo>
                  <a:lnTo>
                    <a:pt x="291842" y="198178"/>
                  </a:lnTo>
                  <a:lnTo>
                    <a:pt x="281411" y="201654"/>
                  </a:lnTo>
                  <a:lnTo>
                    <a:pt x="260550" y="215562"/>
                  </a:lnTo>
                  <a:cubicBezTo>
                    <a:pt x="257073" y="217880"/>
                    <a:pt x="254084" y="221194"/>
                    <a:pt x="250120" y="222515"/>
                  </a:cubicBezTo>
                  <a:lnTo>
                    <a:pt x="239690" y="225992"/>
                  </a:lnTo>
                  <a:cubicBezTo>
                    <a:pt x="226841" y="245263"/>
                    <a:pt x="240087" y="230021"/>
                    <a:pt x="222306" y="239899"/>
                  </a:cubicBezTo>
                  <a:cubicBezTo>
                    <a:pt x="188439" y="258714"/>
                    <a:pt x="214716" y="250488"/>
                    <a:pt x="187537" y="257283"/>
                  </a:cubicBezTo>
                  <a:lnTo>
                    <a:pt x="166677" y="271190"/>
                  </a:lnTo>
                  <a:cubicBezTo>
                    <a:pt x="163200" y="273508"/>
                    <a:pt x="160300" y="277130"/>
                    <a:pt x="156246" y="278144"/>
                  </a:cubicBezTo>
                  <a:cubicBezTo>
                    <a:pt x="138784" y="282510"/>
                    <a:pt x="146872" y="280110"/>
                    <a:pt x="131909" y="285098"/>
                  </a:cubicBezTo>
                  <a:cubicBezTo>
                    <a:pt x="122590" y="284321"/>
                    <a:pt x="93957" y="285245"/>
                    <a:pt x="79756" y="278144"/>
                  </a:cubicBezTo>
                  <a:cubicBezTo>
                    <a:pt x="76019" y="276275"/>
                    <a:pt x="73144" y="272887"/>
                    <a:pt x="69326" y="271190"/>
                  </a:cubicBezTo>
                  <a:cubicBezTo>
                    <a:pt x="62628" y="268213"/>
                    <a:pt x="55419" y="266555"/>
                    <a:pt x="48465" y="264237"/>
                  </a:cubicBezTo>
                  <a:cubicBezTo>
                    <a:pt x="36481" y="260242"/>
                    <a:pt x="10800" y="243955"/>
                    <a:pt x="3267" y="239899"/>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45" name="Picture 44"/>
            <p:cNvPicPr>
              <a:picLocks noChangeAspect="1"/>
            </p:cNvPicPr>
            <p:nvPr/>
          </p:nvPicPr>
          <p:blipFill>
            <a:blip r:embed="rId11">
              <a:clrChange>
                <a:clrFrom>
                  <a:srgbClr val="FFFFFF"/>
                </a:clrFrom>
                <a:clrTo>
                  <a:srgbClr val="FFFFFF">
                    <a:alpha val="0"/>
                  </a:srgbClr>
                </a:clrTo>
              </a:clrChange>
            </a:blip>
            <a:stretch>
              <a:fillRect/>
            </a:stretch>
          </p:blipFill>
          <p:spPr>
            <a:xfrm>
              <a:off x="788710" y="2434883"/>
              <a:ext cx="878187" cy="982733"/>
            </a:xfrm>
            <a:prstGeom prst="rect">
              <a:avLst/>
            </a:prstGeom>
          </p:spPr>
        </p:pic>
        <p:sp>
          <p:nvSpPr>
            <p:cNvPr id="46" name="TextBox 45"/>
            <p:cNvSpPr txBox="1"/>
            <p:nvPr/>
          </p:nvSpPr>
          <p:spPr>
            <a:xfrm>
              <a:off x="730486" y="3353685"/>
              <a:ext cx="988976" cy="394303"/>
            </a:xfrm>
            <a:prstGeom prst="rect">
              <a:avLst/>
            </a:prstGeom>
            <a:noFill/>
          </p:spPr>
          <p:txBody>
            <a:bodyPr wrap="square" rtlCol="0">
              <a:spAutoFit/>
            </a:bodyPr>
            <a:lstStyle/>
            <a:p>
              <a:r>
                <a:rPr lang="en-US" sz="1400" b="1" dirty="0"/>
                <a:t>Cert Store</a:t>
              </a:r>
              <a:endParaRPr lang="pt-BR" sz="1400" b="1" dirty="0"/>
            </a:p>
          </p:txBody>
        </p:sp>
      </p:grpSp>
      <p:pic>
        <p:nvPicPr>
          <p:cNvPr id="47" name="Picture 6" descr="http://fedoraproject.org/w/uploads/2/2e/Artwork_BluecurveLibrary_bluecurve-certificate.png"/>
          <p:cNvPicPr>
            <a:picLocks noChangeAspect="1" noChangeArrowheads="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5205155" y="5782415"/>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12" descr="http://www.psdgraphics.com/wp-content/uploads/2009/09/check-and-cross-icons.jpg"/>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57200" y="3131713"/>
            <a:ext cx="569872" cy="801360"/>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Curved Right Arrow 48"/>
          <p:cNvSpPr/>
          <p:nvPr/>
        </p:nvSpPr>
        <p:spPr>
          <a:xfrm rot="20412367" flipH="1">
            <a:off x="1556697" y="2299481"/>
            <a:ext cx="745341" cy="980889"/>
          </a:xfrm>
          <a:prstGeom prst="curvedRightArrow">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tx1">
                    <a:lumMod val="85000"/>
                    <a:lumOff val="15000"/>
                  </a:schemeClr>
                </a:solidFill>
              </a:rPr>
              <a:t>Validates cert</a:t>
            </a:r>
            <a:endParaRPr lang="pt-BR" sz="1200" dirty="0">
              <a:solidFill>
                <a:schemeClr val="tx1">
                  <a:lumMod val="85000"/>
                  <a:lumOff val="15000"/>
                </a:schemeClr>
              </a:solidFill>
            </a:endParaRPr>
          </a:p>
        </p:txBody>
      </p:sp>
    </p:spTree>
    <p:extLst>
      <p:ext uri="{BB962C8B-B14F-4D97-AF65-F5344CB8AC3E}">
        <p14:creationId xmlns:p14="http://schemas.microsoft.com/office/powerpoint/2010/main" val="220451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6.17284E-7 L -0.50886 -0.38272 " pathEditMode="relative" rAng="0" ptsTypes="AA">
                                      <p:cBhvr>
                                        <p:cTn id="10" dur="2000" fill="hold"/>
                                        <p:tgtEl>
                                          <p:spTgt spid="47"/>
                                        </p:tgtEl>
                                        <p:attrNameLst>
                                          <p:attrName>ppt_x</p:attrName>
                                          <p:attrName>ppt_y</p:attrName>
                                        </p:attrNameLst>
                                      </p:cBhvr>
                                      <p:rCtr x="-25451" y="-19136"/>
                                    </p:animMotion>
                                  </p:childTnLst>
                                </p:cTn>
                              </p:par>
                            </p:childTnLst>
                          </p:cTn>
                        </p:par>
                        <p:par>
                          <p:cTn id="11" fill="hold">
                            <p:stCondLst>
                              <p:cond delay="2500"/>
                            </p:stCondLst>
                            <p:childTnLst>
                              <p:par>
                                <p:cTn id="12" presetID="1" presetClass="exit" presetSubtype="0" fill="hold" grpId="1" nodeType="afterEffect">
                                  <p:stCondLst>
                                    <p:cond delay="0"/>
                                  </p:stCondLst>
                                  <p:childTnLst>
                                    <p:set>
                                      <p:cBhvr>
                                        <p:cTn id="13" dur="1" fill="hold">
                                          <p:stCondLst>
                                            <p:cond delay="0"/>
                                          </p:stCondLst>
                                        </p:cTn>
                                        <p:tgtEl>
                                          <p:spTgt spid="38"/>
                                        </p:tgtEl>
                                        <p:attrNameLst>
                                          <p:attrName>style.visibility</p:attrName>
                                        </p:attrNameLst>
                                      </p:cBhvr>
                                      <p:to>
                                        <p:strVal val="hidden"/>
                                      </p:to>
                                    </p:se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up)">
                                      <p:cBhvr>
                                        <p:cTn id="17" dur="500"/>
                                        <p:tgtEl>
                                          <p:spTgt spid="49"/>
                                        </p:tgtEl>
                                      </p:cBhvr>
                                    </p:animEffect>
                                  </p:childTnLst>
                                </p:cTn>
                              </p:par>
                            </p:childTnLst>
                          </p:cTn>
                        </p:par>
                        <p:par>
                          <p:cTn id="18" fill="hold">
                            <p:stCondLst>
                              <p:cond delay="3000"/>
                            </p:stCondLst>
                            <p:childTnLst>
                              <p:par>
                                <p:cTn id="19" presetID="22" presetClass="exit" presetSubtype="1" fill="hold" grpId="1" nodeType="afterEffect">
                                  <p:stCondLst>
                                    <p:cond delay="1500"/>
                                  </p:stCondLst>
                                  <p:childTnLst>
                                    <p:animEffect transition="out" filter="wipe(up)">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9" grpId="0" animBg="1"/>
      <p:bldP spid="4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Pinning:  Trust On First Use (TOFU) example</a:t>
            </a:r>
          </a:p>
        </p:txBody>
      </p:sp>
      <p:sp>
        <p:nvSpPr>
          <p:cNvPr id="3" name="Slide Number Placeholder 2"/>
          <p:cNvSpPr>
            <a:spLocks noGrp="1"/>
          </p:cNvSpPr>
          <p:nvPr>
            <p:ph type="sldNum" sz="quarter" idx="12"/>
          </p:nvPr>
        </p:nvSpPr>
        <p:spPr/>
        <p:txBody>
          <a:bodyPr/>
          <a:lstStyle/>
          <a:p>
            <a:fld id="{9B76E54B-5BBA-9541-9CDA-30D09F65C9FC}" type="slidenum">
              <a:rPr lang="en-US" smtClean="0"/>
              <a:t>65</a:t>
            </a:fld>
            <a:endParaRPr lang="en-US"/>
          </a:p>
        </p:txBody>
      </p:sp>
      <p:sp>
        <p:nvSpPr>
          <p:cNvPr id="6" name="Striped Right Arrow 5"/>
          <p:cNvSpPr/>
          <p:nvPr/>
        </p:nvSpPr>
        <p:spPr>
          <a:xfrm rot="2367229">
            <a:off x="947896" y="2481025"/>
            <a:ext cx="1971063" cy="1653233"/>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rPr>
              <a:t>App Talks to Server</a:t>
            </a:r>
            <a:endParaRPr lang="pt-BR" sz="1400" dirty="0">
              <a:solidFill>
                <a:schemeClr val="tx1">
                  <a:lumMod val="85000"/>
                  <a:lumOff val="15000"/>
                </a:schemeClr>
              </a:solidFill>
            </a:endParaRPr>
          </a:p>
        </p:txBody>
      </p:sp>
      <p:sp>
        <p:nvSpPr>
          <p:cNvPr id="7" name="Isosceles Triangle 6"/>
          <p:cNvSpPr/>
          <p:nvPr/>
        </p:nvSpPr>
        <p:spPr>
          <a:xfrm>
            <a:off x="1396223" y="2311794"/>
            <a:ext cx="5074002" cy="4038419"/>
          </a:xfrm>
          <a:prstGeom prst="triangle">
            <a:avLst/>
          </a:prstGeom>
          <a:solidFill>
            <a:srgbClr val="ECE9E7"/>
          </a:solidFill>
          <a:ln>
            <a:solidFill>
              <a:srgbClr val="FFFFFF"/>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pt-BR"/>
          </a:p>
        </p:txBody>
      </p:sp>
      <p:pic>
        <p:nvPicPr>
          <p:cNvPr id="8" name="Picture 4" descr="http://icons.iconarchive.com/icons/icons-land/vista-hardware-devices/256/Home-Server-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4162" y="3749752"/>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http://icons.iconarchive.com/icons/icons-land/vista-hardware-devices/256/Home-Server-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5686" y="3775692"/>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http://icons.iconarchive.com/icons/icons-land/vista-hardware-devices/256/Home-Server-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7210" y="3762314"/>
            <a:ext cx="931524" cy="12420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5377453" y="4959269"/>
            <a:ext cx="914468" cy="1346169"/>
            <a:chOff x="-1303574" y="1509837"/>
            <a:chExt cx="1828868" cy="1975529"/>
          </a:xfrm>
        </p:grpSpPr>
        <p:pic>
          <p:nvPicPr>
            <p:cNvPr id="12" name="Picture 4" descr="http://icons.iconarchive.com/icons/icons-land/vista-hardware-devices/256/Home-Server-icon.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303574" y="1656498"/>
              <a:ext cx="1828868" cy="182886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0" descr="http://thumb9.shutterstock.com/thumb_large/791821/791821,1330519193,2/stock-vector-an-angel-s-halo-and-devil-s-horns-isolated-on-white-96437840.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95381">
              <a:off x="-905724" y="1509837"/>
              <a:ext cx="887907" cy="48039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4" name="Picture 4" descr="http://icons.iconarchive.com/icons/icons-land/vista-hardware-devices/256/Home-Server-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5615" y="5101992"/>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8.pcmag.com/media/images/292637-samsung-galaxy-s-iii-t-mobile.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101785" y="1349595"/>
            <a:ext cx="1533593" cy="204479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48736" y="4505096"/>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6" descr="http://fedoraproject.org/w/uploads/2/2e/Artwork_BluecurveLibrary_bluecurve-certificate.png"/>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5195330" y="5779315"/>
            <a:ext cx="566474" cy="564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8" name="Group 17"/>
          <p:cNvGrpSpPr/>
          <p:nvPr/>
        </p:nvGrpSpPr>
        <p:grpSpPr>
          <a:xfrm>
            <a:off x="3318870" y="1921327"/>
            <a:ext cx="1122061" cy="1627078"/>
            <a:chOff x="6825081" y="2151261"/>
            <a:chExt cx="1015413" cy="1126658"/>
          </a:xfrm>
        </p:grpSpPr>
        <p:pic>
          <p:nvPicPr>
            <p:cNvPr id="19" name="Picture 14" descr="http://icons.iconarchive.com/icons/designcontest/ecommerce-business/256/company-building-icon.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pic>
        <p:nvPicPr>
          <p:cNvPr id="21"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331911" y="4501473"/>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275308" y="4476176"/>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67311" y="578995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4" descr="http://icons.iconarchive.com/icons/icons-land/vista-hardware-devices/256/Home-Server-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3279" y="5055628"/>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4" descr="http://icons.iconarchive.com/icons/icons-land/vista-hardware-devices/256/Home-Server-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4803" y="5081568"/>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4" descr="http://icons.iconarchive.com/icons/icons-land/vista-hardware-devices/256/Home-Server-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6327" y="5068190"/>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38170" y="5794731"/>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321345" y="5791108"/>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264742" y="5765811"/>
            <a:ext cx="566474" cy="564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0" name="Group 29"/>
          <p:cNvGrpSpPr/>
          <p:nvPr/>
        </p:nvGrpSpPr>
        <p:grpSpPr>
          <a:xfrm>
            <a:off x="903585" y="2848571"/>
            <a:ext cx="983050" cy="1742423"/>
            <a:chOff x="730486" y="2434883"/>
            <a:chExt cx="988976" cy="1313105"/>
          </a:xfrm>
        </p:grpSpPr>
        <p:sp>
          <p:nvSpPr>
            <p:cNvPr id="31" name="Freeform 30"/>
            <p:cNvSpPr/>
            <p:nvPr/>
          </p:nvSpPr>
          <p:spPr>
            <a:xfrm>
              <a:off x="1095404" y="2750154"/>
              <a:ext cx="341635" cy="285098"/>
            </a:xfrm>
            <a:custGeom>
              <a:avLst/>
              <a:gdLst>
                <a:gd name="connsiteX0" fmla="*/ 3267 w 341635"/>
                <a:gd name="connsiteY0" fmla="*/ 239899 h 285098"/>
                <a:gd name="connsiteX1" fmla="*/ 3267 w 341635"/>
                <a:gd name="connsiteY1" fmla="*/ 239899 h 285098"/>
                <a:gd name="connsiteX2" fmla="*/ 17174 w 341635"/>
                <a:gd name="connsiteY2" fmla="*/ 152979 h 285098"/>
                <a:gd name="connsiteX3" fmla="*/ 58896 w 341635"/>
                <a:gd name="connsiteY3" fmla="*/ 142549 h 285098"/>
                <a:gd name="connsiteX4" fmla="*/ 90187 w 341635"/>
                <a:gd name="connsiteY4" fmla="*/ 135595 h 285098"/>
                <a:gd name="connsiteX5" fmla="*/ 121478 w 341635"/>
                <a:gd name="connsiteY5" fmla="*/ 125165 h 285098"/>
                <a:gd name="connsiteX6" fmla="*/ 131909 w 341635"/>
                <a:gd name="connsiteY6" fmla="*/ 121688 h 285098"/>
                <a:gd name="connsiteX7" fmla="*/ 152769 w 341635"/>
                <a:gd name="connsiteY7" fmla="*/ 104304 h 285098"/>
                <a:gd name="connsiteX8" fmla="*/ 173630 w 341635"/>
                <a:gd name="connsiteY8" fmla="*/ 97350 h 285098"/>
                <a:gd name="connsiteX9" fmla="*/ 184061 w 341635"/>
                <a:gd name="connsiteY9" fmla="*/ 93873 h 285098"/>
                <a:gd name="connsiteX10" fmla="*/ 204921 w 341635"/>
                <a:gd name="connsiteY10" fmla="*/ 79966 h 285098"/>
                <a:gd name="connsiteX11" fmla="*/ 225782 w 341635"/>
                <a:gd name="connsiteY11" fmla="*/ 66059 h 285098"/>
                <a:gd name="connsiteX12" fmla="*/ 236213 w 341635"/>
                <a:gd name="connsiteY12" fmla="*/ 62582 h 285098"/>
                <a:gd name="connsiteX13" fmla="*/ 257074 w 341635"/>
                <a:gd name="connsiteY13" fmla="*/ 48675 h 285098"/>
                <a:gd name="connsiteX14" fmla="*/ 267504 w 341635"/>
                <a:gd name="connsiteY14" fmla="*/ 41721 h 285098"/>
                <a:gd name="connsiteX15" fmla="*/ 284888 w 341635"/>
                <a:gd name="connsiteY15" fmla="*/ 38244 h 285098"/>
                <a:gd name="connsiteX16" fmla="*/ 298795 w 341635"/>
                <a:gd name="connsiteY16" fmla="*/ 31291 h 285098"/>
                <a:gd name="connsiteX17" fmla="*/ 309226 w 341635"/>
                <a:gd name="connsiteY17" fmla="*/ 27814 h 285098"/>
                <a:gd name="connsiteX18" fmla="*/ 312702 w 341635"/>
                <a:gd name="connsiteY18" fmla="*/ 17384 h 285098"/>
                <a:gd name="connsiteX19" fmla="*/ 333563 w 341635"/>
                <a:gd name="connsiteY19" fmla="*/ 0 h 285098"/>
                <a:gd name="connsiteX20" fmla="*/ 340517 w 341635"/>
                <a:gd name="connsiteY20" fmla="*/ 10430 h 285098"/>
                <a:gd name="connsiteX21" fmla="*/ 333563 w 341635"/>
                <a:gd name="connsiteY21" fmla="*/ 79966 h 285098"/>
                <a:gd name="connsiteX22" fmla="*/ 333563 w 341635"/>
                <a:gd name="connsiteY22" fmla="*/ 180794 h 285098"/>
                <a:gd name="connsiteX23" fmla="*/ 323133 w 341635"/>
                <a:gd name="connsiteY23" fmla="*/ 187747 h 285098"/>
                <a:gd name="connsiteX24" fmla="*/ 302272 w 341635"/>
                <a:gd name="connsiteY24" fmla="*/ 194701 h 285098"/>
                <a:gd name="connsiteX25" fmla="*/ 291842 w 341635"/>
                <a:gd name="connsiteY25" fmla="*/ 198178 h 285098"/>
                <a:gd name="connsiteX26" fmla="*/ 281411 w 341635"/>
                <a:gd name="connsiteY26" fmla="*/ 201654 h 285098"/>
                <a:gd name="connsiteX27" fmla="*/ 260550 w 341635"/>
                <a:gd name="connsiteY27" fmla="*/ 215562 h 285098"/>
                <a:gd name="connsiteX28" fmla="*/ 250120 w 341635"/>
                <a:gd name="connsiteY28" fmla="*/ 222515 h 285098"/>
                <a:gd name="connsiteX29" fmla="*/ 239690 w 341635"/>
                <a:gd name="connsiteY29" fmla="*/ 225992 h 285098"/>
                <a:gd name="connsiteX30" fmla="*/ 222306 w 341635"/>
                <a:gd name="connsiteY30" fmla="*/ 239899 h 285098"/>
                <a:gd name="connsiteX31" fmla="*/ 187537 w 341635"/>
                <a:gd name="connsiteY31" fmla="*/ 257283 h 285098"/>
                <a:gd name="connsiteX32" fmla="*/ 166677 w 341635"/>
                <a:gd name="connsiteY32" fmla="*/ 271190 h 285098"/>
                <a:gd name="connsiteX33" fmla="*/ 156246 w 341635"/>
                <a:gd name="connsiteY33" fmla="*/ 278144 h 285098"/>
                <a:gd name="connsiteX34" fmla="*/ 131909 w 341635"/>
                <a:gd name="connsiteY34" fmla="*/ 285098 h 285098"/>
                <a:gd name="connsiteX35" fmla="*/ 79756 w 341635"/>
                <a:gd name="connsiteY35" fmla="*/ 278144 h 285098"/>
                <a:gd name="connsiteX36" fmla="*/ 69326 w 341635"/>
                <a:gd name="connsiteY36" fmla="*/ 271190 h 285098"/>
                <a:gd name="connsiteX37" fmla="*/ 48465 w 341635"/>
                <a:gd name="connsiteY37" fmla="*/ 264237 h 285098"/>
                <a:gd name="connsiteX38" fmla="*/ 3267 w 341635"/>
                <a:gd name="connsiteY38" fmla="*/ 239899 h 2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1635" h="285098">
                  <a:moveTo>
                    <a:pt x="3267" y="239899"/>
                  </a:moveTo>
                  <a:lnTo>
                    <a:pt x="3267" y="239899"/>
                  </a:lnTo>
                  <a:cubicBezTo>
                    <a:pt x="3903" y="225900"/>
                    <a:pt x="-10713" y="168472"/>
                    <a:pt x="17174" y="152979"/>
                  </a:cubicBezTo>
                  <a:cubicBezTo>
                    <a:pt x="29530" y="146114"/>
                    <a:pt x="45417" y="145000"/>
                    <a:pt x="58896" y="142549"/>
                  </a:cubicBezTo>
                  <a:cubicBezTo>
                    <a:pt x="67293" y="141022"/>
                    <a:pt x="81603" y="138170"/>
                    <a:pt x="90187" y="135595"/>
                  </a:cubicBezTo>
                  <a:cubicBezTo>
                    <a:pt x="100718" y="132436"/>
                    <a:pt x="111048" y="128641"/>
                    <a:pt x="121478" y="125165"/>
                  </a:cubicBezTo>
                  <a:lnTo>
                    <a:pt x="131909" y="121688"/>
                  </a:lnTo>
                  <a:cubicBezTo>
                    <a:pt x="138460" y="115136"/>
                    <a:pt x="144054" y="108177"/>
                    <a:pt x="152769" y="104304"/>
                  </a:cubicBezTo>
                  <a:cubicBezTo>
                    <a:pt x="159467" y="101327"/>
                    <a:pt x="166676" y="99668"/>
                    <a:pt x="173630" y="97350"/>
                  </a:cubicBezTo>
                  <a:lnTo>
                    <a:pt x="184061" y="93873"/>
                  </a:lnTo>
                  <a:cubicBezTo>
                    <a:pt x="207207" y="70727"/>
                    <a:pt x="182280" y="92544"/>
                    <a:pt x="204921" y="79966"/>
                  </a:cubicBezTo>
                  <a:cubicBezTo>
                    <a:pt x="212227" y="75907"/>
                    <a:pt x="217854" y="68702"/>
                    <a:pt x="225782" y="66059"/>
                  </a:cubicBezTo>
                  <a:cubicBezTo>
                    <a:pt x="229259" y="64900"/>
                    <a:pt x="233009" y="64362"/>
                    <a:pt x="236213" y="62582"/>
                  </a:cubicBezTo>
                  <a:cubicBezTo>
                    <a:pt x="243519" y="58523"/>
                    <a:pt x="250120" y="53311"/>
                    <a:pt x="257074" y="48675"/>
                  </a:cubicBezTo>
                  <a:cubicBezTo>
                    <a:pt x="260551" y="46357"/>
                    <a:pt x="263407" y="42541"/>
                    <a:pt x="267504" y="41721"/>
                  </a:cubicBezTo>
                  <a:lnTo>
                    <a:pt x="284888" y="38244"/>
                  </a:lnTo>
                  <a:cubicBezTo>
                    <a:pt x="289524" y="35926"/>
                    <a:pt x="294031" y="33332"/>
                    <a:pt x="298795" y="31291"/>
                  </a:cubicBezTo>
                  <a:cubicBezTo>
                    <a:pt x="302164" y="29847"/>
                    <a:pt x="306634" y="30406"/>
                    <a:pt x="309226" y="27814"/>
                  </a:cubicBezTo>
                  <a:cubicBezTo>
                    <a:pt x="311817" y="25223"/>
                    <a:pt x="310669" y="20433"/>
                    <a:pt x="312702" y="17384"/>
                  </a:cubicBezTo>
                  <a:cubicBezTo>
                    <a:pt x="318056" y="9352"/>
                    <a:pt x="325866" y="5131"/>
                    <a:pt x="333563" y="0"/>
                  </a:cubicBezTo>
                  <a:cubicBezTo>
                    <a:pt x="335881" y="3477"/>
                    <a:pt x="340308" y="6257"/>
                    <a:pt x="340517" y="10430"/>
                  </a:cubicBezTo>
                  <a:cubicBezTo>
                    <a:pt x="342764" y="55377"/>
                    <a:pt x="342179" y="54121"/>
                    <a:pt x="333563" y="79966"/>
                  </a:cubicBezTo>
                  <a:cubicBezTo>
                    <a:pt x="336457" y="114695"/>
                    <a:pt x="341002" y="145460"/>
                    <a:pt x="333563" y="180794"/>
                  </a:cubicBezTo>
                  <a:cubicBezTo>
                    <a:pt x="332702" y="184883"/>
                    <a:pt x="326951" y="186050"/>
                    <a:pt x="323133" y="187747"/>
                  </a:cubicBezTo>
                  <a:cubicBezTo>
                    <a:pt x="316435" y="190724"/>
                    <a:pt x="309226" y="192383"/>
                    <a:pt x="302272" y="194701"/>
                  </a:cubicBezTo>
                  <a:lnTo>
                    <a:pt x="291842" y="198178"/>
                  </a:lnTo>
                  <a:lnTo>
                    <a:pt x="281411" y="201654"/>
                  </a:lnTo>
                  <a:lnTo>
                    <a:pt x="260550" y="215562"/>
                  </a:lnTo>
                  <a:cubicBezTo>
                    <a:pt x="257073" y="217880"/>
                    <a:pt x="254084" y="221194"/>
                    <a:pt x="250120" y="222515"/>
                  </a:cubicBezTo>
                  <a:lnTo>
                    <a:pt x="239690" y="225992"/>
                  </a:lnTo>
                  <a:cubicBezTo>
                    <a:pt x="226841" y="245263"/>
                    <a:pt x="240087" y="230021"/>
                    <a:pt x="222306" y="239899"/>
                  </a:cubicBezTo>
                  <a:cubicBezTo>
                    <a:pt x="188439" y="258714"/>
                    <a:pt x="214716" y="250488"/>
                    <a:pt x="187537" y="257283"/>
                  </a:cubicBezTo>
                  <a:lnTo>
                    <a:pt x="166677" y="271190"/>
                  </a:lnTo>
                  <a:cubicBezTo>
                    <a:pt x="163200" y="273508"/>
                    <a:pt x="160300" y="277130"/>
                    <a:pt x="156246" y="278144"/>
                  </a:cubicBezTo>
                  <a:cubicBezTo>
                    <a:pt x="138784" y="282510"/>
                    <a:pt x="146872" y="280110"/>
                    <a:pt x="131909" y="285098"/>
                  </a:cubicBezTo>
                  <a:cubicBezTo>
                    <a:pt x="122590" y="284321"/>
                    <a:pt x="93957" y="285245"/>
                    <a:pt x="79756" y="278144"/>
                  </a:cubicBezTo>
                  <a:cubicBezTo>
                    <a:pt x="76019" y="276275"/>
                    <a:pt x="73144" y="272887"/>
                    <a:pt x="69326" y="271190"/>
                  </a:cubicBezTo>
                  <a:cubicBezTo>
                    <a:pt x="62628" y="268213"/>
                    <a:pt x="55419" y="266555"/>
                    <a:pt x="48465" y="264237"/>
                  </a:cubicBezTo>
                  <a:cubicBezTo>
                    <a:pt x="36481" y="260242"/>
                    <a:pt x="10800" y="243955"/>
                    <a:pt x="3267" y="239899"/>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32" name="Picture 31"/>
            <p:cNvPicPr>
              <a:picLocks noChangeAspect="1"/>
            </p:cNvPicPr>
            <p:nvPr/>
          </p:nvPicPr>
          <p:blipFill>
            <a:blip r:embed="rId10">
              <a:clrChange>
                <a:clrFrom>
                  <a:srgbClr val="FFFFFF"/>
                </a:clrFrom>
                <a:clrTo>
                  <a:srgbClr val="FFFFFF">
                    <a:alpha val="0"/>
                  </a:srgbClr>
                </a:clrTo>
              </a:clrChange>
            </a:blip>
            <a:stretch>
              <a:fillRect/>
            </a:stretch>
          </p:blipFill>
          <p:spPr>
            <a:xfrm>
              <a:off x="788710" y="2434883"/>
              <a:ext cx="878187" cy="982733"/>
            </a:xfrm>
            <a:prstGeom prst="rect">
              <a:avLst/>
            </a:prstGeom>
          </p:spPr>
        </p:pic>
        <p:sp>
          <p:nvSpPr>
            <p:cNvPr id="33" name="TextBox 32"/>
            <p:cNvSpPr txBox="1"/>
            <p:nvPr/>
          </p:nvSpPr>
          <p:spPr>
            <a:xfrm>
              <a:off x="730486" y="3353685"/>
              <a:ext cx="988976" cy="394303"/>
            </a:xfrm>
            <a:prstGeom prst="rect">
              <a:avLst/>
            </a:prstGeom>
            <a:noFill/>
          </p:spPr>
          <p:txBody>
            <a:bodyPr wrap="square" rtlCol="0">
              <a:spAutoFit/>
            </a:bodyPr>
            <a:lstStyle/>
            <a:p>
              <a:r>
                <a:rPr lang="en-US" sz="1400" b="1" dirty="0"/>
                <a:t>Cert Store</a:t>
              </a:r>
              <a:endParaRPr lang="pt-BR" sz="1400" b="1" dirty="0"/>
            </a:p>
          </p:txBody>
        </p:sp>
      </p:grpSp>
      <p:sp>
        <p:nvSpPr>
          <p:cNvPr id="34" name="Curved Right Arrow 33"/>
          <p:cNvSpPr/>
          <p:nvPr/>
        </p:nvSpPr>
        <p:spPr>
          <a:xfrm rot="20412367" flipH="1">
            <a:off x="1550691" y="2302570"/>
            <a:ext cx="745341" cy="980889"/>
          </a:xfrm>
          <a:prstGeom prst="curvedRightArrow">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tx1">
                    <a:lumMod val="85000"/>
                    <a:lumOff val="15000"/>
                  </a:schemeClr>
                </a:solidFill>
              </a:rPr>
              <a:t>Validates cert</a:t>
            </a:r>
            <a:endParaRPr lang="pt-BR" sz="1200" dirty="0">
              <a:solidFill>
                <a:schemeClr val="tx1">
                  <a:lumMod val="85000"/>
                  <a:lumOff val="15000"/>
                </a:schemeClr>
              </a:solidFill>
            </a:endParaRPr>
          </a:p>
        </p:txBody>
      </p:sp>
      <p:pic>
        <p:nvPicPr>
          <p:cNvPr id="35"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54980" y="4495869"/>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12" descr="http://www.psdgraphics.com/wp-content/uploads/2009/09/check-and-cross-icons.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00332" y="3134802"/>
            <a:ext cx="620734" cy="932972"/>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22" descr="http://www.youtoart.com/design_pic/bigpic/b_1244482885887.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227" y="2769537"/>
            <a:ext cx="779546" cy="7795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28529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61111E-6 2.34568E-6 L -0.18855 -0.20247 " pathEditMode="relative" rAng="0" ptsTypes="AA">
                                      <p:cBhvr>
                                        <p:cTn id="10" dur="2000" fill="hold"/>
                                        <p:tgtEl>
                                          <p:spTgt spid="35"/>
                                        </p:tgtEl>
                                        <p:attrNameLst>
                                          <p:attrName>ppt_x</p:attrName>
                                          <p:attrName>ppt_y</p:attrName>
                                        </p:attrNameLst>
                                      </p:cBhvr>
                                      <p:rCtr x="-9427" y="-10123"/>
                                    </p:animMotion>
                                  </p:childTnLst>
                                </p:cTn>
                              </p:par>
                            </p:childTnLst>
                          </p:cTn>
                        </p:par>
                        <p:par>
                          <p:cTn id="11" fill="hold">
                            <p:stCondLst>
                              <p:cond delay="2500"/>
                            </p:stCondLst>
                            <p:childTnLst>
                              <p:par>
                                <p:cTn id="12" presetID="1" presetClass="exit" presetSubtype="0" fill="hold" grpId="1" nodeType="after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par>
                          <p:cTn id="18" fill="hold">
                            <p:stCondLst>
                              <p:cond delay="3000"/>
                            </p:stCondLst>
                            <p:childTnLst>
                              <p:par>
                                <p:cTn id="19" presetID="22" presetClass="exit" presetSubtype="1" fill="hold" grpId="1" nodeType="afterEffect">
                                  <p:stCondLst>
                                    <p:cond delay="1500"/>
                                  </p:stCondLst>
                                  <p:childTnLst>
                                    <p:animEffect transition="out" filter="wipe(up)">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4" grpId="0" animBg="1"/>
      <p:bldP spid="3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Pinning:  Reduces the attack surface for cert forgery</a:t>
            </a:r>
          </a:p>
        </p:txBody>
      </p:sp>
      <p:sp>
        <p:nvSpPr>
          <p:cNvPr id="3" name="Slide Number Placeholder 2"/>
          <p:cNvSpPr>
            <a:spLocks noGrp="1"/>
          </p:cNvSpPr>
          <p:nvPr>
            <p:ph type="sldNum" sz="quarter" idx="12"/>
          </p:nvPr>
        </p:nvSpPr>
        <p:spPr/>
        <p:txBody>
          <a:bodyPr/>
          <a:lstStyle/>
          <a:p>
            <a:fld id="{9B76E54B-5BBA-9541-9CDA-30D09F65C9FC}" type="slidenum">
              <a:rPr lang="en-US" smtClean="0"/>
              <a:t>66</a:t>
            </a:fld>
            <a:endParaRPr lang="en-US"/>
          </a:p>
        </p:txBody>
      </p:sp>
      <p:sp>
        <p:nvSpPr>
          <p:cNvPr id="6" name="Isosceles Triangle 5"/>
          <p:cNvSpPr/>
          <p:nvPr/>
        </p:nvSpPr>
        <p:spPr>
          <a:xfrm>
            <a:off x="5205826" y="2308455"/>
            <a:ext cx="2972693" cy="4038419"/>
          </a:xfrm>
          <a:prstGeom prst="triangle">
            <a:avLst/>
          </a:prstGeom>
          <a:ln>
            <a:solidFill>
              <a:srgbClr val="FFFFFF"/>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pt-BR"/>
          </a:p>
        </p:txBody>
      </p:sp>
      <p:grpSp>
        <p:nvGrpSpPr>
          <p:cNvPr id="7" name="Group 6"/>
          <p:cNvGrpSpPr/>
          <p:nvPr/>
        </p:nvGrpSpPr>
        <p:grpSpPr>
          <a:xfrm>
            <a:off x="6062721" y="1751455"/>
            <a:ext cx="1175832" cy="2256568"/>
            <a:chOff x="6465433" y="1419968"/>
            <a:chExt cx="1084228" cy="1605738"/>
          </a:xfrm>
        </p:grpSpPr>
        <p:grpSp>
          <p:nvGrpSpPr>
            <p:cNvPr id="8" name="Group 7"/>
            <p:cNvGrpSpPr/>
            <p:nvPr/>
          </p:nvGrpSpPr>
          <p:grpSpPr>
            <a:xfrm>
              <a:off x="6465433" y="1567504"/>
              <a:ext cx="1084228" cy="1458202"/>
              <a:chOff x="6756266" y="2151261"/>
              <a:chExt cx="1084228" cy="1458202"/>
            </a:xfrm>
          </p:grpSpPr>
          <p:pic>
            <p:nvPicPr>
              <p:cNvPr id="10" name="Picture 14" descr="http://icons.iconarchive.com/icons/designcontest/ecommerce-business/256/company-building-icon.png"/>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6756266" y="3237148"/>
                <a:ext cx="1084228" cy="372315"/>
              </a:xfrm>
              <a:prstGeom prst="rect">
                <a:avLst/>
              </a:prstGeom>
              <a:noFill/>
            </p:spPr>
            <p:txBody>
              <a:bodyPr wrap="square" rtlCol="0">
                <a:spAutoFit/>
              </a:bodyPr>
              <a:lstStyle/>
              <a:p>
                <a:pPr algn="ctr"/>
                <a:r>
                  <a:rPr lang="en-US" sz="1400" b="1" dirty="0">
                    <a:solidFill>
                      <a:schemeClr val="accent1"/>
                    </a:solidFill>
                  </a:rPr>
                  <a:t>Evil</a:t>
                </a:r>
              </a:p>
              <a:p>
                <a:pPr algn="ctr"/>
                <a:r>
                  <a:rPr lang="en-US" sz="1400" b="1" dirty="0">
                    <a:solidFill>
                      <a:schemeClr val="accent1"/>
                    </a:solidFill>
                  </a:rPr>
                  <a:t>Cert </a:t>
                </a:r>
                <a:r>
                  <a:rPr lang="en-US" sz="1400" b="1" dirty="0" err="1">
                    <a:solidFill>
                      <a:schemeClr val="accent1"/>
                    </a:solidFill>
                  </a:rPr>
                  <a:t>Auth</a:t>
                </a:r>
                <a:endParaRPr lang="pt-BR" sz="1400" b="1" dirty="0">
                  <a:solidFill>
                    <a:schemeClr val="accent1"/>
                  </a:solidFill>
                </a:endParaRPr>
              </a:p>
            </p:txBody>
          </p:sp>
        </p:grpSp>
        <p:pic>
          <p:nvPicPr>
            <p:cNvPr id="9" name="Picture 8" descr="http://thumb9.shutterstock.com/thumb_large/791821/791821,1330519193,2/stock-vector-an-angel-s-halo-and-devil-s-horns-isolated-on-white-96437840.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702311" y="1419968"/>
              <a:ext cx="659829" cy="36768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2" name="Striped Right Arrow 11"/>
          <p:cNvSpPr/>
          <p:nvPr/>
        </p:nvSpPr>
        <p:spPr>
          <a:xfrm rot="2367229">
            <a:off x="947079" y="2477686"/>
            <a:ext cx="1971063" cy="1653233"/>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rPr>
              <a:t>App Talks to Server</a:t>
            </a:r>
            <a:endParaRPr lang="pt-BR" sz="1400" dirty="0">
              <a:solidFill>
                <a:schemeClr val="tx1">
                  <a:lumMod val="85000"/>
                  <a:lumOff val="15000"/>
                </a:schemeClr>
              </a:solidFill>
            </a:endParaRPr>
          </a:p>
        </p:txBody>
      </p:sp>
      <p:sp>
        <p:nvSpPr>
          <p:cNvPr id="13" name="Isosceles Triangle 12"/>
          <p:cNvSpPr/>
          <p:nvPr/>
        </p:nvSpPr>
        <p:spPr>
          <a:xfrm>
            <a:off x="1395406" y="2308455"/>
            <a:ext cx="5074002" cy="4038419"/>
          </a:xfrm>
          <a:prstGeom prst="triangle">
            <a:avLst/>
          </a:prstGeom>
          <a:solidFill>
            <a:srgbClr val="ECE9E7"/>
          </a:solidFill>
          <a:ln>
            <a:solidFill>
              <a:srgbClr val="FFFFFF"/>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pt-BR"/>
          </a:p>
        </p:txBody>
      </p:sp>
      <p:pic>
        <p:nvPicPr>
          <p:cNvPr id="15"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3345" y="374641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24869" y="377235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6393" y="3758975"/>
            <a:ext cx="931524" cy="12420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8" name="Group 17"/>
          <p:cNvGrpSpPr/>
          <p:nvPr/>
        </p:nvGrpSpPr>
        <p:grpSpPr>
          <a:xfrm>
            <a:off x="5376636" y="4955930"/>
            <a:ext cx="914468" cy="1346169"/>
            <a:chOff x="-1303574" y="1509837"/>
            <a:chExt cx="1828868" cy="1975529"/>
          </a:xfrm>
        </p:grpSpPr>
        <p:pic>
          <p:nvPicPr>
            <p:cNvPr id="19" name="Picture 4" descr="http://icons.iconarchive.com/icons/icons-land/vista-hardware-devices/256/Home-Server-icon.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303574" y="1656498"/>
              <a:ext cx="1828868" cy="1828868"/>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0" descr="http://thumb9.shutterstock.com/thumb_large/791821/791821,1330519193,2/stock-vector-an-angel-s-halo-and-devil-s-horns-isolated-on-white-96437840.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95381">
              <a:off x="-905724" y="1509837"/>
              <a:ext cx="887907" cy="48039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1"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44798" y="5098653"/>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http://www8.pcmag.com/media/images/292637-samsung-galaxy-s-iii-t-mobile.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100968" y="1346256"/>
            <a:ext cx="1533593" cy="204479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47919" y="450175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6" descr="http://fedoraproject.org/w/uploads/2/2e/Artwork_BluecurveLibrary_bluecurve-certificate.png"/>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5194513" y="5775976"/>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331094" y="4498134"/>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274491" y="4472837"/>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466494" y="5786613"/>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2462" y="5052289"/>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23986" y="5078229"/>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5510" y="5064851"/>
            <a:ext cx="931524" cy="1242032"/>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37353" y="579139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320528" y="5787769"/>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263925" y="576247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36477" y="3296902"/>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6" descr="http://fedoraproject.org/w/uploads/2/2e/Artwork_BluecurveLibrary_bluecurve-certifica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54163" y="4492530"/>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2" descr="http://www.youtoart.com/design_pic/bigpic/b_1244482885887.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9606" y="2774899"/>
            <a:ext cx="779546" cy="779547"/>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12" descr="http://www.psdgraphics.com/wp-content/uploads/2009/09/check-and-cross-icons.jpg"/>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36477" y="3131463"/>
            <a:ext cx="583772" cy="87656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8" name="Group 37"/>
          <p:cNvGrpSpPr/>
          <p:nvPr/>
        </p:nvGrpSpPr>
        <p:grpSpPr>
          <a:xfrm>
            <a:off x="3318053" y="1917988"/>
            <a:ext cx="1122061" cy="1627078"/>
            <a:chOff x="6825081" y="2151261"/>
            <a:chExt cx="1015413" cy="1126658"/>
          </a:xfrm>
        </p:grpSpPr>
        <p:pic>
          <p:nvPicPr>
            <p:cNvPr id="39" name="Picture 14" descr="http://icons.iconarchive.com/icons/designcontest/ecommerce-business/256/company-building-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TextBox 39"/>
            <p:cNvSpPr txBox="1"/>
            <p:nvPr/>
          </p:nvSpPr>
          <p:spPr>
            <a:xfrm>
              <a:off x="6925250" y="3064801"/>
              <a:ext cx="894977" cy="213118"/>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pic>
        <p:nvPicPr>
          <p:cNvPr id="41" name="Picture 6" descr="http://fedoraproject.org/w/uploads/2/2e/Artwork_BluecurveLibrary_bluecurve-certificate.png"/>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5184674" y="5775976"/>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12" descr="http://www.psdgraphics.com/wp-content/uploads/2009/09/check-and-cross-icons.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0775" y="3355091"/>
            <a:ext cx="617489" cy="8077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71495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61111E-6 2.34568E-6 L -0.18855 -0.20247 " pathEditMode="relative" rAng="0" ptsTypes="AA">
                                      <p:cBhvr>
                                        <p:cTn id="10" dur="2000" fill="hold"/>
                                        <p:tgtEl>
                                          <p:spTgt spid="35"/>
                                        </p:tgtEl>
                                        <p:attrNameLst>
                                          <p:attrName>ppt_x</p:attrName>
                                          <p:attrName>ppt_y</p:attrName>
                                        </p:attrNameLst>
                                      </p:cBhvr>
                                      <p:rCtr x="-9427" y="-10123"/>
                                    </p:animMotion>
                                  </p:childTnLst>
                                </p:cTn>
                              </p:par>
                            </p:childTnLst>
                          </p:cTn>
                        </p:par>
                        <p:par>
                          <p:cTn id="11" fill="hold">
                            <p:stCondLst>
                              <p:cond delay="2500"/>
                            </p:stCondLst>
                            <p:childTnLst>
                              <p:par>
                                <p:cTn id="12" presetID="1" presetClass="exit" presetSubtype="0" fill="hold" grpId="1" nodeType="afterEffect">
                                  <p:stCondLst>
                                    <p:cond delay="0"/>
                                  </p:stCondLst>
                                  <p:childTnLst>
                                    <p:set>
                                      <p:cBhvr>
                                        <p:cTn id="13" dur="1" fill="hold">
                                          <p:stCondLst>
                                            <p:cond delay="0"/>
                                          </p:stCondLst>
                                        </p:cTn>
                                        <p:tgtEl>
                                          <p:spTgt spid="12"/>
                                        </p:tgtEl>
                                        <p:attrNameLst>
                                          <p:attrName>style.visibility</p:attrName>
                                        </p:attrNameLst>
                                      </p:cBhvr>
                                      <p:to>
                                        <p:strVal val="hidden"/>
                                      </p:to>
                                    </p:se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7"/>
                                        </p:tgtEl>
                                        <p:attrNameLst>
                                          <p:attrName>style.visibility</p:attrName>
                                        </p:attrNameLst>
                                      </p:cBhvr>
                                      <p:to>
                                        <p:strVal val="hidden"/>
                                      </p:to>
                                    </p:set>
                                  </p:childTnLst>
                                </p:cTn>
                              </p:par>
                            </p:childTnLst>
                          </p:cTn>
                        </p:par>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5E-6 -4.69136E-6 L -0.5 -0.32561 " pathEditMode="relative" rAng="0" ptsTypes="AA">
                                      <p:cBhvr>
                                        <p:cTn id="29" dur="2000" fill="hold"/>
                                        <p:tgtEl>
                                          <p:spTgt spid="41"/>
                                        </p:tgtEl>
                                        <p:attrNameLst>
                                          <p:attrName>ppt_x</p:attrName>
                                          <p:attrName>ppt_y</p:attrName>
                                        </p:attrNameLst>
                                      </p:cBhvr>
                                      <p:rCtr x="-25000" y="-16296"/>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Certificate Pinning?</a:t>
            </a:r>
          </a:p>
        </p:txBody>
      </p:sp>
      <p:sp>
        <p:nvSpPr>
          <p:cNvPr id="3" name="Content Placeholder 2"/>
          <p:cNvSpPr>
            <a:spLocks noGrp="1"/>
          </p:cNvSpPr>
          <p:nvPr>
            <p:ph idx="1"/>
          </p:nvPr>
        </p:nvSpPr>
        <p:spPr/>
        <p:txBody>
          <a:bodyPr/>
          <a:lstStyle/>
          <a:p>
            <a:pPr marL="0" indent="0">
              <a:buNone/>
            </a:pPr>
            <a:r>
              <a:rPr lang="en-US" dirty="0"/>
              <a:t>Pinning is a key continuity scheme, detecting when an imposter with</a:t>
            </a:r>
            <a:br>
              <a:rPr lang="en-US" dirty="0"/>
            </a:br>
            <a:r>
              <a:rPr lang="en-US" dirty="0"/>
              <a:t>a fake, but properly CA signed certificate attempts to act like the real server.</a:t>
            </a:r>
          </a:p>
          <a:p>
            <a:pPr marL="0" indent="0">
              <a:buNone/>
            </a:pPr>
            <a:r>
              <a:rPr lang="en-US" dirty="0"/>
              <a:t>There are two t</a:t>
            </a:r>
            <a:r>
              <a:rPr lang="en-US" dirty="0">
                <a:solidFill>
                  <a:schemeClr val="accent2">
                    <a:lumMod val="75000"/>
                  </a:schemeClr>
                </a:solidFill>
              </a:rPr>
              <a:t>ypes of pinning:</a:t>
            </a:r>
          </a:p>
          <a:p>
            <a:pPr marL="0" indent="0">
              <a:buNone/>
            </a:pPr>
            <a:endParaRPr lang="en-US" dirty="0">
              <a:solidFill>
                <a:schemeClr val="accent2">
                  <a:lumMod val="75000"/>
                </a:schemeClr>
              </a:solidFill>
            </a:endParaRPr>
          </a:p>
          <a:p>
            <a:pPr marL="0" indent="0">
              <a:buNone/>
            </a:pPr>
            <a:endParaRPr lang="en-US" dirty="0">
              <a:solidFill>
                <a:schemeClr val="accent2">
                  <a:lumMod val="75000"/>
                </a:schemeClr>
              </a:solidFill>
            </a:endParaRPr>
          </a:p>
          <a:p>
            <a:pPr marL="0" indent="0">
              <a:buNone/>
            </a:pPr>
            <a:endParaRPr lang="en-US" dirty="0">
              <a:solidFill>
                <a:schemeClr val="accent2">
                  <a:lumMod val="75000"/>
                </a:schemeClr>
              </a:solidFill>
            </a:endParaRPr>
          </a:p>
          <a:p>
            <a:pPr marL="0" indent="0">
              <a:buNone/>
            </a:pPr>
            <a:endParaRPr lang="en-US" dirty="0">
              <a:solidFill>
                <a:schemeClr val="accent2">
                  <a:lumMod val="75000"/>
                </a:schemeClr>
              </a:solidFill>
            </a:endParaRPr>
          </a:p>
          <a:p>
            <a:pPr marL="0" indent="0">
              <a:buNone/>
            </a:pPr>
            <a:endParaRPr lang="en-US" dirty="0">
              <a:solidFill>
                <a:schemeClr val="accent2">
                  <a:lumMod val="75000"/>
                </a:schemeClr>
              </a:solidFill>
            </a:endParaRPr>
          </a:p>
          <a:p>
            <a:pPr marL="0" indent="0">
              <a:buNone/>
            </a:pPr>
            <a:endParaRPr lang="en-US" dirty="0">
              <a:solidFill>
                <a:schemeClr val="accent2">
                  <a:lumMod val="75000"/>
                </a:schemeClr>
              </a:solidFill>
            </a:endParaRPr>
          </a:p>
          <a:p>
            <a:pPr marL="0" indent="0">
              <a:buNone/>
            </a:pPr>
            <a:r>
              <a:rPr lang="en-US" sz="1000" dirty="0">
                <a:hlinkClick r:id="rId3"/>
              </a:rPr>
              <a:t>https://www.owasp.org/index.php/Pinning_Cheat_Sheet</a:t>
            </a:r>
            <a:endParaRPr lang="en-US" sz="1000" dirty="0"/>
          </a:p>
        </p:txBody>
      </p:sp>
      <p:sp>
        <p:nvSpPr>
          <p:cNvPr id="4" name="Slide Number Placeholder 3"/>
          <p:cNvSpPr>
            <a:spLocks noGrp="1"/>
          </p:cNvSpPr>
          <p:nvPr>
            <p:ph type="sldNum" sz="quarter" idx="12"/>
          </p:nvPr>
        </p:nvSpPr>
        <p:spPr/>
        <p:txBody>
          <a:bodyPr/>
          <a:lstStyle/>
          <a:p>
            <a:fld id="{9B76E54B-5BBA-9541-9CDA-30D09F65C9FC}" type="slidenum">
              <a:rPr lang="en-US" smtClean="0"/>
              <a:t>67</a:t>
            </a:fld>
            <a:endParaRPr lang="en-US"/>
          </a:p>
        </p:txBody>
      </p:sp>
      <p:sp>
        <p:nvSpPr>
          <p:cNvPr id="8" name="Content Placeholder 2"/>
          <p:cNvSpPr txBox="1">
            <a:spLocks/>
          </p:cNvSpPr>
          <p:nvPr/>
        </p:nvSpPr>
        <p:spPr>
          <a:xfrm>
            <a:off x="457203" y="3100154"/>
            <a:ext cx="8686801" cy="969496"/>
          </a:xfrm>
          <a:prstGeom prst="rect">
            <a:avLst/>
          </a:prstGeom>
          <a:solidFill>
            <a:schemeClr val="accent2">
              <a:lumMod val="20000"/>
              <a:lumOff val="80000"/>
            </a:schemeClr>
          </a:solidFill>
        </p:spPr>
        <p:txBody>
          <a:bodyPr wrap="square" lIns="182880" tIns="91440" rIns="18288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2"/>
                </a:solidFill>
              </a:rPr>
              <a:t>Carry around a copy of the server’s public key</a:t>
            </a:r>
          </a:p>
          <a:p>
            <a:pPr lvl="1"/>
            <a:r>
              <a:rPr lang="en-US" sz="1400" dirty="0">
                <a:solidFill>
                  <a:schemeClr val="accent2">
                    <a:lumMod val="75000"/>
                  </a:schemeClr>
                </a:solidFill>
              </a:rPr>
              <a:t>Great if you are distributing a dedicated client-server application</a:t>
            </a:r>
            <a:br>
              <a:rPr lang="en-US" sz="1400" dirty="0">
                <a:solidFill>
                  <a:schemeClr val="accent2">
                    <a:lumMod val="75000"/>
                  </a:schemeClr>
                </a:solidFill>
              </a:rPr>
            </a:br>
            <a:r>
              <a:rPr lang="en-US" sz="1400" dirty="0">
                <a:solidFill>
                  <a:schemeClr val="accent2">
                    <a:lumMod val="75000"/>
                  </a:schemeClr>
                </a:solidFill>
              </a:rPr>
              <a:t>since you know the server’s certificate or public key in advance</a:t>
            </a:r>
          </a:p>
        </p:txBody>
      </p:sp>
      <p:grpSp>
        <p:nvGrpSpPr>
          <p:cNvPr id="20" name="Group 19"/>
          <p:cNvGrpSpPr/>
          <p:nvPr/>
        </p:nvGrpSpPr>
        <p:grpSpPr>
          <a:xfrm>
            <a:off x="6302501" y="2991012"/>
            <a:ext cx="1215483" cy="1215478"/>
            <a:chOff x="-2066876" y="-432493"/>
            <a:chExt cx="1465134" cy="1465129"/>
          </a:xfrm>
        </p:grpSpPr>
        <p:grpSp>
          <p:nvGrpSpPr>
            <p:cNvPr id="19" name="Group 18"/>
            <p:cNvGrpSpPr/>
            <p:nvPr/>
          </p:nvGrpSpPr>
          <p:grpSpPr>
            <a:xfrm>
              <a:off x="-2066876" y="-432493"/>
              <a:ext cx="1465134" cy="1465129"/>
              <a:chOff x="-2066876" y="-432493"/>
              <a:chExt cx="1465134" cy="1465129"/>
            </a:xfrm>
          </p:grpSpPr>
          <p:sp>
            <p:nvSpPr>
              <p:cNvPr id="14" name="Oval 13"/>
              <p:cNvSpPr/>
              <p:nvPr/>
            </p:nvSpPr>
            <p:spPr>
              <a:xfrm>
                <a:off x="-2066876" y="-432493"/>
                <a:ext cx="1465134" cy="1465129"/>
              </a:xfrm>
              <a:prstGeom prst="ellipse">
                <a:avLst/>
              </a:prstGeom>
              <a:solidFill>
                <a:srgbClr val="FFFFFF"/>
              </a:solidFill>
              <a:ln w="38100"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a:spLocks noChangeAspect="1"/>
              </p:cNvSpPr>
              <p:nvPr/>
            </p:nvSpPr>
            <p:spPr>
              <a:xfrm>
                <a:off x="-1979052" y="-344581"/>
                <a:ext cx="1289487" cy="1289304"/>
              </a:xfrm>
              <a:prstGeom prst="ellipse">
                <a:avLst/>
              </a:prstGeom>
              <a:solidFill>
                <a:schemeClr val="tx2"/>
              </a:solidFill>
              <a:ln w="38100" cmpd="sng">
                <a:no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0" rIns="91440" bIns="91440" numCol="1" spcCol="0" rtlCol="0" fromWordArt="0" anchor="ctr" anchorCtr="0" forceAA="0" compatLnSpc="1">
                <a:prstTxWarp prst="textNoShape">
                  <a:avLst/>
                </a:prstTxWarp>
                <a:noAutofit/>
              </a:bodyPr>
              <a:lstStyle/>
              <a:p>
                <a:pPr algn="ctr"/>
                <a:endParaRPr lang="en-US" sz="8000" b="1" dirty="0">
                  <a:solidFill>
                    <a:schemeClr val="bg1"/>
                  </a:solidFill>
                </a:endParaRPr>
              </a:p>
            </p:txBody>
          </p:sp>
        </p:grpSp>
        <p:sp>
          <p:nvSpPr>
            <p:cNvPr id="7" name="Freeform 2"/>
            <p:cNvSpPr>
              <a:spLocks noChangeAspect="1" noChangeArrowheads="1"/>
            </p:cNvSpPr>
            <p:nvPr/>
          </p:nvSpPr>
          <p:spPr bwMode="auto">
            <a:xfrm>
              <a:off x="-1778598" y="114936"/>
              <a:ext cx="888579" cy="370271"/>
            </a:xfrm>
            <a:custGeom>
              <a:avLst/>
              <a:gdLst>
                <a:gd name="T0" fmla="*/ 10811 w 11250"/>
                <a:gd name="T1" fmla="*/ 1969 h 4688"/>
                <a:gd name="T2" fmla="*/ 10811 w 11250"/>
                <a:gd name="T3" fmla="*/ 1969 h 4688"/>
                <a:gd name="T4" fmla="*/ 4625 w 11250"/>
                <a:gd name="T5" fmla="*/ 1969 h 4688"/>
                <a:gd name="T6" fmla="*/ 3968 w 11250"/>
                <a:gd name="T7" fmla="*/ 719 h 4688"/>
                <a:gd name="T8" fmla="*/ 2343 w 11250"/>
                <a:gd name="T9" fmla="*/ 0 h 4688"/>
                <a:gd name="T10" fmla="*/ 687 w 11250"/>
                <a:gd name="T11" fmla="*/ 719 h 4688"/>
                <a:gd name="T12" fmla="*/ 0 w 11250"/>
                <a:gd name="T13" fmla="*/ 2344 h 4688"/>
                <a:gd name="T14" fmla="*/ 687 w 11250"/>
                <a:gd name="T15" fmla="*/ 4000 h 4688"/>
                <a:gd name="T16" fmla="*/ 2343 w 11250"/>
                <a:gd name="T17" fmla="*/ 4687 h 4688"/>
                <a:gd name="T18" fmla="*/ 3968 w 11250"/>
                <a:gd name="T19" fmla="*/ 4000 h 4688"/>
                <a:gd name="T20" fmla="*/ 4625 w 11250"/>
                <a:gd name="T21" fmla="*/ 2844 h 4688"/>
                <a:gd name="T22" fmla="*/ 7686 w 11250"/>
                <a:gd name="T23" fmla="*/ 2875 h 4688"/>
                <a:gd name="T24" fmla="*/ 7686 w 11250"/>
                <a:gd name="T25" fmla="*/ 4094 h 4688"/>
                <a:gd name="T26" fmla="*/ 7936 w 11250"/>
                <a:gd name="T27" fmla="*/ 4344 h 4688"/>
                <a:gd name="T28" fmla="*/ 8186 w 11250"/>
                <a:gd name="T29" fmla="*/ 4344 h 4688"/>
                <a:gd name="T30" fmla="*/ 8436 w 11250"/>
                <a:gd name="T31" fmla="*/ 4094 h 4688"/>
                <a:gd name="T32" fmla="*/ 8436 w 11250"/>
                <a:gd name="T33" fmla="*/ 3656 h 4688"/>
                <a:gd name="T34" fmla="*/ 8749 w 11250"/>
                <a:gd name="T35" fmla="*/ 3656 h 4688"/>
                <a:gd name="T36" fmla="*/ 9030 w 11250"/>
                <a:gd name="T37" fmla="*/ 3656 h 4688"/>
                <a:gd name="T38" fmla="*/ 9436 w 11250"/>
                <a:gd name="T39" fmla="*/ 3656 h 4688"/>
                <a:gd name="T40" fmla="*/ 9436 w 11250"/>
                <a:gd name="T41" fmla="*/ 4094 h 4688"/>
                <a:gd name="T42" fmla="*/ 9655 w 11250"/>
                <a:gd name="T43" fmla="*/ 4344 h 4688"/>
                <a:gd name="T44" fmla="*/ 9905 w 11250"/>
                <a:gd name="T45" fmla="*/ 4344 h 4688"/>
                <a:gd name="T46" fmla="*/ 10155 w 11250"/>
                <a:gd name="T47" fmla="*/ 4094 h 4688"/>
                <a:gd name="T48" fmla="*/ 10155 w 11250"/>
                <a:gd name="T49" fmla="*/ 2906 h 4688"/>
                <a:gd name="T50" fmla="*/ 10811 w 11250"/>
                <a:gd name="T51" fmla="*/ 2906 h 4688"/>
                <a:gd name="T52" fmla="*/ 11249 w 11250"/>
                <a:gd name="T53" fmla="*/ 2406 h 4688"/>
                <a:gd name="T54" fmla="*/ 10811 w 11250"/>
                <a:gd name="T55" fmla="*/ 1969 h 4688"/>
                <a:gd name="T56" fmla="*/ 2312 w 11250"/>
                <a:gd name="T57" fmla="*/ 3750 h 4688"/>
                <a:gd name="T58" fmla="*/ 2312 w 11250"/>
                <a:gd name="T59" fmla="*/ 3750 h 4688"/>
                <a:gd name="T60" fmla="*/ 843 w 11250"/>
                <a:gd name="T61" fmla="*/ 2312 h 4688"/>
                <a:gd name="T62" fmla="*/ 2312 w 11250"/>
                <a:gd name="T63" fmla="*/ 844 h 4688"/>
                <a:gd name="T64" fmla="*/ 3750 w 11250"/>
                <a:gd name="T65" fmla="*/ 2312 h 4688"/>
                <a:gd name="T66" fmla="*/ 2312 w 11250"/>
                <a:gd name="T67" fmla="*/ 3750 h 4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50" h="4688">
                  <a:moveTo>
                    <a:pt x="10811" y="1969"/>
                  </a:moveTo>
                  <a:lnTo>
                    <a:pt x="10811" y="1969"/>
                  </a:lnTo>
                  <a:cubicBezTo>
                    <a:pt x="7624" y="1969"/>
                    <a:pt x="5249" y="1969"/>
                    <a:pt x="4625" y="1969"/>
                  </a:cubicBezTo>
                  <a:cubicBezTo>
                    <a:pt x="4531" y="1469"/>
                    <a:pt x="4312" y="1062"/>
                    <a:pt x="3968" y="719"/>
                  </a:cubicBezTo>
                  <a:cubicBezTo>
                    <a:pt x="3531" y="281"/>
                    <a:pt x="2968" y="0"/>
                    <a:pt x="2343" y="0"/>
                  </a:cubicBezTo>
                  <a:cubicBezTo>
                    <a:pt x="1718" y="0"/>
                    <a:pt x="1125" y="281"/>
                    <a:pt x="687" y="719"/>
                  </a:cubicBezTo>
                  <a:cubicBezTo>
                    <a:pt x="250" y="1125"/>
                    <a:pt x="0" y="1719"/>
                    <a:pt x="0" y="2344"/>
                  </a:cubicBezTo>
                  <a:cubicBezTo>
                    <a:pt x="0" y="2969"/>
                    <a:pt x="250" y="3562"/>
                    <a:pt x="687" y="4000"/>
                  </a:cubicBezTo>
                  <a:cubicBezTo>
                    <a:pt x="1125" y="4437"/>
                    <a:pt x="1718" y="4687"/>
                    <a:pt x="2343" y="4687"/>
                  </a:cubicBezTo>
                  <a:cubicBezTo>
                    <a:pt x="2968" y="4687"/>
                    <a:pt x="3531" y="4437"/>
                    <a:pt x="3968" y="4000"/>
                  </a:cubicBezTo>
                  <a:cubicBezTo>
                    <a:pt x="4281" y="3687"/>
                    <a:pt x="4531" y="3281"/>
                    <a:pt x="4625" y="2844"/>
                  </a:cubicBezTo>
                  <a:cubicBezTo>
                    <a:pt x="5967" y="2875"/>
                    <a:pt x="6405" y="2875"/>
                    <a:pt x="7686" y="2875"/>
                  </a:cubicBezTo>
                  <a:cubicBezTo>
                    <a:pt x="7686" y="4094"/>
                    <a:pt x="7686" y="4094"/>
                    <a:pt x="7686" y="4094"/>
                  </a:cubicBezTo>
                  <a:cubicBezTo>
                    <a:pt x="7686" y="4219"/>
                    <a:pt x="7811" y="4344"/>
                    <a:pt x="7936" y="4344"/>
                  </a:cubicBezTo>
                  <a:cubicBezTo>
                    <a:pt x="8186" y="4344"/>
                    <a:pt x="8186" y="4344"/>
                    <a:pt x="8186" y="4344"/>
                  </a:cubicBezTo>
                  <a:cubicBezTo>
                    <a:pt x="8311" y="4344"/>
                    <a:pt x="8436" y="4219"/>
                    <a:pt x="8436" y="4094"/>
                  </a:cubicBezTo>
                  <a:cubicBezTo>
                    <a:pt x="8436" y="3656"/>
                    <a:pt x="8436" y="3656"/>
                    <a:pt x="8436" y="3656"/>
                  </a:cubicBezTo>
                  <a:cubicBezTo>
                    <a:pt x="8530" y="3656"/>
                    <a:pt x="8624" y="3656"/>
                    <a:pt x="8749" y="3656"/>
                  </a:cubicBezTo>
                  <a:cubicBezTo>
                    <a:pt x="9030" y="3656"/>
                    <a:pt x="9030" y="3656"/>
                    <a:pt x="9030" y="3656"/>
                  </a:cubicBezTo>
                  <a:cubicBezTo>
                    <a:pt x="9186" y="3656"/>
                    <a:pt x="9311" y="3656"/>
                    <a:pt x="9436" y="3656"/>
                  </a:cubicBezTo>
                  <a:cubicBezTo>
                    <a:pt x="9436" y="4094"/>
                    <a:pt x="9436" y="4094"/>
                    <a:pt x="9436" y="4094"/>
                  </a:cubicBezTo>
                  <a:cubicBezTo>
                    <a:pt x="9436" y="4219"/>
                    <a:pt x="9530" y="4344"/>
                    <a:pt x="9655" y="4344"/>
                  </a:cubicBezTo>
                  <a:cubicBezTo>
                    <a:pt x="9905" y="4344"/>
                    <a:pt x="9905" y="4344"/>
                    <a:pt x="9905" y="4344"/>
                  </a:cubicBezTo>
                  <a:cubicBezTo>
                    <a:pt x="10030" y="4344"/>
                    <a:pt x="10155" y="4219"/>
                    <a:pt x="10155" y="4094"/>
                  </a:cubicBezTo>
                  <a:cubicBezTo>
                    <a:pt x="10155" y="2906"/>
                    <a:pt x="10155" y="2906"/>
                    <a:pt x="10155" y="2906"/>
                  </a:cubicBezTo>
                  <a:cubicBezTo>
                    <a:pt x="10561" y="2906"/>
                    <a:pt x="10811" y="2906"/>
                    <a:pt x="10811" y="2906"/>
                  </a:cubicBezTo>
                  <a:cubicBezTo>
                    <a:pt x="10967" y="2844"/>
                    <a:pt x="11217" y="2906"/>
                    <a:pt x="11249" y="2406"/>
                  </a:cubicBezTo>
                  <a:cubicBezTo>
                    <a:pt x="11217" y="1969"/>
                    <a:pt x="11061" y="2000"/>
                    <a:pt x="10811" y="1969"/>
                  </a:cubicBezTo>
                  <a:close/>
                  <a:moveTo>
                    <a:pt x="2312" y="3750"/>
                  </a:moveTo>
                  <a:lnTo>
                    <a:pt x="2312" y="3750"/>
                  </a:lnTo>
                  <a:cubicBezTo>
                    <a:pt x="1500" y="3750"/>
                    <a:pt x="843" y="3094"/>
                    <a:pt x="843" y="2312"/>
                  </a:cubicBezTo>
                  <a:cubicBezTo>
                    <a:pt x="843" y="1500"/>
                    <a:pt x="1500" y="844"/>
                    <a:pt x="2312" y="844"/>
                  </a:cubicBezTo>
                  <a:cubicBezTo>
                    <a:pt x="3093" y="844"/>
                    <a:pt x="3750" y="1500"/>
                    <a:pt x="3750" y="2312"/>
                  </a:cubicBezTo>
                  <a:cubicBezTo>
                    <a:pt x="3750" y="3094"/>
                    <a:pt x="3093" y="3750"/>
                    <a:pt x="2312" y="3750"/>
                  </a:cubicBezTo>
                  <a:close/>
                </a:path>
              </a:pathLst>
            </a:custGeom>
            <a:solidFill>
              <a:schemeClr val="bg1"/>
            </a:solidFill>
            <a:ln>
              <a:noFill/>
            </a:ln>
            <a:effectLst/>
          </p:spPr>
          <p:txBody>
            <a:bodyPr wrap="none" anchor="ctr"/>
            <a:lstStyle/>
            <a:p>
              <a:endParaRPr lang="en-US"/>
            </a:p>
          </p:txBody>
        </p:sp>
      </p:grpSp>
      <p:sp>
        <p:nvSpPr>
          <p:cNvPr id="23" name="Content Placeholder 2"/>
          <p:cNvSpPr txBox="1">
            <a:spLocks/>
          </p:cNvSpPr>
          <p:nvPr/>
        </p:nvSpPr>
        <p:spPr>
          <a:xfrm>
            <a:off x="457203" y="4461198"/>
            <a:ext cx="8686801" cy="1031051"/>
          </a:xfrm>
          <a:prstGeom prst="rect">
            <a:avLst/>
          </a:prstGeom>
          <a:solidFill>
            <a:schemeClr val="accent2">
              <a:lumMod val="20000"/>
              <a:lumOff val="80000"/>
            </a:schemeClr>
          </a:solidFill>
        </p:spPr>
        <p:txBody>
          <a:bodyPr wrap="square" lIns="182880" tIns="91440" rIns="18288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1D9EBA"/>
                </a:solidFill>
              </a:rPr>
              <a:t>Note of the server’s public key on first use;</a:t>
            </a:r>
            <a:br>
              <a:rPr lang="en-US" sz="1800" dirty="0">
                <a:solidFill>
                  <a:srgbClr val="1D9EBA"/>
                </a:solidFill>
              </a:rPr>
            </a:br>
            <a:r>
              <a:rPr lang="en-US" sz="1800" dirty="0">
                <a:solidFill>
                  <a:srgbClr val="1D9EBA"/>
                </a:solidFill>
              </a:rPr>
              <a:t>Trust-on-First-Use (TOFU) pinning</a:t>
            </a:r>
          </a:p>
          <a:p>
            <a:pPr lvl="1"/>
            <a:r>
              <a:rPr lang="en-US" sz="1400" dirty="0">
                <a:solidFill>
                  <a:schemeClr val="accent2">
                    <a:lumMod val="75000"/>
                  </a:schemeClr>
                </a:solidFill>
              </a:rPr>
              <a:t>Useful when no a priori knowledge exists, such as SSH or a Browser.</a:t>
            </a:r>
          </a:p>
        </p:txBody>
      </p:sp>
      <p:grpSp>
        <p:nvGrpSpPr>
          <p:cNvPr id="22" name="Group 21"/>
          <p:cNvGrpSpPr/>
          <p:nvPr/>
        </p:nvGrpSpPr>
        <p:grpSpPr>
          <a:xfrm>
            <a:off x="6326442" y="4413611"/>
            <a:ext cx="1215483" cy="1215478"/>
            <a:chOff x="-2066876" y="1645927"/>
            <a:chExt cx="1465134" cy="1465129"/>
          </a:xfrm>
        </p:grpSpPr>
        <p:grpSp>
          <p:nvGrpSpPr>
            <p:cNvPr id="21" name="Group 20"/>
            <p:cNvGrpSpPr/>
            <p:nvPr/>
          </p:nvGrpSpPr>
          <p:grpSpPr>
            <a:xfrm>
              <a:off x="-2066876" y="1645927"/>
              <a:ext cx="1465134" cy="1465129"/>
              <a:chOff x="-2066876" y="1645927"/>
              <a:chExt cx="1465134" cy="1465129"/>
            </a:xfrm>
          </p:grpSpPr>
          <p:sp>
            <p:nvSpPr>
              <p:cNvPr id="16" name="Oval 15"/>
              <p:cNvSpPr/>
              <p:nvPr/>
            </p:nvSpPr>
            <p:spPr>
              <a:xfrm>
                <a:off x="-2066876" y="1645927"/>
                <a:ext cx="1465134" cy="1465129"/>
              </a:xfrm>
              <a:prstGeom prst="ellipse">
                <a:avLst/>
              </a:prstGeom>
              <a:solidFill>
                <a:srgbClr val="FFFFFF"/>
              </a:solidFill>
              <a:ln w="38100"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a:spLocks noChangeAspect="1"/>
              </p:cNvSpPr>
              <p:nvPr/>
            </p:nvSpPr>
            <p:spPr>
              <a:xfrm>
                <a:off x="-1979052" y="1733839"/>
                <a:ext cx="1289487" cy="1289304"/>
              </a:xfrm>
              <a:prstGeom prst="ellipse">
                <a:avLst/>
              </a:prstGeom>
              <a:solidFill>
                <a:schemeClr val="tx2"/>
              </a:solidFill>
              <a:ln w="38100" cmpd="sng">
                <a:noFill/>
                <a:tailEnd type="triangle"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0" rIns="91440" bIns="91440" numCol="1" spcCol="0" rtlCol="0" fromWordArt="0" anchor="ctr" anchorCtr="0" forceAA="0" compatLnSpc="1">
                <a:prstTxWarp prst="textNoShape">
                  <a:avLst/>
                </a:prstTxWarp>
                <a:noAutofit/>
              </a:bodyPr>
              <a:lstStyle/>
              <a:p>
                <a:pPr algn="ctr"/>
                <a:endParaRPr lang="en-US" sz="8000" b="1" dirty="0">
                  <a:solidFill>
                    <a:schemeClr val="bg1"/>
                  </a:solidFill>
                </a:endParaRPr>
              </a:p>
            </p:txBody>
          </p:sp>
        </p:grpSp>
        <p:sp>
          <p:nvSpPr>
            <p:cNvPr id="6" name="Freeform 1"/>
            <p:cNvSpPr>
              <a:spLocks noChangeArrowheads="1"/>
            </p:cNvSpPr>
            <p:nvPr/>
          </p:nvSpPr>
          <p:spPr bwMode="auto">
            <a:xfrm>
              <a:off x="-1807457" y="2102656"/>
              <a:ext cx="946297" cy="551671"/>
            </a:xfrm>
            <a:custGeom>
              <a:avLst/>
              <a:gdLst>
                <a:gd name="T0" fmla="*/ 12436 w 12437"/>
                <a:gd name="T1" fmla="*/ 2907 h 7251"/>
                <a:gd name="T2" fmla="*/ 9905 w 12437"/>
                <a:gd name="T3" fmla="*/ 125 h 7251"/>
                <a:gd name="T4" fmla="*/ 281 w 12437"/>
                <a:gd name="T5" fmla="*/ 969 h 7251"/>
                <a:gd name="T6" fmla="*/ 0 w 12437"/>
                <a:gd name="T7" fmla="*/ 1344 h 7251"/>
                <a:gd name="T8" fmla="*/ 94 w 12437"/>
                <a:gd name="T9" fmla="*/ 4344 h 7251"/>
                <a:gd name="T10" fmla="*/ 2562 w 12437"/>
                <a:gd name="T11" fmla="*/ 7250 h 7251"/>
                <a:gd name="T12" fmla="*/ 12155 w 12437"/>
                <a:gd name="T13" fmla="*/ 6063 h 7251"/>
                <a:gd name="T14" fmla="*/ 12436 w 12437"/>
                <a:gd name="T15" fmla="*/ 2907 h 7251"/>
                <a:gd name="T16" fmla="*/ 11436 w 12437"/>
                <a:gd name="T17" fmla="*/ 2657 h 7251"/>
                <a:gd name="T18" fmla="*/ 1531 w 12437"/>
                <a:gd name="T19" fmla="*/ 2125 h 7251"/>
                <a:gd name="T20" fmla="*/ 9561 w 12437"/>
                <a:gd name="T21" fmla="*/ 657 h 7251"/>
                <a:gd name="T22" fmla="*/ 656 w 12437"/>
                <a:gd name="T23" fmla="*/ 2094 h 7251"/>
                <a:gd name="T24" fmla="*/ 1062 w 12437"/>
                <a:gd name="T25" fmla="*/ 2532 h 7251"/>
                <a:gd name="T26" fmla="*/ 2219 w 12437"/>
                <a:gd name="T27" fmla="*/ 6125 h 7251"/>
                <a:gd name="T28" fmla="*/ 656 w 12437"/>
                <a:gd name="T29" fmla="*/ 2094 h 7251"/>
                <a:gd name="T30" fmla="*/ 11811 w 12437"/>
                <a:gd name="T31" fmla="*/ 5469 h 7251"/>
                <a:gd name="T32" fmla="*/ 2875 w 12437"/>
                <a:gd name="T33" fmla="*/ 4157 h 7251"/>
                <a:gd name="T34" fmla="*/ 11811 w 12437"/>
                <a:gd name="T35" fmla="*/ 5469 h 7251"/>
                <a:gd name="T36" fmla="*/ 4062 w 12437"/>
                <a:gd name="T37" fmla="*/ 1907 h 7251"/>
                <a:gd name="T38" fmla="*/ 2562 w 12437"/>
                <a:gd name="T39" fmla="*/ 1907 h 7251"/>
                <a:gd name="T40" fmla="*/ 4062 w 12437"/>
                <a:gd name="T41" fmla="*/ 1907 h 7251"/>
                <a:gd name="T42" fmla="*/ 5750 w 12437"/>
                <a:gd name="T43" fmla="*/ 2375 h 7251"/>
                <a:gd name="T44" fmla="*/ 4844 w 12437"/>
                <a:gd name="T45" fmla="*/ 2375 h 7251"/>
                <a:gd name="T46" fmla="*/ 5750 w 12437"/>
                <a:gd name="T47" fmla="*/ 2375 h 7251"/>
                <a:gd name="T48" fmla="*/ 8936 w 12437"/>
                <a:gd name="T49" fmla="*/ 1344 h 7251"/>
                <a:gd name="T50" fmla="*/ 8186 w 12437"/>
                <a:gd name="T51" fmla="*/ 1344 h 7251"/>
                <a:gd name="T52" fmla="*/ 8936 w 12437"/>
                <a:gd name="T53" fmla="*/ 1344 h 7251"/>
                <a:gd name="T54" fmla="*/ 8374 w 12437"/>
                <a:gd name="T55" fmla="*/ 1750 h 7251"/>
                <a:gd name="T56" fmla="*/ 7624 w 12437"/>
                <a:gd name="T57" fmla="*/ 1750 h 7251"/>
                <a:gd name="T58" fmla="*/ 8374 w 12437"/>
                <a:gd name="T59" fmla="*/ 1750 h 7251"/>
                <a:gd name="T60" fmla="*/ 9999 w 12437"/>
                <a:gd name="T61" fmla="*/ 2157 h 7251"/>
                <a:gd name="T62" fmla="*/ 9249 w 12437"/>
                <a:gd name="T63" fmla="*/ 2157 h 7251"/>
                <a:gd name="T64" fmla="*/ 9999 w 12437"/>
                <a:gd name="T65" fmla="*/ 2157 h 7251"/>
                <a:gd name="T66" fmla="*/ 5875 w 12437"/>
                <a:gd name="T67" fmla="*/ 5094 h 7251"/>
                <a:gd name="T68" fmla="*/ 5156 w 12437"/>
                <a:gd name="T69" fmla="*/ 5094 h 7251"/>
                <a:gd name="T70" fmla="*/ 5875 w 12437"/>
                <a:gd name="T71" fmla="*/ 5094 h 7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37" h="7251">
                  <a:moveTo>
                    <a:pt x="12436" y="2907"/>
                  </a:moveTo>
                  <a:lnTo>
                    <a:pt x="12436" y="2907"/>
                  </a:lnTo>
                  <a:cubicBezTo>
                    <a:pt x="12436" y="2844"/>
                    <a:pt x="12405" y="2750"/>
                    <a:pt x="12343" y="2688"/>
                  </a:cubicBezTo>
                  <a:cubicBezTo>
                    <a:pt x="9905" y="125"/>
                    <a:pt x="9905" y="125"/>
                    <a:pt x="9905" y="125"/>
                  </a:cubicBezTo>
                  <a:cubicBezTo>
                    <a:pt x="9843" y="31"/>
                    <a:pt x="9749" y="0"/>
                    <a:pt x="9655" y="31"/>
                  </a:cubicBezTo>
                  <a:cubicBezTo>
                    <a:pt x="281" y="969"/>
                    <a:pt x="281" y="969"/>
                    <a:pt x="281" y="969"/>
                  </a:cubicBezTo>
                  <a:cubicBezTo>
                    <a:pt x="187" y="1000"/>
                    <a:pt x="62" y="1063"/>
                    <a:pt x="31" y="1188"/>
                  </a:cubicBezTo>
                  <a:cubicBezTo>
                    <a:pt x="0" y="1250"/>
                    <a:pt x="0" y="1313"/>
                    <a:pt x="0" y="1344"/>
                  </a:cubicBezTo>
                  <a:cubicBezTo>
                    <a:pt x="0" y="4125"/>
                    <a:pt x="0" y="4125"/>
                    <a:pt x="0" y="4125"/>
                  </a:cubicBezTo>
                  <a:cubicBezTo>
                    <a:pt x="0" y="4219"/>
                    <a:pt x="31" y="4313"/>
                    <a:pt x="94" y="4344"/>
                  </a:cubicBezTo>
                  <a:cubicBezTo>
                    <a:pt x="2312" y="7157"/>
                    <a:pt x="2312" y="7157"/>
                    <a:pt x="2312" y="7157"/>
                  </a:cubicBezTo>
                  <a:cubicBezTo>
                    <a:pt x="2375" y="7219"/>
                    <a:pt x="2469" y="7250"/>
                    <a:pt x="2562" y="7250"/>
                  </a:cubicBezTo>
                  <a:cubicBezTo>
                    <a:pt x="2562" y="7250"/>
                    <a:pt x="2594" y="7250"/>
                    <a:pt x="2625" y="7250"/>
                  </a:cubicBezTo>
                  <a:cubicBezTo>
                    <a:pt x="12155" y="6063"/>
                    <a:pt x="12155" y="6063"/>
                    <a:pt x="12155" y="6063"/>
                  </a:cubicBezTo>
                  <a:cubicBezTo>
                    <a:pt x="12311" y="6063"/>
                    <a:pt x="12436" y="5907"/>
                    <a:pt x="12436" y="5750"/>
                  </a:cubicBezTo>
                  <a:cubicBezTo>
                    <a:pt x="12436" y="2907"/>
                    <a:pt x="12436" y="2907"/>
                    <a:pt x="12436" y="2907"/>
                  </a:cubicBezTo>
                  <a:close/>
                  <a:moveTo>
                    <a:pt x="11436" y="2657"/>
                  </a:moveTo>
                  <a:lnTo>
                    <a:pt x="11436" y="2657"/>
                  </a:lnTo>
                  <a:cubicBezTo>
                    <a:pt x="2687" y="3532"/>
                    <a:pt x="2687" y="3532"/>
                    <a:pt x="2687" y="3532"/>
                  </a:cubicBezTo>
                  <a:cubicBezTo>
                    <a:pt x="1531" y="2125"/>
                    <a:pt x="1531" y="2125"/>
                    <a:pt x="1531" y="2125"/>
                  </a:cubicBezTo>
                  <a:cubicBezTo>
                    <a:pt x="1000" y="1532"/>
                    <a:pt x="1000" y="1532"/>
                    <a:pt x="1000" y="1532"/>
                  </a:cubicBezTo>
                  <a:cubicBezTo>
                    <a:pt x="9561" y="657"/>
                    <a:pt x="9561" y="657"/>
                    <a:pt x="9561" y="657"/>
                  </a:cubicBezTo>
                  <a:lnTo>
                    <a:pt x="11436" y="2657"/>
                  </a:lnTo>
                  <a:close/>
                  <a:moveTo>
                    <a:pt x="656" y="2094"/>
                  </a:moveTo>
                  <a:lnTo>
                    <a:pt x="656" y="2094"/>
                  </a:lnTo>
                  <a:cubicBezTo>
                    <a:pt x="1062" y="2532"/>
                    <a:pt x="1062" y="2532"/>
                    <a:pt x="1062" y="2532"/>
                  </a:cubicBezTo>
                  <a:cubicBezTo>
                    <a:pt x="2219" y="4000"/>
                    <a:pt x="2219" y="4000"/>
                    <a:pt x="2219" y="4000"/>
                  </a:cubicBezTo>
                  <a:cubicBezTo>
                    <a:pt x="2219" y="6125"/>
                    <a:pt x="2219" y="6125"/>
                    <a:pt x="2219" y="6125"/>
                  </a:cubicBezTo>
                  <a:cubicBezTo>
                    <a:pt x="656" y="4000"/>
                    <a:pt x="656" y="4000"/>
                    <a:pt x="656" y="4000"/>
                  </a:cubicBezTo>
                  <a:lnTo>
                    <a:pt x="656" y="2094"/>
                  </a:lnTo>
                  <a:close/>
                  <a:moveTo>
                    <a:pt x="11811" y="5469"/>
                  </a:moveTo>
                  <a:lnTo>
                    <a:pt x="11811" y="5469"/>
                  </a:lnTo>
                  <a:cubicBezTo>
                    <a:pt x="2875" y="6563"/>
                    <a:pt x="2875" y="6563"/>
                    <a:pt x="2875" y="6563"/>
                  </a:cubicBezTo>
                  <a:cubicBezTo>
                    <a:pt x="2875" y="4157"/>
                    <a:pt x="2875" y="4157"/>
                    <a:pt x="2875" y="4157"/>
                  </a:cubicBezTo>
                  <a:cubicBezTo>
                    <a:pt x="11811" y="3282"/>
                    <a:pt x="11811" y="3282"/>
                    <a:pt x="11811" y="3282"/>
                  </a:cubicBezTo>
                  <a:lnTo>
                    <a:pt x="11811" y="5469"/>
                  </a:lnTo>
                  <a:close/>
                  <a:moveTo>
                    <a:pt x="4062" y="1907"/>
                  </a:moveTo>
                  <a:lnTo>
                    <a:pt x="4062" y="1907"/>
                  </a:lnTo>
                  <a:cubicBezTo>
                    <a:pt x="4062" y="2125"/>
                    <a:pt x="3750" y="2282"/>
                    <a:pt x="3312" y="2282"/>
                  </a:cubicBezTo>
                  <a:cubicBezTo>
                    <a:pt x="2906" y="2282"/>
                    <a:pt x="2562" y="2125"/>
                    <a:pt x="2562" y="1907"/>
                  </a:cubicBezTo>
                  <a:cubicBezTo>
                    <a:pt x="2562" y="1719"/>
                    <a:pt x="2906" y="1563"/>
                    <a:pt x="3312" y="1563"/>
                  </a:cubicBezTo>
                  <a:cubicBezTo>
                    <a:pt x="3750" y="1563"/>
                    <a:pt x="4062" y="1719"/>
                    <a:pt x="4062" y="1907"/>
                  </a:cubicBezTo>
                  <a:close/>
                  <a:moveTo>
                    <a:pt x="5750" y="2375"/>
                  </a:moveTo>
                  <a:lnTo>
                    <a:pt x="5750" y="2375"/>
                  </a:lnTo>
                  <a:cubicBezTo>
                    <a:pt x="5750" y="2500"/>
                    <a:pt x="5531" y="2594"/>
                    <a:pt x="5281" y="2594"/>
                  </a:cubicBezTo>
                  <a:cubicBezTo>
                    <a:pt x="5031" y="2594"/>
                    <a:pt x="4844" y="2500"/>
                    <a:pt x="4844" y="2375"/>
                  </a:cubicBezTo>
                  <a:cubicBezTo>
                    <a:pt x="4844" y="2250"/>
                    <a:pt x="5031" y="2157"/>
                    <a:pt x="5281" y="2157"/>
                  </a:cubicBezTo>
                  <a:cubicBezTo>
                    <a:pt x="5531" y="2157"/>
                    <a:pt x="5750" y="2250"/>
                    <a:pt x="5750" y="2375"/>
                  </a:cubicBezTo>
                  <a:close/>
                  <a:moveTo>
                    <a:pt x="8936" y="1344"/>
                  </a:moveTo>
                  <a:lnTo>
                    <a:pt x="8936" y="1344"/>
                  </a:lnTo>
                  <a:cubicBezTo>
                    <a:pt x="8936" y="1438"/>
                    <a:pt x="8749" y="1532"/>
                    <a:pt x="8561" y="1532"/>
                  </a:cubicBezTo>
                  <a:cubicBezTo>
                    <a:pt x="8343" y="1532"/>
                    <a:pt x="8186" y="1438"/>
                    <a:pt x="8186" y="1344"/>
                  </a:cubicBezTo>
                  <a:cubicBezTo>
                    <a:pt x="8186" y="1250"/>
                    <a:pt x="8343" y="1188"/>
                    <a:pt x="8561" y="1188"/>
                  </a:cubicBezTo>
                  <a:cubicBezTo>
                    <a:pt x="8749" y="1188"/>
                    <a:pt x="8936" y="1250"/>
                    <a:pt x="8936" y="1344"/>
                  </a:cubicBezTo>
                  <a:close/>
                  <a:moveTo>
                    <a:pt x="8374" y="1750"/>
                  </a:moveTo>
                  <a:lnTo>
                    <a:pt x="8374" y="1750"/>
                  </a:lnTo>
                  <a:cubicBezTo>
                    <a:pt x="8374" y="1844"/>
                    <a:pt x="8186" y="1938"/>
                    <a:pt x="7999" y="1938"/>
                  </a:cubicBezTo>
                  <a:cubicBezTo>
                    <a:pt x="7780" y="1938"/>
                    <a:pt x="7624" y="1844"/>
                    <a:pt x="7624" y="1750"/>
                  </a:cubicBezTo>
                  <a:cubicBezTo>
                    <a:pt x="7624" y="1657"/>
                    <a:pt x="7780" y="1594"/>
                    <a:pt x="7999" y="1594"/>
                  </a:cubicBezTo>
                  <a:cubicBezTo>
                    <a:pt x="8186" y="1594"/>
                    <a:pt x="8374" y="1657"/>
                    <a:pt x="8374" y="1750"/>
                  </a:cubicBezTo>
                  <a:close/>
                  <a:moveTo>
                    <a:pt x="9999" y="2157"/>
                  </a:moveTo>
                  <a:lnTo>
                    <a:pt x="9999" y="2157"/>
                  </a:lnTo>
                  <a:cubicBezTo>
                    <a:pt x="9999" y="2250"/>
                    <a:pt x="9843" y="2313"/>
                    <a:pt x="9624" y="2313"/>
                  </a:cubicBezTo>
                  <a:cubicBezTo>
                    <a:pt x="9436" y="2313"/>
                    <a:pt x="9249" y="2250"/>
                    <a:pt x="9249" y="2157"/>
                  </a:cubicBezTo>
                  <a:cubicBezTo>
                    <a:pt x="9249" y="2063"/>
                    <a:pt x="9436" y="1969"/>
                    <a:pt x="9624" y="1969"/>
                  </a:cubicBezTo>
                  <a:cubicBezTo>
                    <a:pt x="9843" y="1969"/>
                    <a:pt x="9999" y="2063"/>
                    <a:pt x="9999" y="2157"/>
                  </a:cubicBezTo>
                  <a:close/>
                  <a:moveTo>
                    <a:pt x="5875" y="5094"/>
                  </a:moveTo>
                  <a:lnTo>
                    <a:pt x="5875" y="5094"/>
                  </a:lnTo>
                  <a:cubicBezTo>
                    <a:pt x="5875" y="5250"/>
                    <a:pt x="5719" y="5344"/>
                    <a:pt x="5531" y="5344"/>
                  </a:cubicBezTo>
                  <a:cubicBezTo>
                    <a:pt x="5312" y="5344"/>
                    <a:pt x="5156" y="5250"/>
                    <a:pt x="5156" y="5094"/>
                  </a:cubicBezTo>
                  <a:cubicBezTo>
                    <a:pt x="5156" y="4969"/>
                    <a:pt x="5312" y="4875"/>
                    <a:pt x="5531" y="4875"/>
                  </a:cubicBezTo>
                  <a:cubicBezTo>
                    <a:pt x="5719" y="4875"/>
                    <a:pt x="5875" y="4969"/>
                    <a:pt x="5875" y="5094"/>
                  </a:cubicBezTo>
                  <a:close/>
                </a:path>
              </a:pathLst>
            </a:custGeom>
            <a:solidFill>
              <a:srgbClr val="FFFFFF"/>
            </a:solidFill>
            <a:ln>
              <a:noFill/>
            </a:ln>
            <a:effectLst/>
          </p:spPr>
          <p:txBody>
            <a:bodyPr wrap="none" anchor="ctr"/>
            <a:lstStyle/>
            <a:p>
              <a:endParaRPr lang="en-US"/>
            </a:p>
          </p:txBody>
        </p:sp>
      </p:grpSp>
    </p:spTree>
    <p:extLst>
      <p:ext uri="{BB962C8B-B14F-4D97-AF65-F5344CB8AC3E}">
        <p14:creationId xmlns:p14="http://schemas.microsoft.com/office/powerpoint/2010/main" val="1675433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2" presetClass="entr" presetSubtype="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Pinning Options:  What to Pin</a:t>
            </a:r>
          </a:p>
        </p:txBody>
      </p:sp>
      <p:sp>
        <p:nvSpPr>
          <p:cNvPr id="4" name="Slide Number Placeholder 3"/>
          <p:cNvSpPr>
            <a:spLocks noGrp="1"/>
          </p:cNvSpPr>
          <p:nvPr>
            <p:ph type="sldNum" sz="quarter" idx="12"/>
          </p:nvPr>
        </p:nvSpPr>
        <p:spPr/>
        <p:txBody>
          <a:bodyPr/>
          <a:lstStyle/>
          <a:p>
            <a:fld id="{9B76E54B-5BBA-9541-9CDA-30D09F65C9FC}" type="slidenum">
              <a:rPr lang="en-US" smtClean="0"/>
              <a:t>68</a:t>
            </a:fld>
            <a:endParaRPr lang="en-US"/>
          </a:p>
        </p:txBody>
      </p:sp>
      <p:sp>
        <p:nvSpPr>
          <p:cNvPr id="5" name="Rectangle 4"/>
          <p:cNvSpPr/>
          <p:nvPr/>
        </p:nvSpPr>
        <p:spPr>
          <a:xfrm>
            <a:off x="0" y="1864208"/>
            <a:ext cx="9144000" cy="584775"/>
          </a:xfrm>
          <a:prstGeom prst="rect">
            <a:avLst/>
          </a:prstGeom>
          <a:solidFill>
            <a:schemeClr val="accent2">
              <a:lumMod val="20000"/>
              <a:lumOff val="80000"/>
            </a:schemeClr>
          </a:solidFill>
        </p:spPr>
        <p:txBody>
          <a:bodyPr wrap="square" lIns="457200" tIns="91440" rIns="182880" bIns="182880">
            <a:spAutoFit/>
          </a:bodyPr>
          <a:lstStyle/>
          <a:p>
            <a:r>
              <a:rPr lang="en-US" sz="2000" dirty="0">
                <a:solidFill>
                  <a:schemeClr val="accent1"/>
                </a:solidFill>
              </a:rPr>
              <a:t>Certificate Pinning: </a:t>
            </a:r>
            <a:r>
              <a:rPr lang="en-US" sz="2000" dirty="0">
                <a:solidFill>
                  <a:schemeClr val="accent2">
                    <a:lumMod val="75000"/>
                  </a:schemeClr>
                </a:solidFill>
              </a:rPr>
              <a:t>Intermediate cert, Root cert</a:t>
            </a:r>
          </a:p>
        </p:txBody>
      </p:sp>
      <p:sp>
        <p:nvSpPr>
          <p:cNvPr id="6" name="Rectangle 5"/>
          <p:cNvSpPr/>
          <p:nvPr/>
        </p:nvSpPr>
        <p:spPr>
          <a:xfrm>
            <a:off x="0" y="2583031"/>
            <a:ext cx="9144000" cy="892552"/>
          </a:xfrm>
          <a:prstGeom prst="rect">
            <a:avLst/>
          </a:prstGeom>
          <a:solidFill>
            <a:schemeClr val="accent2">
              <a:lumMod val="20000"/>
              <a:lumOff val="80000"/>
            </a:schemeClr>
          </a:solidFill>
        </p:spPr>
        <p:txBody>
          <a:bodyPr wrap="square" lIns="457200" tIns="91440" rIns="182880" bIns="182880">
            <a:spAutoFit/>
          </a:bodyPr>
          <a:lstStyle/>
          <a:p>
            <a:r>
              <a:rPr lang="en-US" sz="2000" dirty="0">
                <a:solidFill>
                  <a:srgbClr val="DB3D16"/>
                </a:solidFill>
              </a:rPr>
              <a:t>Public Key Pinning </a:t>
            </a:r>
            <a:r>
              <a:rPr lang="en-US" sz="2000" dirty="0">
                <a:solidFill>
                  <a:schemeClr val="accent2">
                    <a:lumMod val="75000"/>
                  </a:schemeClr>
                </a:solidFill>
              </a:rPr>
              <a:t>(may cover more certs):</a:t>
            </a:r>
          </a:p>
          <a:p>
            <a:r>
              <a:rPr lang="en-US" sz="2000" dirty="0" err="1">
                <a:solidFill>
                  <a:schemeClr val="accent2">
                    <a:lumMod val="75000"/>
                  </a:schemeClr>
                </a:solidFill>
              </a:rPr>
              <a:t>subjectPublicKeyInfo</a:t>
            </a:r>
            <a:r>
              <a:rPr lang="en-US" sz="2000" dirty="0">
                <a:solidFill>
                  <a:schemeClr val="accent2">
                    <a:lumMod val="75000"/>
                  </a:schemeClr>
                </a:solidFill>
              </a:rPr>
              <a:t>, </a:t>
            </a:r>
            <a:r>
              <a:rPr lang="en-US" sz="2000" dirty="0" err="1">
                <a:solidFill>
                  <a:schemeClr val="accent2">
                    <a:lumMod val="75000"/>
                  </a:schemeClr>
                </a:solidFill>
              </a:rPr>
              <a:t>RSAPublicKey</a:t>
            </a:r>
            <a:r>
              <a:rPr lang="en-US" sz="2000" dirty="0">
                <a:solidFill>
                  <a:schemeClr val="accent2">
                    <a:lumMod val="75000"/>
                  </a:schemeClr>
                </a:solidFill>
              </a:rPr>
              <a:t>, </a:t>
            </a:r>
            <a:r>
              <a:rPr lang="en-US" sz="2000" dirty="0" err="1">
                <a:solidFill>
                  <a:schemeClr val="accent2">
                    <a:lumMod val="75000"/>
                  </a:schemeClr>
                </a:solidFill>
              </a:rPr>
              <a:t>DSAPublicKey</a:t>
            </a:r>
            <a:endParaRPr lang="en-US" sz="2000" dirty="0">
              <a:solidFill>
                <a:schemeClr val="accent2">
                  <a:lumMod val="75000"/>
                </a:schemeClr>
              </a:solidFill>
            </a:endParaRPr>
          </a:p>
        </p:txBody>
      </p:sp>
      <p:sp>
        <p:nvSpPr>
          <p:cNvPr id="7" name="Rectangle 6"/>
          <p:cNvSpPr/>
          <p:nvPr/>
        </p:nvSpPr>
        <p:spPr>
          <a:xfrm>
            <a:off x="0" y="3579302"/>
            <a:ext cx="9144000" cy="584775"/>
          </a:xfrm>
          <a:prstGeom prst="rect">
            <a:avLst/>
          </a:prstGeom>
          <a:solidFill>
            <a:schemeClr val="accent2">
              <a:lumMod val="20000"/>
              <a:lumOff val="80000"/>
            </a:schemeClr>
          </a:solidFill>
        </p:spPr>
        <p:txBody>
          <a:bodyPr wrap="square" lIns="457200" tIns="91440" rIns="182880" bIns="182880">
            <a:spAutoFit/>
          </a:bodyPr>
          <a:lstStyle/>
          <a:p>
            <a:r>
              <a:rPr lang="en-US" sz="2000" dirty="0">
                <a:solidFill>
                  <a:srgbClr val="DB3D16"/>
                </a:solidFill>
              </a:rPr>
              <a:t>Hash of the options above</a:t>
            </a:r>
          </a:p>
        </p:txBody>
      </p:sp>
    </p:spTree>
    <p:extLst>
      <p:ext uri="{BB962C8B-B14F-4D97-AF65-F5344CB8AC3E}">
        <p14:creationId xmlns:p14="http://schemas.microsoft.com/office/powerpoint/2010/main" val="182081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Pinning:  Considerations</a:t>
            </a:r>
          </a:p>
        </p:txBody>
      </p:sp>
      <p:sp>
        <p:nvSpPr>
          <p:cNvPr id="3" name="Content Placeholder 2"/>
          <p:cNvSpPr>
            <a:spLocks noGrp="1"/>
          </p:cNvSpPr>
          <p:nvPr>
            <p:ph idx="1"/>
          </p:nvPr>
        </p:nvSpPr>
        <p:spPr>
          <a:xfrm>
            <a:off x="457200" y="1371599"/>
            <a:ext cx="8686800" cy="4800600"/>
          </a:xfrm>
        </p:spPr>
        <p:txBody>
          <a:bodyPr/>
          <a:lstStyle/>
          <a:p>
            <a:pPr marL="0" indent="0">
              <a:buNone/>
            </a:pPr>
            <a:r>
              <a:rPr lang="en-US" dirty="0">
                <a:solidFill>
                  <a:srgbClr val="DB3D16"/>
                </a:solidFill>
              </a:rPr>
              <a:t>Always have a backup pin and a spare certificate from a different CA</a:t>
            </a:r>
          </a:p>
          <a:p>
            <a:pPr lvl="1"/>
            <a:r>
              <a:rPr lang="en-US" dirty="0"/>
              <a:t>Avoids a self inflicted </a:t>
            </a:r>
            <a:r>
              <a:rPr lang="en-US" dirty="0" err="1"/>
              <a:t>DoS</a:t>
            </a:r>
            <a:endParaRPr lang="en-US" dirty="0"/>
          </a:p>
          <a:p>
            <a:pPr lvl="1"/>
            <a:r>
              <a:rPr lang="en-US" dirty="0"/>
              <a:t>Consider setting the pin in days if trust on first use (TOFU, aka key continuity)</a:t>
            </a:r>
          </a:p>
          <a:p>
            <a:pPr lvl="1"/>
            <a:r>
              <a:rPr lang="en-US" dirty="0"/>
              <a:t>Certificates should have overlapping validity periods</a:t>
            </a:r>
          </a:p>
          <a:p>
            <a:pPr marL="0" indent="0">
              <a:buNone/>
            </a:pPr>
            <a:r>
              <a:rPr lang="en-US" spc="-40" dirty="0">
                <a:solidFill>
                  <a:srgbClr val="DB3D16"/>
                </a:solidFill>
              </a:rPr>
              <a:t>For Mobile Apps, consider adding the pinning during install instead of TOFU</a:t>
            </a:r>
          </a:p>
          <a:p>
            <a:pPr lvl="1"/>
            <a:r>
              <a:rPr lang="en-US" dirty="0"/>
              <a:t>Out of band pinning decreases chances of attacker tainting pin</a:t>
            </a:r>
          </a:p>
          <a:p>
            <a:pPr marL="0" indent="0">
              <a:buNone/>
            </a:pPr>
            <a:r>
              <a:rPr lang="en-US" dirty="0">
                <a:solidFill>
                  <a:srgbClr val="DB3D16"/>
                </a:solidFill>
              </a:rPr>
              <a:t>Pinning makes it harder to Pen Test</a:t>
            </a:r>
          </a:p>
          <a:p>
            <a:pPr lvl="1"/>
            <a:r>
              <a:rPr lang="en-US" dirty="0"/>
              <a:t>May need to use iOS SSL/TLS Kill Switch and Android SSL/TLS Bypass Tool </a:t>
            </a:r>
          </a:p>
          <a:p>
            <a:pPr lvl="1"/>
            <a:r>
              <a:rPr lang="en-US" dirty="0"/>
              <a:t>May need to disable it altogether</a:t>
            </a:r>
          </a:p>
          <a:p>
            <a:endParaRPr lang="en-US" dirty="0"/>
          </a:p>
          <a:p>
            <a:endParaRPr lang="en-US" dirty="0"/>
          </a:p>
        </p:txBody>
      </p:sp>
      <p:sp>
        <p:nvSpPr>
          <p:cNvPr id="4" name="Slide Number Placeholder 3"/>
          <p:cNvSpPr>
            <a:spLocks noGrp="1"/>
          </p:cNvSpPr>
          <p:nvPr>
            <p:ph type="sldNum" sz="quarter" idx="12"/>
          </p:nvPr>
        </p:nvSpPr>
        <p:spPr/>
        <p:txBody>
          <a:bodyPr/>
          <a:lstStyle/>
          <a:p>
            <a:fld id="{9B76E54B-5BBA-9541-9CDA-30D09F65C9FC}" type="slidenum">
              <a:rPr lang="en-US" smtClean="0"/>
              <a:t>69</a:t>
            </a:fld>
            <a:endParaRPr lang="en-US"/>
          </a:p>
        </p:txBody>
      </p:sp>
    </p:spTree>
    <p:extLst>
      <p:ext uri="{BB962C8B-B14F-4D97-AF65-F5344CB8AC3E}">
        <p14:creationId xmlns:p14="http://schemas.microsoft.com/office/powerpoint/2010/main" val="1374580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Bypassing TLS</a:t>
            </a:r>
          </a:p>
        </p:txBody>
      </p:sp>
      <p:sp>
        <p:nvSpPr>
          <p:cNvPr id="4" name="Slide Number Placeholder 3"/>
          <p:cNvSpPr>
            <a:spLocks noGrp="1"/>
          </p:cNvSpPr>
          <p:nvPr>
            <p:ph type="sldNum" sz="quarter" idx="12"/>
          </p:nvPr>
        </p:nvSpPr>
        <p:spPr/>
        <p:txBody>
          <a:bodyPr/>
          <a:lstStyle/>
          <a:p>
            <a:fld id="{9B76E54B-5BBA-9541-9CDA-30D09F65C9FC}" type="slidenum">
              <a:rPr lang="en-US" smtClean="0"/>
              <a:pPr/>
              <a:t>7</a:t>
            </a:fld>
            <a:endParaRPr lang="en-US"/>
          </a:p>
        </p:txBody>
      </p:sp>
      <p:sp>
        <p:nvSpPr>
          <p:cNvPr id="3" name="Content Placeholder 2"/>
          <p:cNvSpPr>
            <a:spLocks noGrp="1"/>
          </p:cNvSpPr>
          <p:nvPr>
            <p:ph sz="quarter" idx="13"/>
          </p:nvPr>
        </p:nvSpPr>
        <p:spPr/>
        <p:txBody>
          <a:bodyPr/>
          <a:lstStyle/>
          <a:p>
            <a:r>
              <a:rPr lang="en-US" dirty="0"/>
              <a:t>Cryptography is solid but the implementation has flaws</a:t>
            </a:r>
          </a:p>
          <a:p>
            <a:pPr marL="285750" lvl="1" indent="-285750">
              <a:buFont typeface="Wingdings" charset="2"/>
              <a:buChar char="§"/>
            </a:pPr>
            <a:r>
              <a:rPr lang="en-US" dirty="0"/>
              <a:t>Browser fail open policy</a:t>
            </a:r>
          </a:p>
          <a:p>
            <a:pPr marL="285750" lvl="1" indent="-285750">
              <a:buFont typeface="Wingdings" charset="2"/>
              <a:buChar char="§"/>
            </a:pPr>
            <a:r>
              <a:rPr lang="en-US" dirty="0"/>
              <a:t>Too much trust on certificate authorities</a:t>
            </a:r>
          </a:p>
          <a:p>
            <a:pPr marL="285750" lvl="1" indent="-285750">
              <a:buFont typeface="Wingdings" charset="2"/>
              <a:buChar char="§"/>
            </a:pPr>
            <a:r>
              <a:rPr lang="en-US" dirty="0"/>
              <a:t>Revocation capability is limited and doesn’t scaled</a:t>
            </a:r>
          </a:p>
          <a:p>
            <a:r>
              <a:rPr lang="en-US" dirty="0"/>
              <a:t>Some of the most popular algorithms need to be decommissioned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457200" y="3284760"/>
            <a:ext cx="5043167" cy="1077218"/>
          </a:xfrm>
          <a:prstGeom prst="rect">
            <a:avLst/>
          </a:prstGeom>
        </p:spPr>
        <p:txBody>
          <a:bodyPr wrap="none">
            <a:spAutoFit/>
          </a:bodyPr>
          <a:lstStyle/>
          <a:p>
            <a:r>
              <a:rPr lang="en-US" sz="3200" dirty="0">
                <a:solidFill>
                  <a:schemeClr val="accent2">
                    <a:lumMod val="75000"/>
                  </a:schemeClr>
                </a:solidFill>
              </a:rPr>
              <a:t>Cryptography is </a:t>
            </a:r>
            <a:r>
              <a:rPr lang="en-US" sz="3200" dirty="0">
                <a:solidFill>
                  <a:schemeClr val="accent1"/>
                </a:solidFill>
              </a:rPr>
              <a:t>bypassed</a:t>
            </a:r>
            <a:r>
              <a:rPr lang="en-US" sz="3200" dirty="0">
                <a:solidFill>
                  <a:schemeClr val="accent2">
                    <a:lumMod val="75000"/>
                  </a:schemeClr>
                </a:solidFill>
              </a:rPr>
              <a:t>,</a:t>
            </a:r>
          </a:p>
          <a:p>
            <a:r>
              <a:rPr lang="en-US" sz="3200" dirty="0">
                <a:solidFill>
                  <a:schemeClr val="accent2">
                    <a:lumMod val="75000"/>
                  </a:schemeClr>
                </a:solidFill>
              </a:rPr>
              <a:t>not attacked</a:t>
            </a:r>
          </a:p>
        </p:txBody>
      </p:sp>
    </p:spTree>
    <p:extLst>
      <p:ext uri="{BB962C8B-B14F-4D97-AF65-F5344CB8AC3E}">
        <p14:creationId xmlns:p14="http://schemas.microsoft.com/office/powerpoint/2010/main" val="508926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
                                            <p:txEl>
                                              <p:pRg st="0" end="0"/>
                                            </p:txEl>
                                          </p:spTgt>
                                        </p:tgtEl>
                                      </p:cBhvr>
                                    </p:animEffect>
                                    <p:set>
                                      <p:cBhvr>
                                        <p:cTn id="37" dur="1" fill="hold">
                                          <p:stCondLst>
                                            <p:cond delay="499"/>
                                          </p:stCondLst>
                                        </p:cTn>
                                        <p:tgtEl>
                                          <p:spTgt spid="3">
                                            <p:txEl>
                                              <p:pRg st="0" end="0"/>
                                            </p:txEl>
                                          </p:spTgt>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
                                            <p:txEl>
                                              <p:pRg st="1" end="1"/>
                                            </p:txEl>
                                          </p:spTgt>
                                        </p:tgtEl>
                                      </p:cBhvr>
                                    </p:animEffect>
                                    <p:set>
                                      <p:cBhvr>
                                        <p:cTn id="40" dur="1" fill="hold">
                                          <p:stCondLst>
                                            <p:cond delay="499"/>
                                          </p:stCondLst>
                                        </p:cTn>
                                        <p:tgtEl>
                                          <p:spTgt spid="3">
                                            <p:txEl>
                                              <p:pRg st="1" end="1"/>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
                                            <p:txEl>
                                              <p:pRg st="2" end="2"/>
                                            </p:txEl>
                                          </p:spTgt>
                                        </p:tgtEl>
                                      </p:cBhvr>
                                    </p:animEffect>
                                    <p:set>
                                      <p:cBhvr>
                                        <p:cTn id="43" dur="1" fill="hold">
                                          <p:stCondLst>
                                            <p:cond delay="499"/>
                                          </p:stCondLst>
                                        </p:cTn>
                                        <p:tgtEl>
                                          <p:spTgt spid="3">
                                            <p:txEl>
                                              <p:pRg st="2" end="2"/>
                                            </p:txEl>
                                          </p:spTgt>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xEl>
                                              <p:pRg st="3" end="3"/>
                                            </p:txEl>
                                          </p:spTgt>
                                        </p:tgtEl>
                                      </p:cBhvr>
                                    </p:animEffect>
                                    <p:set>
                                      <p:cBhvr>
                                        <p:cTn id="46" dur="1" fill="hold">
                                          <p:stCondLst>
                                            <p:cond delay="499"/>
                                          </p:stCondLst>
                                        </p:cTn>
                                        <p:tgtEl>
                                          <p:spTgt spid="3">
                                            <p:txEl>
                                              <p:pRg st="3" end="3"/>
                                            </p:txEl>
                                          </p:spTgt>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
                                            <p:txEl>
                                              <p:pRg st="4" end="4"/>
                                            </p:txEl>
                                          </p:spTgt>
                                        </p:tgtEl>
                                      </p:cBhvr>
                                    </p:animEffect>
                                    <p:set>
                                      <p:cBhvr>
                                        <p:cTn id="49" dur="1" fill="hold">
                                          <p:stCondLst>
                                            <p:cond delay="499"/>
                                          </p:stCondLst>
                                        </p:cTn>
                                        <p:tgtEl>
                                          <p:spTgt spid="3">
                                            <p:txEl>
                                              <p:pRg st="4" end="4"/>
                                            </p:txEl>
                                          </p:spTgt>
                                        </p:tgtEl>
                                        <p:attrNameLst>
                                          <p:attrName>style.visibility</p:attrName>
                                        </p:attrNameLst>
                                      </p:cBhvr>
                                      <p:to>
                                        <p:strVal val="hidden"/>
                                      </p:to>
                                    </p:set>
                                  </p:childTnLst>
                                </p:cTn>
                              </p:par>
                            </p:childTnLst>
                          </p:cTn>
                        </p:par>
                        <p:par>
                          <p:cTn id="50" fill="hold">
                            <p:stCondLst>
                              <p:cond delay="500"/>
                            </p:stCondLst>
                            <p:childTnLst>
                              <p:par>
                                <p:cTn id="51" presetID="23" presetClass="entr" presetSubtype="16"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childTnLst>
                                </p:cTn>
                              </p:par>
                            </p:childTnLst>
                          </p:cTn>
                        </p:par>
                        <p:par>
                          <p:cTn id="55" fill="hold">
                            <p:stCondLst>
                              <p:cond delay="1000"/>
                            </p:stCondLst>
                            <p:childTnLst>
                              <p:par>
                                <p:cTn id="56" presetID="26" presetClass="emph" presetSubtype="0" repeatCount="2000" fill="hold" grpId="1" nodeType="after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Privately (locally installed) Certificate Authorities</a:t>
            </a:r>
          </a:p>
        </p:txBody>
      </p:sp>
      <p:sp>
        <p:nvSpPr>
          <p:cNvPr id="3" name="Content Placeholder 2"/>
          <p:cNvSpPr>
            <a:spLocks noGrp="1"/>
          </p:cNvSpPr>
          <p:nvPr>
            <p:ph idx="1"/>
          </p:nvPr>
        </p:nvSpPr>
        <p:spPr/>
        <p:txBody>
          <a:bodyPr/>
          <a:lstStyle/>
          <a:p>
            <a:pPr marL="0" indent="0">
              <a:buNone/>
            </a:pPr>
            <a:r>
              <a:rPr lang="en-US" sz="2400" dirty="0">
                <a:solidFill>
                  <a:schemeClr val="accent1"/>
                </a:solidFill>
              </a:rPr>
              <a:t>"...private trust anchors can be used to proxy (or MITM) connections, even to pinned sites. 'Data loss prevention' appliances, firewalls, content filters, and malware can use this feature to defeat the protections of key pinning..."</a:t>
            </a:r>
          </a:p>
          <a:p>
            <a:pPr marL="0" indent="0">
              <a:buNone/>
            </a:pPr>
            <a:r>
              <a:rPr lang="en-US" sz="1100" dirty="0">
                <a:hlinkClick r:id="rId2"/>
              </a:rPr>
              <a:t>https://www.chromium.org/Home/chromium-security/security-faq#TOC-How-does-key-pinning-interact-with-local-proxies-and-filters-</a:t>
            </a:r>
            <a:endParaRPr lang="en-US" sz="1100" dirty="0"/>
          </a:p>
          <a:p>
            <a:pPr marL="0" indent="0">
              <a:buNone/>
            </a:pPr>
            <a:endParaRPr lang="en-US" dirty="0"/>
          </a:p>
          <a:p>
            <a:pPr marL="0" indent="0">
              <a:buNone/>
            </a:pPr>
            <a:r>
              <a:rPr lang="en-US" dirty="0"/>
              <a:t>Users can be...</a:t>
            </a:r>
          </a:p>
          <a:p>
            <a:pPr lvl="1"/>
            <a:r>
              <a:rPr lang="en-US" dirty="0"/>
              <a:t>Tricked into installing a CA. (ex/ to get </a:t>
            </a:r>
            <a:r>
              <a:rPr lang="en-US" dirty="0" err="1"/>
              <a:t>WiFi</a:t>
            </a:r>
            <a:r>
              <a:rPr lang="en-US" dirty="0"/>
              <a:t> access at a hotel)</a:t>
            </a:r>
          </a:p>
          <a:p>
            <a:pPr lvl="1"/>
            <a:r>
              <a:rPr lang="en-US" dirty="0"/>
              <a:t>Forced into installing a CA as part of a BYOD program. </a:t>
            </a:r>
          </a:p>
          <a:p>
            <a:pPr lvl="1"/>
            <a:r>
              <a:rPr lang="en-US" dirty="0"/>
              <a:t>Forced into installing a CA just by installing a program.</a:t>
            </a:r>
          </a:p>
          <a:p>
            <a:pPr lvl="1"/>
            <a:r>
              <a:rPr lang="en-US" dirty="0"/>
              <a:t>Forced into using a CA that is preloaded by an OEM.</a:t>
            </a:r>
          </a:p>
        </p:txBody>
      </p:sp>
      <p:sp>
        <p:nvSpPr>
          <p:cNvPr id="4" name="Slide Number Placeholder 3"/>
          <p:cNvSpPr>
            <a:spLocks noGrp="1"/>
          </p:cNvSpPr>
          <p:nvPr>
            <p:ph type="sldNum" sz="quarter" idx="12"/>
          </p:nvPr>
        </p:nvSpPr>
        <p:spPr/>
        <p:txBody>
          <a:bodyPr/>
          <a:lstStyle/>
          <a:p>
            <a:fld id="{9B76E54B-5BBA-9541-9CDA-30D09F65C9FC}" type="slidenum">
              <a:rPr lang="en-US" smtClean="0"/>
              <a:t>70</a:t>
            </a:fld>
            <a:endParaRPr lang="en-US"/>
          </a:p>
        </p:txBody>
      </p:sp>
    </p:spTree>
    <p:extLst>
      <p:ext uri="{BB962C8B-B14F-4D97-AF65-F5344CB8AC3E}">
        <p14:creationId xmlns:p14="http://schemas.microsoft.com/office/powerpoint/2010/main" val="209488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920"/>
            <a:ext cx="8229600" cy="910694"/>
          </a:xfrm>
        </p:spPr>
        <p:txBody>
          <a:bodyPr/>
          <a:lstStyle/>
          <a:p>
            <a:r>
              <a:rPr lang="en-US" dirty="0"/>
              <a:t>Pinning Can (and has) Been Evaded</a:t>
            </a:r>
          </a:p>
        </p:txBody>
      </p:sp>
      <p:sp>
        <p:nvSpPr>
          <p:cNvPr id="3" name="Content Placeholder 2"/>
          <p:cNvSpPr>
            <a:spLocks noGrp="1"/>
          </p:cNvSpPr>
          <p:nvPr>
            <p:ph idx="1"/>
          </p:nvPr>
        </p:nvSpPr>
        <p:spPr>
          <a:xfrm>
            <a:off x="457200" y="963919"/>
            <a:ext cx="8229600" cy="5392432"/>
          </a:xfrm>
        </p:spPr>
        <p:txBody>
          <a:bodyPr/>
          <a:lstStyle/>
          <a:p>
            <a:pPr marL="0" indent="0">
              <a:buNone/>
            </a:pPr>
            <a:r>
              <a:rPr lang="en-US" dirty="0">
                <a:solidFill>
                  <a:srgbClr val="DB3D16"/>
                </a:solidFill>
              </a:rPr>
              <a:t>Locally Installed Authorities can MITM while evading Pinning!</a:t>
            </a:r>
          </a:p>
          <a:p>
            <a:pPr marL="0" lvl="1" indent="0">
              <a:buNone/>
            </a:pPr>
            <a:r>
              <a:rPr lang="en-US" dirty="0"/>
              <a:t>"Researchers revealed that a vulnerability in </a:t>
            </a:r>
            <a:r>
              <a:rPr lang="en-US" dirty="0" err="1"/>
              <a:t>Superfish</a:t>
            </a:r>
            <a:r>
              <a:rPr lang="en-US" dirty="0"/>
              <a:t> software, which came pre-loaded</a:t>
            </a:r>
            <a:br>
              <a:rPr lang="en-US" dirty="0"/>
            </a:br>
            <a:r>
              <a:rPr lang="en-US" dirty="0"/>
              <a:t>on many Lenovo laptops, could let hackers impersonate shopping, banking and other websites and steal users' credit card numbers and other personal data.”</a:t>
            </a:r>
          </a:p>
          <a:p>
            <a:pPr marL="0" lvl="1" indent="0" algn="r">
              <a:buNone/>
            </a:pPr>
            <a:r>
              <a:rPr lang="en-US" dirty="0"/>
              <a:t>— CBS News, February </a:t>
            </a:r>
            <a:r>
              <a:rPr lang="is-IS" dirty="0"/>
              <a:t>2017</a:t>
            </a:r>
            <a:endParaRPr lang="en-US" dirty="0"/>
          </a:p>
          <a:p>
            <a:pPr marL="0" indent="0">
              <a:buNone/>
            </a:pPr>
            <a:r>
              <a:rPr lang="en-US" spc="-40" dirty="0">
                <a:solidFill>
                  <a:srgbClr val="DB3D16"/>
                </a:solidFill>
              </a:rPr>
              <a:t>Even the hard-coded Pinning of Google services in Chrome were evaded</a:t>
            </a:r>
          </a:p>
          <a:p>
            <a:pPr lvl="1"/>
            <a:r>
              <a:rPr lang="en-US" dirty="0" err="1"/>
              <a:t>SuperFish</a:t>
            </a:r>
            <a:r>
              <a:rPr lang="en-US" dirty="0"/>
              <a:t> installs its own root CA certificate in Windows systems.</a:t>
            </a:r>
          </a:p>
          <a:p>
            <a:pPr lvl="1"/>
            <a:r>
              <a:rPr lang="en-US" dirty="0"/>
              <a:t>It then generates certificates on the fly for each attempted SSL connection</a:t>
            </a:r>
            <a:br>
              <a:rPr lang="en-US" dirty="0"/>
            </a:br>
            <a:r>
              <a:rPr lang="en-US" dirty="0"/>
              <a:t>to inject advertisements.</a:t>
            </a:r>
          </a:p>
          <a:p>
            <a:pPr lvl="1"/>
            <a:r>
              <a:rPr lang="en-US" dirty="0"/>
              <a:t>The private key of the </a:t>
            </a:r>
            <a:r>
              <a:rPr lang="en-US" dirty="0" err="1"/>
              <a:t>Superfish</a:t>
            </a:r>
            <a:r>
              <a:rPr lang="en-US" dirty="0"/>
              <a:t> pair was discovered allowing reuse.</a:t>
            </a:r>
          </a:p>
          <a:p>
            <a:pPr marL="0" indent="0">
              <a:buNone/>
            </a:pPr>
            <a:r>
              <a:rPr lang="en-US" dirty="0">
                <a:solidFill>
                  <a:srgbClr val="DB3D16"/>
                </a:solidFill>
              </a:rPr>
              <a:t>Rapid research on this incident from the security community</a:t>
            </a:r>
          </a:p>
          <a:p>
            <a:pPr lvl="1"/>
            <a:r>
              <a:rPr lang="en-US" dirty="0"/>
              <a:t>Robert Graham series of blog posts</a:t>
            </a:r>
          </a:p>
          <a:p>
            <a:pPr lvl="1"/>
            <a:r>
              <a:rPr lang="en-US" dirty="0"/>
              <a:t>General Info on </a:t>
            </a:r>
            <a:r>
              <a:rPr lang="en-US" dirty="0" err="1"/>
              <a:t>Superfish</a:t>
            </a:r>
            <a:r>
              <a:rPr lang="en-US" dirty="0"/>
              <a:t>: </a:t>
            </a:r>
            <a:r>
              <a:rPr lang="en-US" dirty="0">
                <a:hlinkClick r:id="rId3"/>
              </a:rPr>
              <a:t>http://blog.erratasec.com/</a:t>
            </a:r>
            <a:r>
              <a:rPr lang="is-IS" dirty="0">
                <a:hlinkClick r:id="rId3"/>
              </a:rPr>
              <a:t>2017</a:t>
            </a:r>
            <a:r>
              <a:rPr lang="en-US" dirty="0">
                <a:hlinkClick r:id="rId3"/>
              </a:rPr>
              <a:t>/02/some-notes-on-superfish.htm</a:t>
            </a:r>
            <a:endParaRPr lang="en-US" dirty="0"/>
          </a:p>
          <a:p>
            <a:pPr lvl="1"/>
            <a:r>
              <a:rPr lang="en-US" dirty="0"/>
              <a:t>Extracting </a:t>
            </a:r>
            <a:r>
              <a:rPr lang="en-US" dirty="0" err="1"/>
              <a:t>Superfish</a:t>
            </a:r>
            <a:r>
              <a:rPr lang="en-US" dirty="0"/>
              <a:t> certs: </a:t>
            </a:r>
            <a:r>
              <a:rPr lang="en-US" dirty="0">
                <a:hlinkClick r:id="rId4"/>
              </a:rPr>
              <a:t>http://blog.erratasec.com/</a:t>
            </a:r>
            <a:r>
              <a:rPr lang="is-IS" dirty="0">
                <a:hlinkClick r:id="rId4"/>
              </a:rPr>
              <a:t>2017</a:t>
            </a:r>
            <a:r>
              <a:rPr lang="en-US" dirty="0">
                <a:hlinkClick r:id="rId4"/>
              </a:rPr>
              <a:t>/02/extracting-superfish-certificate.html</a:t>
            </a:r>
            <a:r>
              <a:rPr lang="en-US" dirty="0"/>
              <a:t> </a:t>
            </a:r>
          </a:p>
          <a:p>
            <a:pPr lvl="1"/>
            <a:r>
              <a:rPr lang="en-US" dirty="0"/>
              <a:t>Exploiting </a:t>
            </a:r>
            <a:r>
              <a:rPr lang="en-US" dirty="0" err="1"/>
              <a:t>Superfish:</a:t>
            </a:r>
            <a:r>
              <a:rPr lang="en-US" dirty="0" err="1">
                <a:hlinkClick r:id="rId5"/>
              </a:rPr>
              <a:t>http</a:t>
            </a:r>
            <a:r>
              <a:rPr lang="en-US" dirty="0">
                <a:hlinkClick r:id="rId5"/>
              </a:rPr>
              <a:t>://blog.erratasec.com/</a:t>
            </a:r>
            <a:r>
              <a:rPr lang="is-IS" dirty="0">
                <a:hlinkClick r:id="rId5"/>
              </a:rPr>
              <a:t>2017</a:t>
            </a:r>
            <a:r>
              <a:rPr lang="en-US" dirty="0">
                <a:hlinkClick r:id="rId5"/>
              </a:rPr>
              <a:t>/02/exploiting-superfish-certificate.html</a:t>
            </a:r>
            <a:r>
              <a:rPr lang="en-US" dirty="0"/>
              <a:t> </a:t>
            </a:r>
          </a:p>
        </p:txBody>
      </p:sp>
      <p:sp>
        <p:nvSpPr>
          <p:cNvPr id="4" name="Slide Number Placeholder 3"/>
          <p:cNvSpPr>
            <a:spLocks noGrp="1"/>
          </p:cNvSpPr>
          <p:nvPr>
            <p:ph type="sldNum" sz="quarter" idx="12"/>
          </p:nvPr>
        </p:nvSpPr>
        <p:spPr/>
        <p:txBody>
          <a:bodyPr/>
          <a:lstStyle/>
          <a:p>
            <a:fld id="{9B76E54B-5BBA-9541-9CDA-30D09F65C9FC}" type="slidenum">
              <a:rPr lang="en-US" smtClean="0"/>
              <a:t>71</a:t>
            </a:fld>
            <a:endParaRPr lang="en-US"/>
          </a:p>
        </p:txBody>
      </p:sp>
    </p:spTree>
    <p:extLst>
      <p:ext uri="{BB962C8B-B14F-4D97-AF65-F5344CB8AC3E}">
        <p14:creationId xmlns:p14="http://schemas.microsoft.com/office/powerpoint/2010/main" val="2619173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0" dirty="0"/>
              <a:t>Android Sins: No clear way to remove local authority</a:t>
            </a:r>
          </a:p>
        </p:txBody>
      </p:sp>
      <p:sp>
        <p:nvSpPr>
          <p:cNvPr id="4" name="Slide Number Placeholder 3"/>
          <p:cNvSpPr>
            <a:spLocks noGrp="1"/>
          </p:cNvSpPr>
          <p:nvPr>
            <p:ph type="sldNum" sz="quarter" idx="12"/>
          </p:nvPr>
        </p:nvSpPr>
        <p:spPr/>
        <p:txBody>
          <a:bodyPr/>
          <a:lstStyle/>
          <a:p>
            <a:fld id="{9B76E54B-5BBA-9541-9CDA-30D09F65C9FC}" type="slidenum">
              <a:rPr lang="en-US" smtClean="0"/>
              <a:pPr/>
              <a:t>72</a:t>
            </a:fld>
            <a:endParaRPr lang="en-US"/>
          </a:p>
        </p:txBody>
      </p:sp>
      <p:pic>
        <p:nvPicPr>
          <p:cNvPr id="5" name="Picture 4" descr="Screen Shot 2015-06-04 at 10.50.07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38485"/>
            <a:ext cx="8229600" cy="4701146"/>
          </a:xfrm>
          <a:prstGeom prst="rect">
            <a:avLst/>
          </a:prstGeom>
        </p:spPr>
      </p:pic>
    </p:spTree>
    <p:extLst>
      <p:ext uri="{BB962C8B-B14F-4D97-AF65-F5344CB8AC3E}">
        <p14:creationId xmlns:p14="http://schemas.microsoft.com/office/powerpoint/2010/main" val="520581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Advances</a:t>
            </a:r>
          </a:p>
        </p:txBody>
      </p:sp>
      <p:sp>
        <p:nvSpPr>
          <p:cNvPr id="3" name="Slide Number Placeholder 2"/>
          <p:cNvSpPr>
            <a:spLocks noGrp="1"/>
          </p:cNvSpPr>
          <p:nvPr>
            <p:ph type="sldNum" sz="quarter" idx="12"/>
          </p:nvPr>
        </p:nvSpPr>
        <p:spPr/>
        <p:txBody>
          <a:bodyPr/>
          <a:lstStyle/>
          <a:p>
            <a:fld id="{9B76E54B-5BBA-9541-9CDA-30D09F65C9FC}" type="slidenum">
              <a:rPr lang="en-US" smtClean="0"/>
              <a:t>73</a:t>
            </a:fld>
            <a:endParaRPr lang="en-US"/>
          </a:p>
        </p:txBody>
      </p:sp>
    </p:spTree>
    <p:extLst>
      <p:ext uri="{BB962C8B-B14F-4D97-AF65-F5344CB8AC3E}">
        <p14:creationId xmlns:p14="http://schemas.microsoft.com/office/powerpoint/2010/main" val="41277653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E064-4E22-8E4F-B6B1-F3ED2EC862B3}"/>
              </a:ext>
            </a:extLst>
          </p:cNvPr>
          <p:cNvSpPr>
            <a:spLocks noGrp="1"/>
          </p:cNvSpPr>
          <p:nvPr>
            <p:ph type="title"/>
          </p:nvPr>
        </p:nvSpPr>
        <p:spPr>
          <a:xfrm>
            <a:off x="852321" y="627564"/>
            <a:ext cx="5605629" cy="1325563"/>
          </a:xfrm>
        </p:spPr>
        <p:txBody>
          <a:bodyPr vert="horz" lIns="91440" tIns="45720" rIns="91440" bIns="45720" rtlCol="0" anchor="ctr">
            <a:normAutofit/>
          </a:bodyPr>
          <a:lstStyle/>
          <a:p>
            <a:pPr defTabSz="914400">
              <a:lnSpc>
                <a:spcPct val="90000"/>
              </a:lnSpc>
            </a:pPr>
            <a:r>
              <a:rPr lang="en-US" sz="4400" kern="1200">
                <a:solidFill>
                  <a:schemeClr val="tx1"/>
                </a:solidFill>
                <a:latin typeface="+mj-lt"/>
                <a:ea typeface="+mj-ea"/>
                <a:cs typeface="+mj-cs"/>
              </a:rPr>
              <a:t>Certification Authority Authorization (CAA)</a:t>
            </a:r>
          </a:p>
        </p:txBody>
      </p:sp>
      <p:sp>
        <p:nvSpPr>
          <p:cNvPr id="4" name="Content Placeholder 3">
            <a:extLst>
              <a:ext uri="{FF2B5EF4-FFF2-40B4-BE49-F238E27FC236}">
                <a16:creationId xmlns:a16="http://schemas.microsoft.com/office/drawing/2014/main" id="{D5754502-4A99-FE43-853F-EE9AC25BAD34}"/>
              </a:ext>
            </a:extLst>
          </p:cNvPr>
          <p:cNvSpPr>
            <a:spLocks noGrp="1"/>
          </p:cNvSpPr>
          <p:nvPr>
            <p:ph sz="quarter" idx="13"/>
          </p:nvPr>
        </p:nvSpPr>
        <p:spPr>
          <a:xfrm>
            <a:off x="852321" y="2358913"/>
            <a:ext cx="5579947" cy="3369873"/>
          </a:xfrm>
        </p:spPr>
        <p:txBody>
          <a:bodyPr vert="horz" lIns="91440" tIns="45720" rIns="91440" bIns="45720" rtlCol="0" anchor="ctr">
            <a:noAutofit/>
          </a:bodyPr>
          <a:lstStyle/>
          <a:p>
            <a:pPr marL="342900" indent="-228600" defTabSz="914400">
              <a:lnSpc>
                <a:spcPct val="90000"/>
              </a:lnSpc>
              <a:buFont typeface="Arial" panose="020B0604020202020204" pitchFamily="34" charset="0"/>
              <a:buChar char="•"/>
            </a:pPr>
            <a:r>
              <a:rPr lang="en-US" sz="1600">
                <a:solidFill>
                  <a:schemeClr val="tx1"/>
                </a:solidFill>
              </a:rPr>
              <a:t>Certificate Authority Authorization (CAA) is a standard that allows domain name owners to restrict which CAs are allowed to issue certificates for their domains.</a:t>
            </a:r>
          </a:p>
          <a:p>
            <a:pPr marL="342900" indent="-228600" defTabSz="914400">
              <a:lnSpc>
                <a:spcPct val="90000"/>
              </a:lnSpc>
              <a:buFont typeface="Arial" panose="020B0604020202020204" pitchFamily="34" charset="0"/>
              <a:buChar char="•"/>
            </a:pPr>
            <a:r>
              <a:rPr lang="en-US" sz="1600">
                <a:solidFill>
                  <a:schemeClr val="tx1"/>
                </a:solidFill>
              </a:rPr>
              <a:t>CAA can help detect malicious issuance of fradulant certificates. </a:t>
            </a:r>
          </a:p>
          <a:p>
            <a:pPr marL="342900" indent="-228600" defTabSz="914400">
              <a:lnSpc>
                <a:spcPct val="90000"/>
              </a:lnSpc>
              <a:buFont typeface="Arial" panose="020B0604020202020204" pitchFamily="34" charset="0"/>
              <a:buChar char="•"/>
            </a:pPr>
            <a:r>
              <a:rPr lang="en-US" sz="1600" b="1" u="sng">
                <a:solidFill>
                  <a:schemeClr val="tx1"/>
                </a:solidFill>
              </a:rPr>
              <a:t>September 2017: </a:t>
            </a:r>
            <a:r>
              <a:rPr lang="en-US" sz="1600">
                <a:solidFill>
                  <a:schemeClr val="tx1"/>
                </a:solidFill>
              </a:rPr>
              <a:t>CAA became mandatory. CAs with browser root certificates must check for the CAA record and must follow the content of CAA when issuing new certificates.</a:t>
            </a:r>
          </a:p>
          <a:p>
            <a:pPr marL="342900" indent="-228600" defTabSz="914400">
              <a:lnSpc>
                <a:spcPct val="90000"/>
              </a:lnSpc>
              <a:buFont typeface="Arial" panose="020B0604020202020204" pitchFamily="34" charset="0"/>
              <a:buChar char="•"/>
            </a:pPr>
            <a:r>
              <a:rPr lang="en-US" sz="1600">
                <a:solidFill>
                  <a:schemeClr val="tx1"/>
                </a:solidFill>
              </a:rPr>
              <a:t>The CAA record is defined in RFC 6844 https://datatracker.ietf.org/doc/rfc6844/</a:t>
            </a:r>
          </a:p>
        </p:txBody>
      </p:sp>
      <p:pic>
        <p:nvPicPr>
          <p:cNvPr id="8" name="Graphic 7" descr="Checkmark">
            <a:extLst>
              <a:ext uri="{FF2B5EF4-FFF2-40B4-BE49-F238E27FC236}">
                <a16:creationId xmlns:a16="http://schemas.microsoft.com/office/drawing/2014/main" id="{9095DC5C-7BCF-4164-BF6A-13B3A4C37A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0831" y="2880717"/>
            <a:ext cx="1096566" cy="1096566"/>
          </a:xfrm>
          <a:prstGeom prst="rect">
            <a:avLst/>
          </a:prstGeom>
        </p:spPr>
      </p:pic>
      <p:sp>
        <p:nvSpPr>
          <p:cNvPr id="3" name="Slide Number Placeholder 2">
            <a:extLst>
              <a:ext uri="{FF2B5EF4-FFF2-40B4-BE49-F238E27FC236}">
                <a16:creationId xmlns:a16="http://schemas.microsoft.com/office/drawing/2014/main" id="{010E5F5E-C692-3043-8607-B57D89FEB23D}"/>
              </a:ext>
            </a:extLst>
          </p:cNvPr>
          <p:cNvSpPr>
            <a:spLocks noGrp="1"/>
          </p:cNvSpPr>
          <p:nvPr>
            <p:ph type="sldNum" sz="quarter" idx="12"/>
          </p:nvPr>
        </p:nvSpPr>
        <p:spPr>
          <a:xfrm>
            <a:off x="7756071" y="6356350"/>
            <a:ext cx="759278" cy="365125"/>
          </a:xfrm>
        </p:spPr>
        <p:txBody>
          <a:bodyPr vert="horz" lIns="91440" tIns="45720" rIns="91440" bIns="45720" rtlCol="0" anchor="ctr">
            <a:normAutofit/>
          </a:bodyPr>
          <a:lstStyle/>
          <a:p>
            <a:pPr algn="r" defTabSz="914400">
              <a:spcAft>
                <a:spcPts val="600"/>
              </a:spcAft>
            </a:pPr>
            <a:fld id="{9B76E54B-5BBA-9541-9CDA-30D09F65C9FC}" type="slidenum">
              <a:rPr lang="en-US" sz="1200">
                <a:solidFill>
                  <a:srgbClr val="FFFFFF"/>
                </a:solidFill>
              </a:rPr>
              <a:pPr algn="r" defTabSz="914400">
                <a:spcAft>
                  <a:spcPts val="600"/>
                </a:spcAft>
              </a:pPr>
              <a:t>74</a:t>
            </a:fld>
            <a:endParaRPr lang="en-US" sz="1200">
              <a:solidFill>
                <a:srgbClr val="FFFFFF"/>
              </a:solidFill>
            </a:endParaRPr>
          </a:p>
        </p:txBody>
      </p:sp>
    </p:spTree>
    <p:extLst>
      <p:ext uri="{BB962C8B-B14F-4D97-AF65-F5344CB8AC3E}">
        <p14:creationId xmlns:p14="http://schemas.microsoft.com/office/powerpoint/2010/main" val="21440215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Certificate revocation</a:t>
            </a:r>
            <a:br>
              <a:rPr lang="en-US"/>
            </a:br>
            <a:r>
              <a:rPr lang="en-US"/>
              <a:t>doesn’t always work</a:t>
            </a:r>
            <a:endParaRPr lang="en-US" dirty="0"/>
          </a:p>
        </p:txBody>
      </p:sp>
      <p:sp>
        <p:nvSpPr>
          <p:cNvPr id="3" name="Slide Number Placeholder 2"/>
          <p:cNvSpPr>
            <a:spLocks noGrp="1"/>
          </p:cNvSpPr>
          <p:nvPr>
            <p:ph type="sldNum" sz="quarter" idx="12"/>
          </p:nvPr>
        </p:nvSpPr>
        <p:spPr/>
        <p:txBody>
          <a:bodyPr/>
          <a:lstStyle/>
          <a:p>
            <a:fld id="{9B76E54B-5BBA-9541-9CDA-30D09F65C9FC}" type="slidenum">
              <a:rPr lang="en-US" smtClean="0"/>
              <a:pPr/>
              <a:t>75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93349">
            <a:off x="3556058" y="3929576"/>
            <a:ext cx="5000247" cy="2146447"/>
          </a:xfrm>
          <a:prstGeom prst="rect">
            <a:avLst/>
          </a:prstGeom>
          <a:effectLst>
            <a:outerShdw blurRad="358775" dist="381000" dir="2700000" algn="tl" rotWithShape="0">
              <a:srgbClr val="000000">
                <a:alpha val="35000"/>
              </a:srgbClr>
            </a:outerShdw>
          </a:effectLst>
        </p:spPr>
      </p:pic>
    </p:spTree>
    <p:extLst>
      <p:ext uri="{BB962C8B-B14F-4D97-AF65-F5344CB8AC3E}">
        <p14:creationId xmlns:p14="http://schemas.microsoft.com/office/powerpoint/2010/main" val="844821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 calcmode="lin" valueType="num">
                                      <p:cBhvr>
                                        <p:cTn id="9" dur="15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Revocation does not work</a:t>
            </a:r>
          </a:p>
        </p:txBody>
      </p:sp>
      <p:sp>
        <p:nvSpPr>
          <p:cNvPr id="3" name="Content Placeholder 2"/>
          <p:cNvSpPr>
            <a:spLocks noGrp="1"/>
          </p:cNvSpPr>
          <p:nvPr>
            <p:ph idx="1"/>
          </p:nvPr>
        </p:nvSpPr>
        <p:spPr>
          <a:xfrm>
            <a:off x="457200" y="4083049"/>
            <a:ext cx="8229600" cy="1858232"/>
          </a:xfrm>
        </p:spPr>
        <p:txBody>
          <a:bodyPr/>
          <a:lstStyle/>
          <a:p>
            <a:pPr lvl="1"/>
            <a:r>
              <a:rPr lang="en-US" dirty="0"/>
              <a:t>List includes Chrome, Firefox, Chrome on Android, </a:t>
            </a:r>
            <a:r>
              <a:rPr lang="en-US" dirty="0" err="1"/>
              <a:t>iOS</a:t>
            </a:r>
            <a:r>
              <a:rPr lang="en-US" dirty="0"/>
              <a:t> on Safari…</a:t>
            </a:r>
            <a:br>
              <a:rPr lang="en-US" dirty="0"/>
            </a:br>
            <a:r>
              <a:rPr lang="en-US" dirty="0"/>
              <a:t>IE and Opera do the right think checking OCSP and CRL when appropriate</a:t>
            </a:r>
          </a:p>
          <a:p>
            <a:pPr lvl="1"/>
            <a:r>
              <a:rPr lang="en-US" dirty="0"/>
              <a:t>Revocation checks can be enable in some browsers.</a:t>
            </a:r>
            <a:br>
              <a:rPr lang="en-US" dirty="0"/>
            </a:br>
            <a:r>
              <a:rPr lang="en-US" dirty="0"/>
              <a:t>In Firefox, set </a:t>
            </a:r>
            <a:r>
              <a:rPr lang="en-US" dirty="0" err="1">
                <a:solidFill>
                  <a:srgbClr val="DB3D16"/>
                </a:solidFill>
                <a:latin typeface="Courier"/>
                <a:cs typeface="Courier"/>
              </a:rPr>
              <a:t>security.ocsp.required</a:t>
            </a:r>
            <a:r>
              <a:rPr lang="en-US" dirty="0">
                <a:solidFill>
                  <a:srgbClr val="DB3D16"/>
                </a:solidFill>
              </a:rPr>
              <a:t> </a:t>
            </a:r>
            <a:r>
              <a:rPr lang="en-US" dirty="0"/>
              <a:t>to </a:t>
            </a:r>
            <a:r>
              <a:rPr lang="en-US" dirty="0">
                <a:solidFill>
                  <a:srgbClr val="DB3D16"/>
                </a:solidFill>
                <a:latin typeface="Courier"/>
                <a:cs typeface="Courier"/>
              </a:rPr>
              <a:t>true</a:t>
            </a:r>
          </a:p>
          <a:p>
            <a:pPr lvl="1"/>
            <a:r>
              <a:rPr lang="en-US" dirty="0"/>
              <a:t>Important certificates (e.g., intermediate CAs), rely on a proprietary revocation</a:t>
            </a:r>
            <a:br>
              <a:rPr lang="en-US" dirty="0"/>
            </a:br>
            <a:r>
              <a:rPr lang="en-US" dirty="0"/>
              <a:t>channel (</a:t>
            </a:r>
            <a:r>
              <a:rPr lang="en-US" dirty="0" err="1"/>
              <a:t>CRISets</a:t>
            </a:r>
            <a:r>
              <a:rPr lang="en-US" dirty="0"/>
              <a:t>) that feeds off of Cert Revocation Lists (CRL) information</a:t>
            </a:r>
          </a:p>
        </p:txBody>
      </p:sp>
      <p:sp>
        <p:nvSpPr>
          <p:cNvPr id="4" name="Slide Number Placeholder 3"/>
          <p:cNvSpPr>
            <a:spLocks noGrp="1"/>
          </p:cNvSpPr>
          <p:nvPr>
            <p:ph type="sldNum" sz="quarter" idx="12"/>
          </p:nvPr>
        </p:nvSpPr>
        <p:spPr/>
        <p:txBody>
          <a:bodyPr/>
          <a:lstStyle/>
          <a:p>
            <a:fld id="{9B76E54B-5BBA-9541-9CDA-30D09F65C9FC}" type="slidenum">
              <a:rPr lang="en-US" smtClean="0"/>
              <a:t>76</a:t>
            </a:fld>
            <a:endParaRPr lang="en-US"/>
          </a:p>
        </p:txBody>
      </p:sp>
      <p:sp>
        <p:nvSpPr>
          <p:cNvPr id="5" name="Content Placeholder 2"/>
          <p:cNvSpPr txBox="1">
            <a:spLocks/>
          </p:cNvSpPr>
          <p:nvPr/>
        </p:nvSpPr>
        <p:spPr>
          <a:xfrm>
            <a:off x="457200" y="1526944"/>
            <a:ext cx="8686800" cy="446276"/>
          </a:xfrm>
          <a:prstGeom prst="rect">
            <a:avLst/>
          </a:prstGeom>
          <a:solidFill>
            <a:schemeClr val="tx2"/>
          </a:solidFill>
        </p:spPr>
        <p:txBody>
          <a:bodyPr wrap="square" lIns="182880" tIns="45720" rIns="9144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FFFFFF"/>
                </a:solidFill>
              </a:rPr>
              <a:t>It takes at least </a:t>
            </a:r>
            <a:r>
              <a:rPr lang="en-US" b="1" i="1" dirty="0">
                <a:solidFill>
                  <a:srgbClr val="FFFFFF"/>
                </a:solidFill>
              </a:rPr>
              <a:t>10 days </a:t>
            </a:r>
            <a:r>
              <a:rPr lang="en-US" dirty="0">
                <a:solidFill>
                  <a:srgbClr val="FFFFFF"/>
                </a:solidFill>
              </a:rPr>
              <a:t>for the revocation Information to fully </a:t>
            </a:r>
            <a:r>
              <a:rPr lang="en-US" b="1" i="1" dirty="0">
                <a:solidFill>
                  <a:srgbClr val="FFFFFF"/>
                </a:solidFill>
              </a:rPr>
              <a:t>propagate</a:t>
            </a:r>
          </a:p>
        </p:txBody>
      </p:sp>
      <p:sp>
        <p:nvSpPr>
          <p:cNvPr id="6" name="Content Placeholder 2"/>
          <p:cNvSpPr txBox="1">
            <a:spLocks/>
          </p:cNvSpPr>
          <p:nvPr/>
        </p:nvSpPr>
        <p:spPr>
          <a:xfrm>
            <a:off x="457200" y="2165970"/>
            <a:ext cx="8686800" cy="446276"/>
          </a:xfrm>
          <a:prstGeom prst="rect">
            <a:avLst/>
          </a:prstGeom>
          <a:solidFill>
            <a:schemeClr val="tx2"/>
          </a:solidFill>
        </p:spPr>
        <p:txBody>
          <a:bodyPr wrap="square" lIns="182880" tIns="45720" rIns="9144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FFFFFF"/>
                </a:solidFill>
              </a:rPr>
              <a:t>Browser </a:t>
            </a:r>
            <a:r>
              <a:rPr lang="en-US" b="1" i="1" dirty="0">
                <a:solidFill>
                  <a:srgbClr val="FFFFFF"/>
                </a:solidFill>
              </a:rPr>
              <a:t>soft fail policy</a:t>
            </a:r>
            <a:r>
              <a:rPr lang="en-US" dirty="0">
                <a:solidFill>
                  <a:srgbClr val="FFFFFF"/>
                </a:solidFill>
              </a:rPr>
              <a:t> makes revocation </a:t>
            </a:r>
            <a:r>
              <a:rPr lang="en-US" b="1" i="1" dirty="0">
                <a:solidFill>
                  <a:srgbClr val="FFFFFF"/>
                </a:solidFill>
              </a:rPr>
              <a:t>ineffective</a:t>
            </a:r>
          </a:p>
        </p:txBody>
      </p:sp>
      <p:sp>
        <p:nvSpPr>
          <p:cNvPr id="7" name="Content Placeholder 2"/>
          <p:cNvSpPr txBox="1">
            <a:spLocks/>
          </p:cNvSpPr>
          <p:nvPr/>
        </p:nvSpPr>
        <p:spPr>
          <a:xfrm>
            <a:off x="457200" y="2804996"/>
            <a:ext cx="8686800" cy="446276"/>
          </a:xfrm>
          <a:prstGeom prst="rect">
            <a:avLst/>
          </a:prstGeom>
          <a:solidFill>
            <a:schemeClr val="tx2"/>
          </a:solidFill>
        </p:spPr>
        <p:txBody>
          <a:bodyPr wrap="square" lIns="182880" tIns="45720" rIns="9144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i="1" dirty="0">
                <a:solidFill>
                  <a:srgbClr val="FFFFFF"/>
                </a:solidFill>
              </a:rPr>
              <a:t>OCSP</a:t>
            </a:r>
            <a:r>
              <a:rPr lang="en-US" dirty="0">
                <a:solidFill>
                  <a:srgbClr val="FFFFFF"/>
                </a:solidFill>
              </a:rPr>
              <a:t> request can be </a:t>
            </a:r>
            <a:r>
              <a:rPr lang="en-US" b="1" i="1" dirty="0">
                <a:solidFill>
                  <a:srgbClr val="FFFFFF"/>
                </a:solidFill>
              </a:rPr>
              <a:t>intercepted</a:t>
            </a:r>
            <a:r>
              <a:rPr lang="en-US" dirty="0">
                <a:solidFill>
                  <a:srgbClr val="FFFFFF"/>
                </a:solidFill>
              </a:rPr>
              <a:t> (more on this than later) </a:t>
            </a:r>
          </a:p>
        </p:txBody>
      </p:sp>
      <p:sp>
        <p:nvSpPr>
          <p:cNvPr id="8" name="Content Placeholder 2"/>
          <p:cNvSpPr txBox="1">
            <a:spLocks/>
          </p:cNvSpPr>
          <p:nvPr/>
        </p:nvSpPr>
        <p:spPr>
          <a:xfrm>
            <a:off x="457200" y="3444022"/>
            <a:ext cx="8686800" cy="446276"/>
          </a:xfrm>
          <a:prstGeom prst="rect">
            <a:avLst/>
          </a:prstGeom>
          <a:solidFill>
            <a:schemeClr val="tx2"/>
          </a:solidFill>
        </p:spPr>
        <p:txBody>
          <a:bodyPr wrap="square" lIns="182880" tIns="45720" rIns="9144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i="1" dirty="0">
                <a:solidFill>
                  <a:srgbClr val="FFFFFF"/>
                </a:solidFill>
              </a:rPr>
              <a:t>Most browsers ignore revocation</a:t>
            </a:r>
            <a:r>
              <a:rPr lang="en-US" dirty="0">
                <a:solidFill>
                  <a:srgbClr val="FFFFFF"/>
                </a:solidFill>
              </a:rPr>
              <a:t> for all certificates but EV certificates</a:t>
            </a:r>
          </a:p>
        </p:txBody>
      </p:sp>
    </p:spTree>
    <p:extLst>
      <p:ext uri="{BB962C8B-B14F-4D97-AF65-F5344CB8AC3E}">
        <p14:creationId xmlns:p14="http://schemas.microsoft.com/office/powerpoint/2010/main" val="177038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mph" presetSubtype="0" fill="hold" grpId="1" nodeType="clickEffect">
                                  <p:stCondLst>
                                    <p:cond delay="0"/>
                                  </p:stCondLst>
                                  <p:childTnLst>
                                    <p:animClr clrSpc="hsl" dir="cw">
                                      <p:cBhvr override="childStyle">
                                        <p:cTn id="12" dur="500" fill="hold"/>
                                        <p:tgtEl>
                                          <p:spTgt spid="5"/>
                                        </p:tgtEl>
                                        <p:attrNameLst>
                                          <p:attrName>style.color</p:attrName>
                                        </p:attrNameLst>
                                      </p:cBhvr>
                                      <p:by>
                                        <p:hsl h="0" s="12549" l="25098"/>
                                      </p:by>
                                    </p:animClr>
                                    <p:animClr clrSpc="hsl" dir="cw">
                                      <p:cBhvr>
                                        <p:cTn id="13" dur="500" fill="hold"/>
                                        <p:tgtEl>
                                          <p:spTgt spid="5"/>
                                        </p:tgtEl>
                                        <p:attrNameLst>
                                          <p:attrName>fillcolor</p:attrName>
                                        </p:attrNameLst>
                                      </p:cBhvr>
                                      <p:by>
                                        <p:hsl h="0" s="12549" l="25098"/>
                                      </p:by>
                                    </p:animClr>
                                    <p:animClr clrSpc="hsl" dir="cw">
                                      <p:cBhvr>
                                        <p:cTn id="14" dur="500" fill="hold"/>
                                        <p:tgtEl>
                                          <p:spTgt spid="5"/>
                                        </p:tgtEl>
                                        <p:attrNameLst>
                                          <p:attrName>stroke.color</p:attrName>
                                        </p:attrNameLst>
                                      </p:cBhvr>
                                      <p:by>
                                        <p:hsl h="0" s="12549" l="25098"/>
                                      </p:by>
                                    </p:animClr>
                                    <p:set>
                                      <p:cBhvr>
                                        <p:cTn id="15" dur="500" fill="hold"/>
                                        <p:tgtEl>
                                          <p:spTgt spid="5"/>
                                        </p:tgtEl>
                                        <p:attrNameLst>
                                          <p:attrName>fill.type</p:attrName>
                                        </p:attrNameLst>
                                      </p:cBhvr>
                                      <p:to>
                                        <p:strVal val="solid"/>
                                      </p:to>
                                    </p:set>
                                  </p:childTnLst>
                                </p:cTn>
                              </p:par>
                              <p:par>
                                <p:cTn id="16" presetID="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mph" presetSubtype="0" fill="hold" grpId="1" nodeType="clickEffect">
                                  <p:stCondLst>
                                    <p:cond delay="0"/>
                                  </p:stCondLst>
                                  <p:childTnLst>
                                    <p:animClr clrSpc="hsl" dir="cw">
                                      <p:cBhvr override="childStyle">
                                        <p:cTn id="23" dur="500" fill="hold"/>
                                        <p:tgtEl>
                                          <p:spTgt spid="6"/>
                                        </p:tgtEl>
                                        <p:attrNameLst>
                                          <p:attrName>style.color</p:attrName>
                                        </p:attrNameLst>
                                      </p:cBhvr>
                                      <p:by>
                                        <p:hsl h="0" s="12549" l="25098"/>
                                      </p:by>
                                    </p:animClr>
                                    <p:animClr clrSpc="hsl" dir="cw">
                                      <p:cBhvr>
                                        <p:cTn id="24" dur="500" fill="hold"/>
                                        <p:tgtEl>
                                          <p:spTgt spid="6"/>
                                        </p:tgtEl>
                                        <p:attrNameLst>
                                          <p:attrName>fillcolor</p:attrName>
                                        </p:attrNameLst>
                                      </p:cBhvr>
                                      <p:by>
                                        <p:hsl h="0" s="12549" l="25098"/>
                                      </p:by>
                                    </p:animClr>
                                    <p:animClr clrSpc="hsl" dir="cw">
                                      <p:cBhvr>
                                        <p:cTn id="25" dur="500" fill="hold"/>
                                        <p:tgtEl>
                                          <p:spTgt spid="6"/>
                                        </p:tgtEl>
                                        <p:attrNameLst>
                                          <p:attrName>stroke.color</p:attrName>
                                        </p:attrNameLst>
                                      </p:cBhvr>
                                      <p:by>
                                        <p:hsl h="0" s="12549" l="25098"/>
                                      </p:by>
                                    </p:animClr>
                                    <p:set>
                                      <p:cBhvr>
                                        <p:cTn id="26" dur="500" fill="hold"/>
                                        <p:tgtEl>
                                          <p:spTgt spid="6"/>
                                        </p:tgtEl>
                                        <p:attrNameLst>
                                          <p:attrName>fill.type</p:attrName>
                                        </p:attrNameLst>
                                      </p:cBhvr>
                                      <p:to>
                                        <p:strVal val="solid"/>
                                      </p:to>
                                    </p:set>
                                  </p:childTnLst>
                                </p:cTn>
                              </p:par>
                              <p:par>
                                <p:cTn id="27" presetID="2" presetClass="entr" presetSubtype="2"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mph" presetSubtype="0" fill="hold" grpId="1" nodeType="clickEffect">
                                  <p:stCondLst>
                                    <p:cond delay="0"/>
                                  </p:stCondLst>
                                  <p:childTnLst>
                                    <p:animClr clrSpc="hsl" dir="cw">
                                      <p:cBhvr override="childStyle">
                                        <p:cTn id="34" dur="500" fill="hold"/>
                                        <p:tgtEl>
                                          <p:spTgt spid="7"/>
                                        </p:tgtEl>
                                        <p:attrNameLst>
                                          <p:attrName>style.color</p:attrName>
                                        </p:attrNameLst>
                                      </p:cBhvr>
                                      <p:by>
                                        <p:hsl h="0" s="12549" l="25098"/>
                                      </p:by>
                                    </p:animClr>
                                    <p:animClr clrSpc="hsl" dir="cw">
                                      <p:cBhvr>
                                        <p:cTn id="35" dur="500" fill="hold"/>
                                        <p:tgtEl>
                                          <p:spTgt spid="7"/>
                                        </p:tgtEl>
                                        <p:attrNameLst>
                                          <p:attrName>fillcolor</p:attrName>
                                        </p:attrNameLst>
                                      </p:cBhvr>
                                      <p:by>
                                        <p:hsl h="0" s="12549" l="25098"/>
                                      </p:by>
                                    </p:animClr>
                                    <p:animClr clrSpc="hsl" dir="cw">
                                      <p:cBhvr>
                                        <p:cTn id="36" dur="500" fill="hold"/>
                                        <p:tgtEl>
                                          <p:spTgt spid="7"/>
                                        </p:tgtEl>
                                        <p:attrNameLst>
                                          <p:attrName>stroke.color</p:attrName>
                                        </p:attrNameLst>
                                      </p:cBhvr>
                                      <p:by>
                                        <p:hsl h="0" s="12549" l="25098"/>
                                      </p:by>
                                    </p:animClr>
                                    <p:set>
                                      <p:cBhvr>
                                        <p:cTn id="37" dur="500" fill="hold"/>
                                        <p:tgtEl>
                                          <p:spTgt spid="7"/>
                                        </p:tgtEl>
                                        <p:attrNameLst>
                                          <p:attrName>fill.type</p:attrName>
                                        </p:attrNameLst>
                                      </p:cBhvr>
                                      <p:to>
                                        <p:strVal val="solid"/>
                                      </p:to>
                                    </p:set>
                                  </p:childTnLst>
                                </p:cTn>
                              </p:par>
                              <p:par>
                                <p:cTn id="38" presetID="2" presetClass="entr" presetSubtype="2"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fade">
                                      <p:cBhvr>
                                        <p:cTn id="45" dur="5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Effect transition="in" filter="fade">
                                      <p:cBhvr>
                                        <p:cTn id="50" dur="500"/>
                                        <p:tgtEl>
                                          <p:spTgt spid="3">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Effect transition="in" filter="fade">
                                      <p:cBhvr>
                                        <p:cTn id="5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lded Corner 33"/>
          <p:cNvSpPr/>
          <p:nvPr/>
        </p:nvSpPr>
        <p:spPr>
          <a:xfrm>
            <a:off x="6817086" y="4604678"/>
            <a:ext cx="1742213" cy="1034919"/>
          </a:xfrm>
          <a:prstGeom prst="foldedCorner">
            <a:avLst/>
          </a:prstGeom>
          <a:solidFill>
            <a:schemeClr val="accent2">
              <a:lumMod val="20000"/>
              <a:lumOff val="80000"/>
            </a:schemeClr>
          </a:solidFill>
          <a:ln>
            <a:solidFill>
              <a:srgbClr val="FFFFFF"/>
            </a:solidFill>
          </a:ln>
        </p:spPr>
        <p:style>
          <a:lnRef idx="1">
            <a:schemeClr val="dk1"/>
          </a:lnRef>
          <a:fillRef idx="2">
            <a:schemeClr val="dk1"/>
          </a:fillRef>
          <a:effectRef idx="1">
            <a:schemeClr val="dk1"/>
          </a:effectRef>
          <a:fontRef idx="minor">
            <a:schemeClr val="dk1"/>
          </a:fontRef>
        </p:style>
        <p:txBody>
          <a:bodyPr rtlCol="0" anchor="ctr"/>
          <a:lstStyle/>
          <a:p>
            <a:r>
              <a:rPr lang="en-US" sz="1400" dirty="0">
                <a:solidFill>
                  <a:schemeClr val="bg1">
                    <a:lumMod val="50000"/>
                  </a:schemeClr>
                </a:solidFill>
              </a:rPr>
              <a:t>Does the usual…</a:t>
            </a:r>
            <a:br>
              <a:rPr lang="en-US" sz="1400" dirty="0">
                <a:solidFill>
                  <a:schemeClr val="bg1">
                    <a:lumMod val="50000"/>
                  </a:schemeClr>
                </a:solidFill>
              </a:rPr>
            </a:br>
            <a:r>
              <a:rPr lang="en-US" sz="1400" dirty="0">
                <a:solidFill>
                  <a:schemeClr val="bg1">
                    <a:lumMod val="50000"/>
                  </a:schemeClr>
                </a:solidFill>
              </a:rPr>
              <a:t>Not shown here</a:t>
            </a:r>
            <a:br>
              <a:rPr lang="en-US" sz="1400" dirty="0">
                <a:solidFill>
                  <a:schemeClr val="bg1">
                    <a:lumMod val="50000"/>
                  </a:schemeClr>
                </a:solidFill>
              </a:rPr>
            </a:br>
            <a:r>
              <a:rPr lang="en-US" sz="1400" dirty="0">
                <a:solidFill>
                  <a:schemeClr val="bg1">
                    <a:lumMod val="50000"/>
                  </a:schemeClr>
                </a:solidFill>
              </a:rPr>
              <a:t>for simplicity sake.</a:t>
            </a:r>
            <a:endParaRPr lang="pt-BR" sz="1400" dirty="0">
              <a:solidFill>
                <a:schemeClr val="bg1">
                  <a:lumMod val="50000"/>
                </a:schemeClr>
              </a:solidFill>
            </a:endParaRPr>
          </a:p>
        </p:txBody>
      </p:sp>
      <p:sp>
        <p:nvSpPr>
          <p:cNvPr id="2" name="Title 1"/>
          <p:cNvSpPr>
            <a:spLocks noGrp="1"/>
          </p:cNvSpPr>
          <p:nvPr>
            <p:ph type="title"/>
          </p:nvPr>
        </p:nvSpPr>
        <p:spPr/>
        <p:txBody>
          <a:bodyPr/>
          <a:lstStyle/>
          <a:p>
            <a:r>
              <a:rPr lang="en-US" dirty="0"/>
              <a:t>Online Certificate Status Protocol (OCSP)</a:t>
            </a:r>
            <a:br>
              <a:rPr lang="en-US" dirty="0"/>
            </a:br>
            <a:r>
              <a:rPr lang="en-US" sz="2000" dirty="0">
                <a:solidFill>
                  <a:schemeClr val="accent2">
                    <a:lumMod val="75000"/>
                  </a:schemeClr>
                </a:solidFill>
              </a:rPr>
              <a:t>An alternative to certificate lists (CRL)</a:t>
            </a:r>
          </a:p>
        </p:txBody>
      </p:sp>
      <p:sp>
        <p:nvSpPr>
          <p:cNvPr id="3" name="Slide Number Placeholder 2"/>
          <p:cNvSpPr>
            <a:spLocks noGrp="1"/>
          </p:cNvSpPr>
          <p:nvPr>
            <p:ph type="sldNum" sz="quarter" idx="12"/>
          </p:nvPr>
        </p:nvSpPr>
        <p:spPr/>
        <p:txBody>
          <a:bodyPr/>
          <a:lstStyle/>
          <a:p>
            <a:fld id="{9B76E54B-5BBA-9541-9CDA-30D09F65C9FC}" type="slidenum">
              <a:rPr lang="en-US" smtClean="0"/>
              <a:t>77</a:t>
            </a:fld>
            <a:endParaRPr lang="en-US"/>
          </a:p>
        </p:txBody>
      </p:sp>
      <p:grpSp>
        <p:nvGrpSpPr>
          <p:cNvPr id="24" name="Group 23"/>
          <p:cNvGrpSpPr/>
          <p:nvPr/>
        </p:nvGrpSpPr>
        <p:grpSpPr>
          <a:xfrm>
            <a:off x="6670263" y="3268145"/>
            <a:ext cx="1847056" cy="1466421"/>
            <a:chOff x="6825081" y="2151261"/>
            <a:chExt cx="1671499" cy="1015413"/>
          </a:xfrm>
        </p:grpSpPr>
        <p:pic>
          <p:nvPicPr>
            <p:cNvPr id="25" name="Picture 14" descr="http://icons.iconarchive.com/icons/designcontest/ecommerce-business/256/company-building-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extBox 25"/>
            <p:cNvSpPr txBox="1"/>
            <p:nvPr/>
          </p:nvSpPr>
          <p:spPr>
            <a:xfrm>
              <a:off x="7802504" y="2388474"/>
              <a:ext cx="694076" cy="362300"/>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grpSp>
        <p:nvGrpSpPr>
          <p:cNvPr id="27" name="Group 26"/>
          <p:cNvGrpSpPr/>
          <p:nvPr/>
        </p:nvGrpSpPr>
        <p:grpSpPr>
          <a:xfrm>
            <a:off x="5062994" y="5167267"/>
            <a:ext cx="1607269" cy="1242032"/>
            <a:chOff x="4492716" y="3861577"/>
            <a:chExt cx="1607269" cy="931524"/>
          </a:xfrm>
        </p:grpSpPr>
        <p:pic>
          <p:nvPicPr>
            <p:cNvPr id="28" name="Picture 4" descr="http://icons.iconarchive.com/icons/icons-land/vista-hardware-devices/256/Home-Server-ico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2716" y="3861577"/>
              <a:ext cx="931524" cy="931524"/>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TextBox 28"/>
            <p:cNvSpPr txBox="1"/>
            <p:nvPr/>
          </p:nvSpPr>
          <p:spPr>
            <a:xfrm>
              <a:off x="5283963" y="4118818"/>
              <a:ext cx="816022" cy="392415"/>
            </a:xfrm>
            <a:prstGeom prst="rect">
              <a:avLst/>
            </a:prstGeom>
            <a:noFill/>
          </p:spPr>
          <p:txBody>
            <a:bodyPr wrap="square" rtlCol="0">
              <a:spAutoFit/>
            </a:bodyPr>
            <a:lstStyle/>
            <a:p>
              <a:r>
                <a:rPr lang="en-US" sz="1400" b="1" dirty="0"/>
                <a:t>Web Server</a:t>
              </a:r>
              <a:endParaRPr lang="pt-BR" sz="1400" b="1" dirty="0"/>
            </a:p>
          </p:txBody>
        </p:sp>
      </p:grpSp>
      <p:sp>
        <p:nvSpPr>
          <p:cNvPr id="30" name="Striped Right Arrow 29"/>
          <p:cNvSpPr/>
          <p:nvPr/>
        </p:nvSpPr>
        <p:spPr>
          <a:xfrm rot="1161503">
            <a:off x="1544577" y="4267410"/>
            <a:ext cx="3546082" cy="1668717"/>
          </a:xfrm>
          <a:prstGeom prst="stripedRightArrow">
            <a:avLst/>
          </a:prstGeom>
          <a:solidFill>
            <a:schemeClr val="tx2">
              <a:lumMod val="60000"/>
              <a:lumOff val="4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rPr>
              <a:t>App Talks to Server</a:t>
            </a:r>
            <a:endParaRPr lang="pt-BR" sz="1400" dirty="0">
              <a:solidFill>
                <a:schemeClr val="tx1">
                  <a:lumMod val="85000"/>
                  <a:lumOff val="15000"/>
                </a:schemeClr>
              </a:solidFill>
            </a:endParaRPr>
          </a:p>
        </p:txBody>
      </p:sp>
      <p:pic>
        <p:nvPicPr>
          <p:cNvPr id="31" name="Picture 2" descr="http://www8.pcmag.com/media/images/292637-samsung-galaxy-s-iii-t-mobil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478560" y="2742808"/>
            <a:ext cx="1533593" cy="2044791"/>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Rounded Rectangular Callout 31"/>
          <p:cNvSpPr/>
          <p:nvPr/>
        </p:nvSpPr>
        <p:spPr>
          <a:xfrm>
            <a:off x="1221595" y="1685425"/>
            <a:ext cx="1581330" cy="1420419"/>
          </a:xfrm>
          <a:prstGeom prst="wedgeRoundRectCallout">
            <a:avLst>
              <a:gd name="adj1" fmla="val -38625"/>
              <a:gd name="adj2" fmla="val 73504"/>
              <a:gd name="adj3" fmla="val 16667"/>
            </a:avLst>
          </a:prstGeom>
          <a:solidFill>
            <a:schemeClr val="tx2">
              <a:lumMod val="60000"/>
              <a:lumOff val="4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latin typeface="Comic Sans MS" panose="030F0702030302020204" pitchFamily="66" charset="0"/>
              </a:rPr>
              <a:t>Port 80 to OCSP: Request status for webserver </a:t>
            </a:r>
            <a:endParaRPr lang="pt-BR" sz="1400" dirty="0">
              <a:solidFill>
                <a:schemeClr val="tx1">
                  <a:lumMod val="85000"/>
                  <a:lumOff val="15000"/>
                </a:schemeClr>
              </a:solidFill>
              <a:latin typeface="Comic Sans MS" panose="030F0702030302020204" pitchFamily="66" charset="0"/>
            </a:endParaRPr>
          </a:p>
        </p:txBody>
      </p:sp>
      <p:sp>
        <p:nvSpPr>
          <p:cNvPr id="33" name="Rounded Rectangular Callout 32"/>
          <p:cNvSpPr/>
          <p:nvPr/>
        </p:nvSpPr>
        <p:spPr>
          <a:xfrm>
            <a:off x="3802825" y="1685425"/>
            <a:ext cx="1581330" cy="1593215"/>
          </a:xfrm>
          <a:prstGeom prst="wedgeRoundRectCallout">
            <a:avLst>
              <a:gd name="adj1" fmla="val 75771"/>
              <a:gd name="adj2" fmla="val 13037"/>
              <a:gd name="adj3" fmla="val 16667"/>
            </a:avLst>
          </a:prstGeom>
          <a:solidFill>
            <a:srgbClr val="ECE9E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latin typeface="Comic Sans MS" panose="030F0702030302020204" pitchFamily="66" charset="0"/>
              </a:rPr>
              <a:t>Port 80 to Client: Status OK. Signed by OCSP Responder</a:t>
            </a:r>
            <a:endParaRPr lang="pt-BR" sz="1400" dirty="0">
              <a:solidFill>
                <a:schemeClr val="tx1">
                  <a:lumMod val="85000"/>
                  <a:lumOff val="15000"/>
                </a:schemeClr>
              </a:solidFill>
              <a:latin typeface="Comic Sans MS" panose="030F0702030302020204" pitchFamily="66" charset="0"/>
            </a:endParaRPr>
          </a:p>
        </p:txBody>
      </p:sp>
      <p:pic>
        <p:nvPicPr>
          <p:cNvPr id="35" name="Picture 6" descr="http://fedoraproject.org/w/uploads/2/2e/Artwork_BluecurveLibrary_bluecurve-certificate.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73929" y="5861661"/>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6" descr="http://fedoraproject.org/w/uploads/2/2e/Artwork_BluecurveLibrary_bluecurve-certificate.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68102" y="5871289"/>
            <a:ext cx="566474" cy="564709"/>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Explosion 2 36"/>
          <p:cNvSpPr/>
          <p:nvPr/>
        </p:nvSpPr>
        <p:spPr>
          <a:xfrm>
            <a:off x="1889148" y="2430637"/>
            <a:ext cx="2323915" cy="1511309"/>
          </a:xfrm>
          <a:prstGeom prst="irregularSeal2">
            <a:avLst/>
          </a:prstGeom>
          <a:solidFill>
            <a:schemeClr val="accent1"/>
          </a:solidFill>
          <a:ln>
            <a:solidFill>
              <a:srgbClr val="FFFFFF"/>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No Privacy</a:t>
            </a:r>
            <a:endParaRPr lang="pt-BR" dirty="0"/>
          </a:p>
        </p:txBody>
      </p:sp>
      <p:grpSp>
        <p:nvGrpSpPr>
          <p:cNvPr id="38" name="Group 37"/>
          <p:cNvGrpSpPr/>
          <p:nvPr/>
        </p:nvGrpSpPr>
        <p:grpSpPr>
          <a:xfrm>
            <a:off x="5548209" y="1540371"/>
            <a:ext cx="2202136" cy="1466421"/>
            <a:chOff x="6825081" y="2151261"/>
            <a:chExt cx="1992830" cy="1015413"/>
          </a:xfrm>
        </p:grpSpPr>
        <p:pic>
          <p:nvPicPr>
            <p:cNvPr id="39" name="Picture 14" descr="http://icons.iconarchive.com/icons/designcontest/ecommerce-business/256/company-building-icon.pn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TextBox 39"/>
            <p:cNvSpPr txBox="1"/>
            <p:nvPr/>
          </p:nvSpPr>
          <p:spPr>
            <a:xfrm>
              <a:off x="7721882" y="2424554"/>
              <a:ext cx="1096029" cy="362300"/>
            </a:xfrm>
            <a:prstGeom prst="rect">
              <a:avLst/>
            </a:prstGeom>
            <a:noFill/>
          </p:spPr>
          <p:txBody>
            <a:bodyPr wrap="square" rtlCol="0">
              <a:spAutoFit/>
            </a:bodyPr>
            <a:lstStyle/>
            <a:p>
              <a:r>
                <a:rPr lang="en-US" sz="1400" b="1" dirty="0"/>
                <a:t>OCSP Responder</a:t>
              </a:r>
              <a:endParaRPr lang="pt-BR" sz="1400" b="1" dirty="0"/>
            </a:p>
          </p:txBody>
        </p:sp>
      </p:grpSp>
    </p:spTree>
    <p:extLst>
      <p:ext uri="{BB962C8B-B14F-4D97-AF65-F5344CB8AC3E}">
        <p14:creationId xmlns:p14="http://schemas.microsoft.com/office/powerpoint/2010/main" val="2068172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 presetClass="exit" presetSubtype="0" fill="hold" grpId="1" nodeType="afterEffect">
                                  <p:stCondLst>
                                    <p:cond delay="1500"/>
                                  </p:stCondLst>
                                  <p:childTnLst>
                                    <p:set>
                                      <p:cBhvr>
                                        <p:cTn id="10" dur="1" fill="hold">
                                          <p:stCondLst>
                                            <p:cond delay="0"/>
                                          </p:stCondLst>
                                        </p:cTn>
                                        <p:tgtEl>
                                          <p:spTgt spid="30"/>
                                        </p:tgtEl>
                                        <p:attrNameLst>
                                          <p:attrName>style.visibility</p:attrName>
                                        </p:attrNameLst>
                                      </p:cBhvr>
                                      <p:to>
                                        <p:strVal val="hidden"/>
                                      </p:to>
                                    </p:se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0.00174 -0.00062 L -0.42379 -0.24074 " pathEditMode="relative" rAng="0" ptsTypes="AA">
                                      <p:cBhvr>
                                        <p:cTn id="13" dur="2000" fill="hold"/>
                                        <p:tgtEl>
                                          <p:spTgt spid="35"/>
                                        </p:tgtEl>
                                        <p:attrNameLst>
                                          <p:attrName>ppt_x</p:attrName>
                                          <p:attrName>ppt_y</p:attrName>
                                        </p:attrNameLst>
                                      </p:cBhvr>
                                      <p:rCtr x="-21111" y="-12006"/>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2" grpId="0" animBg="1"/>
      <p:bldP spid="33" grpId="0" animBg="1"/>
      <p:bldP spid="3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Attacks against OCSP</a:t>
            </a:r>
          </a:p>
        </p:txBody>
      </p:sp>
      <p:sp>
        <p:nvSpPr>
          <p:cNvPr id="3" name="Slide Number Placeholder 2"/>
          <p:cNvSpPr>
            <a:spLocks noGrp="1"/>
          </p:cNvSpPr>
          <p:nvPr>
            <p:ph type="sldNum" sz="quarter" idx="12"/>
          </p:nvPr>
        </p:nvSpPr>
        <p:spPr/>
        <p:txBody>
          <a:bodyPr/>
          <a:lstStyle/>
          <a:p>
            <a:fld id="{9B76E54B-5BBA-9541-9CDA-30D09F65C9FC}" type="slidenum">
              <a:rPr lang="en-US" smtClean="0"/>
              <a:t>78</a:t>
            </a:fld>
            <a:endParaRPr lang="en-US"/>
          </a:p>
        </p:txBody>
      </p:sp>
      <p:grpSp>
        <p:nvGrpSpPr>
          <p:cNvPr id="30" name="Group 29"/>
          <p:cNvGrpSpPr/>
          <p:nvPr/>
        </p:nvGrpSpPr>
        <p:grpSpPr>
          <a:xfrm>
            <a:off x="5548200" y="1483423"/>
            <a:ext cx="2244124" cy="1466423"/>
            <a:chOff x="6825081" y="2151261"/>
            <a:chExt cx="2030828" cy="1015413"/>
          </a:xfrm>
        </p:grpSpPr>
        <p:pic>
          <p:nvPicPr>
            <p:cNvPr id="31" name="Picture 14" descr="http://icons.iconarchive.com/icons/designcontest/ecommerce-business/256/company-building-icon.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p:cNvSpPr txBox="1"/>
            <p:nvPr/>
          </p:nvSpPr>
          <p:spPr>
            <a:xfrm>
              <a:off x="7721890" y="2477621"/>
              <a:ext cx="1134019" cy="362300"/>
            </a:xfrm>
            <a:prstGeom prst="rect">
              <a:avLst/>
            </a:prstGeom>
            <a:noFill/>
          </p:spPr>
          <p:txBody>
            <a:bodyPr wrap="square" rtlCol="0">
              <a:spAutoFit/>
            </a:bodyPr>
            <a:lstStyle/>
            <a:p>
              <a:r>
                <a:rPr lang="en-US" sz="1400" b="1" dirty="0"/>
                <a:t>OCSP Responder</a:t>
              </a:r>
              <a:endParaRPr lang="pt-BR" sz="1400" b="1" dirty="0"/>
            </a:p>
          </p:txBody>
        </p:sp>
      </p:grpSp>
      <p:grpSp>
        <p:nvGrpSpPr>
          <p:cNvPr id="33" name="Group 32"/>
          <p:cNvGrpSpPr/>
          <p:nvPr/>
        </p:nvGrpSpPr>
        <p:grpSpPr>
          <a:xfrm>
            <a:off x="5062994" y="5165737"/>
            <a:ext cx="1738090" cy="1242032"/>
            <a:chOff x="4492716" y="3861577"/>
            <a:chExt cx="1738090" cy="931524"/>
          </a:xfrm>
        </p:grpSpPr>
        <p:pic>
          <p:nvPicPr>
            <p:cNvPr id="34" name="Picture 4" descr="http://icons.iconarchive.com/icons/icons-land/vista-hardware-devices/256/Home-Server-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92716" y="3861577"/>
              <a:ext cx="931524" cy="931524"/>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TextBox 34"/>
            <p:cNvSpPr txBox="1"/>
            <p:nvPr/>
          </p:nvSpPr>
          <p:spPr>
            <a:xfrm>
              <a:off x="5294215" y="4123188"/>
              <a:ext cx="936591" cy="392415"/>
            </a:xfrm>
            <a:prstGeom prst="rect">
              <a:avLst/>
            </a:prstGeom>
            <a:noFill/>
          </p:spPr>
          <p:txBody>
            <a:bodyPr wrap="square" rtlCol="0">
              <a:spAutoFit/>
            </a:bodyPr>
            <a:lstStyle/>
            <a:p>
              <a:r>
                <a:rPr lang="en-US" sz="1400" b="1" dirty="0"/>
                <a:t>Web Server</a:t>
              </a:r>
              <a:endParaRPr lang="pt-BR" sz="1400" b="1" dirty="0"/>
            </a:p>
          </p:txBody>
        </p:sp>
      </p:grpSp>
      <p:sp>
        <p:nvSpPr>
          <p:cNvPr id="36" name="Striped Right Arrow 35"/>
          <p:cNvSpPr/>
          <p:nvPr/>
        </p:nvSpPr>
        <p:spPr>
          <a:xfrm rot="1161503">
            <a:off x="1544577" y="4265880"/>
            <a:ext cx="3546082" cy="1668717"/>
          </a:xfrm>
          <a:prstGeom prst="stripedRightArrow">
            <a:avLst/>
          </a:prstGeom>
          <a:solidFill>
            <a:schemeClr val="tx2">
              <a:lumMod val="60000"/>
              <a:lumOff val="4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rPr>
              <a:t>App Talks to Server</a:t>
            </a:r>
            <a:endParaRPr lang="pt-BR" sz="1400" dirty="0">
              <a:solidFill>
                <a:schemeClr val="tx1">
                  <a:lumMod val="85000"/>
                  <a:lumOff val="15000"/>
                </a:schemeClr>
              </a:solidFill>
            </a:endParaRPr>
          </a:p>
        </p:txBody>
      </p:sp>
      <p:pic>
        <p:nvPicPr>
          <p:cNvPr id="37" name="Picture 2" descr="http://www8.pcmag.com/media/images/292637-samsung-galaxy-s-iii-t-mobile.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478560" y="2741278"/>
            <a:ext cx="1533593" cy="2044791"/>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Rounded Rectangular Callout 37"/>
          <p:cNvSpPr/>
          <p:nvPr/>
        </p:nvSpPr>
        <p:spPr>
          <a:xfrm>
            <a:off x="1274076" y="1737856"/>
            <a:ext cx="1581330" cy="1334011"/>
          </a:xfrm>
          <a:prstGeom prst="wedgeRoundRectCallout">
            <a:avLst>
              <a:gd name="adj1" fmla="val -38625"/>
              <a:gd name="adj2" fmla="val 73504"/>
              <a:gd name="adj3" fmla="val 16667"/>
            </a:avLst>
          </a:prstGeom>
          <a:solidFill>
            <a:schemeClr val="tx2">
              <a:lumMod val="60000"/>
              <a:lumOff val="4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latin typeface="Comic Sans MS" panose="030F0702030302020204" pitchFamily="66" charset="0"/>
              </a:rPr>
              <a:t>Port 80 to OCSP: Request status for webserver </a:t>
            </a:r>
            <a:endParaRPr lang="pt-BR" sz="1400" dirty="0">
              <a:solidFill>
                <a:schemeClr val="tx1">
                  <a:lumMod val="85000"/>
                  <a:lumOff val="15000"/>
                </a:schemeClr>
              </a:solidFill>
              <a:latin typeface="Comic Sans MS" panose="030F0702030302020204" pitchFamily="66" charset="0"/>
            </a:endParaRPr>
          </a:p>
        </p:txBody>
      </p:sp>
      <p:pic>
        <p:nvPicPr>
          <p:cNvPr id="40" name="Picture 6" descr="http://fedoraproject.org/w/uploads/2/2e/Artwork_BluecurveLibrary_bluecurve-certificate.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73929" y="5860131"/>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6" descr="http://fedoraproject.org/w/uploads/2/2e/Artwork_BluecurveLibrary_bluecurve-certificate.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68102" y="5869759"/>
            <a:ext cx="566474" cy="564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2" name="Group 41"/>
          <p:cNvGrpSpPr/>
          <p:nvPr/>
        </p:nvGrpSpPr>
        <p:grpSpPr>
          <a:xfrm>
            <a:off x="2947190" y="1984923"/>
            <a:ext cx="914468" cy="1618021"/>
            <a:chOff x="2715900" y="1197003"/>
            <a:chExt cx="914468" cy="1213516"/>
          </a:xfrm>
        </p:grpSpPr>
        <p:grpSp>
          <p:nvGrpSpPr>
            <p:cNvPr id="43" name="Group 42"/>
            <p:cNvGrpSpPr/>
            <p:nvPr/>
          </p:nvGrpSpPr>
          <p:grpSpPr>
            <a:xfrm>
              <a:off x="2715900" y="1197003"/>
              <a:ext cx="914468" cy="1009627"/>
              <a:chOff x="-1303574" y="1509837"/>
              <a:chExt cx="1828868" cy="1975529"/>
            </a:xfrm>
          </p:grpSpPr>
          <p:pic>
            <p:nvPicPr>
              <p:cNvPr id="45" name="Picture 4" descr="http://icons.iconarchive.com/icons/icons-land/vista-hardware-devices/256/Home-Server-icon.png"/>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303574" y="1656498"/>
                <a:ext cx="1828868" cy="1828868"/>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10" descr="http://thumb9.shutterstock.com/thumb_large/791821/791821,1330519193,2/stock-vector-an-angel-s-halo-and-devil-s-horns-isolated-on-white-96437840.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95381">
                <a:off x="-905724" y="1509837"/>
                <a:ext cx="887907" cy="48039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4" name="TextBox 43"/>
            <p:cNvSpPr txBox="1"/>
            <p:nvPr/>
          </p:nvSpPr>
          <p:spPr>
            <a:xfrm>
              <a:off x="2839299" y="2179686"/>
              <a:ext cx="595035" cy="230833"/>
            </a:xfrm>
            <a:prstGeom prst="rect">
              <a:avLst/>
            </a:prstGeom>
            <a:noFill/>
          </p:spPr>
          <p:txBody>
            <a:bodyPr wrap="none" rtlCol="0">
              <a:spAutoFit/>
            </a:bodyPr>
            <a:lstStyle/>
            <a:p>
              <a:pPr algn="ctr"/>
              <a:r>
                <a:rPr lang="en-US" sz="1400" b="1" dirty="0" err="1"/>
                <a:t>MitM</a:t>
              </a:r>
              <a:endParaRPr lang="pt-BR" sz="1400" b="1" dirty="0"/>
            </a:p>
          </p:txBody>
        </p:sp>
      </p:grpSp>
      <p:grpSp>
        <p:nvGrpSpPr>
          <p:cNvPr id="47" name="Group 46"/>
          <p:cNvGrpSpPr/>
          <p:nvPr/>
        </p:nvGrpSpPr>
        <p:grpSpPr>
          <a:xfrm>
            <a:off x="3989241" y="1711390"/>
            <a:ext cx="1581384" cy="2347618"/>
            <a:chOff x="3770312" y="1206445"/>
            <a:chExt cx="1581384" cy="2043775"/>
          </a:xfrm>
        </p:grpSpPr>
        <p:sp>
          <p:nvSpPr>
            <p:cNvPr id="48" name="Rounded Rectangular Callout 47"/>
            <p:cNvSpPr/>
            <p:nvPr/>
          </p:nvSpPr>
          <p:spPr>
            <a:xfrm>
              <a:off x="3770366" y="1319005"/>
              <a:ext cx="1581330" cy="1931215"/>
            </a:xfrm>
            <a:prstGeom prst="wedgeRoundRectCallout">
              <a:avLst>
                <a:gd name="adj1" fmla="val -65512"/>
                <a:gd name="adj2" fmla="val 13813"/>
                <a:gd name="adj3" fmla="val 16667"/>
              </a:avLst>
            </a:prstGeom>
            <a:solidFill>
              <a:srgbClr val="ECE9E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85000"/>
                    <a:lumOff val="15000"/>
                  </a:schemeClr>
                </a:solidFill>
              </a:endParaRPr>
            </a:p>
            <a:p>
              <a:pPr algn="ctr"/>
              <a:endParaRPr lang="en-US" sz="1600" dirty="0">
                <a:solidFill>
                  <a:schemeClr val="tx1">
                    <a:lumMod val="85000"/>
                    <a:lumOff val="15000"/>
                  </a:schemeClr>
                </a:solidFill>
              </a:endParaRPr>
            </a:p>
            <a:p>
              <a:pPr algn="ctr"/>
              <a:r>
                <a:rPr lang="en-US" sz="1400" dirty="0">
                  <a:solidFill>
                    <a:schemeClr val="tx1">
                      <a:lumMod val="85000"/>
                      <a:lumOff val="15000"/>
                    </a:schemeClr>
                  </a:solidFill>
                  <a:latin typeface="Comic Sans MS" panose="030F0702030302020204" pitchFamily="66" charset="0"/>
                </a:rPr>
                <a:t>Port 80 to Client: Status OK. Signed by OCSP Responder</a:t>
              </a:r>
              <a:endParaRPr lang="pt-BR" sz="1400" dirty="0">
                <a:solidFill>
                  <a:schemeClr val="tx1">
                    <a:lumMod val="85000"/>
                    <a:lumOff val="15000"/>
                  </a:schemeClr>
                </a:solidFill>
                <a:latin typeface="Comic Sans MS" panose="030F0702030302020204" pitchFamily="66" charset="0"/>
              </a:endParaRPr>
            </a:p>
          </p:txBody>
        </p:sp>
        <p:pic>
          <p:nvPicPr>
            <p:cNvPr id="49" name="Picture 2" descr="http://www.4wallsandaview.com/wp-content/uploads/2012/02/Replay-Button.png"/>
            <p:cNvPicPr>
              <a:picLocks noChangeAspect="1" noChangeArrowheads="1"/>
            </p:cNvPicPr>
            <p:nvPr/>
          </p:nvPicPr>
          <p:blipFill>
            <a:blip r:embed="rId11">
              <a:grayscl/>
              <a:extLst>
                <a:ext uri="{28A0092B-C50C-407E-A947-70E740481C1C}">
                  <a14:useLocalDpi xmlns:a14="http://schemas.microsoft.com/office/drawing/2010/main"/>
                </a:ext>
              </a:extLst>
            </a:blip>
            <a:srcRect/>
            <a:stretch>
              <a:fillRect/>
            </a:stretch>
          </p:blipFill>
          <p:spPr bwMode="auto">
            <a:xfrm>
              <a:off x="3770312" y="1206445"/>
              <a:ext cx="877677" cy="877677"/>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3" name="Folded Corner 52"/>
          <p:cNvSpPr/>
          <p:nvPr/>
        </p:nvSpPr>
        <p:spPr>
          <a:xfrm>
            <a:off x="6817086" y="4604678"/>
            <a:ext cx="1742213" cy="1034919"/>
          </a:xfrm>
          <a:prstGeom prst="foldedCorner">
            <a:avLst/>
          </a:prstGeom>
          <a:solidFill>
            <a:schemeClr val="accent2">
              <a:lumMod val="20000"/>
              <a:lumOff val="80000"/>
            </a:schemeClr>
          </a:solidFill>
          <a:ln>
            <a:solidFill>
              <a:srgbClr val="FFFFFF"/>
            </a:solidFill>
          </a:ln>
        </p:spPr>
        <p:style>
          <a:lnRef idx="1">
            <a:schemeClr val="dk1"/>
          </a:lnRef>
          <a:fillRef idx="2">
            <a:schemeClr val="dk1"/>
          </a:fillRef>
          <a:effectRef idx="1">
            <a:schemeClr val="dk1"/>
          </a:effectRef>
          <a:fontRef idx="minor">
            <a:schemeClr val="dk1"/>
          </a:fontRef>
        </p:style>
        <p:txBody>
          <a:bodyPr rtlCol="0" anchor="ctr"/>
          <a:lstStyle/>
          <a:p>
            <a:r>
              <a:rPr lang="en-US" sz="1400" dirty="0">
                <a:solidFill>
                  <a:schemeClr val="bg1">
                    <a:lumMod val="50000"/>
                  </a:schemeClr>
                </a:solidFill>
              </a:rPr>
              <a:t>Does the usual…</a:t>
            </a:r>
            <a:br>
              <a:rPr lang="en-US" sz="1400" dirty="0">
                <a:solidFill>
                  <a:schemeClr val="bg1">
                    <a:lumMod val="50000"/>
                  </a:schemeClr>
                </a:solidFill>
              </a:rPr>
            </a:br>
            <a:r>
              <a:rPr lang="en-US" sz="1400" dirty="0">
                <a:solidFill>
                  <a:schemeClr val="bg1">
                    <a:lumMod val="50000"/>
                  </a:schemeClr>
                </a:solidFill>
              </a:rPr>
              <a:t>Not shown here</a:t>
            </a:r>
            <a:br>
              <a:rPr lang="en-US" sz="1400" dirty="0">
                <a:solidFill>
                  <a:schemeClr val="bg1">
                    <a:lumMod val="50000"/>
                  </a:schemeClr>
                </a:solidFill>
              </a:rPr>
            </a:br>
            <a:r>
              <a:rPr lang="en-US" sz="1400" dirty="0">
                <a:solidFill>
                  <a:schemeClr val="bg1">
                    <a:lumMod val="50000"/>
                  </a:schemeClr>
                </a:solidFill>
              </a:rPr>
              <a:t>for simplicity sake.</a:t>
            </a:r>
            <a:endParaRPr lang="pt-BR" sz="1400" dirty="0">
              <a:solidFill>
                <a:schemeClr val="bg1">
                  <a:lumMod val="50000"/>
                </a:schemeClr>
              </a:solidFill>
            </a:endParaRPr>
          </a:p>
        </p:txBody>
      </p:sp>
      <p:grpSp>
        <p:nvGrpSpPr>
          <p:cNvPr id="54" name="Group 53"/>
          <p:cNvGrpSpPr/>
          <p:nvPr/>
        </p:nvGrpSpPr>
        <p:grpSpPr>
          <a:xfrm>
            <a:off x="6670263" y="3268145"/>
            <a:ext cx="1847056" cy="1466421"/>
            <a:chOff x="6825081" y="2151261"/>
            <a:chExt cx="1671499" cy="1015413"/>
          </a:xfrm>
        </p:grpSpPr>
        <p:pic>
          <p:nvPicPr>
            <p:cNvPr id="55" name="Picture 14" descr="http://icons.iconarchive.com/icons/designcontest/ecommerce-business/256/company-building-icon.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7802504" y="2388474"/>
              <a:ext cx="694076" cy="362300"/>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spTree>
    <p:extLst>
      <p:ext uri="{BB962C8B-B14F-4D97-AF65-F5344CB8AC3E}">
        <p14:creationId xmlns:p14="http://schemas.microsoft.com/office/powerpoint/2010/main" val="1837637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 presetClass="exit" presetSubtype="0" fill="hold" grpId="1" nodeType="afterEffect">
                                  <p:stCondLst>
                                    <p:cond delay="1500"/>
                                  </p:stCondLst>
                                  <p:childTnLst>
                                    <p:set>
                                      <p:cBhvr>
                                        <p:cTn id="10" dur="1" fill="hold">
                                          <p:stCondLst>
                                            <p:cond delay="0"/>
                                          </p:stCondLst>
                                        </p:cTn>
                                        <p:tgtEl>
                                          <p:spTgt spid="36"/>
                                        </p:tgtEl>
                                        <p:attrNameLst>
                                          <p:attrName>style.visibility</p:attrName>
                                        </p:attrNameLst>
                                      </p:cBhvr>
                                      <p:to>
                                        <p:strVal val="hidden"/>
                                      </p:to>
                                    </p:se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0.00174 -0.00062 L -0.42379 -0.24074 " pathEditMode="relative" rAng="0" ptsTypes="AA">
                                      <p:cBhvr>
                                        <p:cTn id="13" dur="2000" fill="hold"/>
                                        <p:tgtEl>
                                          <p:spTgt spid="40"/>
                                        </p:tgtEl>
                                        <p:attrNameLst>
                                          <p:attrName>ppt_x</p:attrName>
                                          <p:attrName>ppt_y</p:attrName>
                                        </p:attrNameLst>
                                      </p:cBhvr>
                                      <p:rCtr x="-21111" y="-12006"/>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Attacks against OCSP</a:t>
            </a:r>
          </a:p>
        </p:txBody>
      </p:sp>
      <p:sp>
        <p:nvSpPr>
          <p:cNvPr id="3" name="Slide Number Placeholder 2"/>
          <p:cNvSpPr>
            <a:spLocks noGrp="1"/>
          </p:cNvSpPr>
          <p:nvPr>
            <p:ph type="sldNum" sz="quarter" idx="12"/>
          </p:nvPr>
        </p:nvSpPr>
        <p:spPr/>
        <p:txBody>
          <a:bodyPr/>
          <a:lstStyle/>
          <a:p>
            <a:fld id="{9B76E54B-5BBA-9541-9CDA-30D09F65C9FC}" type="slidenum">
              <a:rPr lang="en-US" smtClean="0"/>
              <a:t>79</a:t>
            </a:fld>
            <a:endParaRPr lang="en-US"/>
          </a:p>
        </p:txBody>
      </p:sp>
      <p:grpSp>
        <p:nvGrpSpPr>
          <p:cNvPr id="4" name="Group 3"/>
          <p:cNvGrpSpPr/>
          <p:nvPr/>
        </p:nvGrpSpPr>
        <p:grpSpPr>
          <a:xfrm>
            <a:off x="746972" y="3223843"/>
            <a:ext cx="1004373" cy="1395053"/>
            <a:chOff x="6857612" y="995558"/>
            <a:chExt cx="1427699" cy="1210581"/>
          </a:xfrm>
        </p:grpSpPr>
        <p:pic>
          <p:nvPicPr>
            <p:cNvPr id="5" name="Picture 4" descr="http://www.veryicon.com/icon/256/Object/Package%20Icons/Package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7456" y="995558"/>
              <a:ext cx="1210582" cy="121058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6857612" y="1510749"/>
              <a:ext cx="904396" cy="320494"/>
            </a:xfrm>
            <a:prstGeom prst="rect">
              <a:avLst/>
            </a:prstGeom>
            <a:noFill/>
            <a:scene3d>
              <a:camera prst="orthographicFront">
                <a:rot lat="1799991" lon="2700000" rev="0"/>
              </a:camera>
              <a:lightRig rig="threePt" dir="t"/>
            </a:scene3d>
          </p:spPr>
          <p:txBody>
            <a:bodyPr wrap="square" rtlCol="0">
              <a:spAutoFit/>
            </a:bodyPr>
            <a:lstStyle/>
            <a:p>
              <a:pPr algn="ctr"/>
              <a:r>
                <a:rPr lang="en-US" sz="900" dirty="0"/>
                <a:t>OCSP Request</a:t>
              </a:r>
              <a:endParaRPr lang="pt-BR" sz="900" dirty="0"/>
            </a:p>
          </p:txBody>
        </p:sp>
        <p:sp>
          <p:nvSpPr>
            <p:cNvPr id="7" name="TextBox 6"/>
            <p:cNvSpPr txBox="1"/>
            <p:nvPr/>
          </p:nvSpPr>
          <p:spPr>
            <a:xfrm>
              <a:off x="7380915" y="1514453"/>
              <a:ext cx="904396" cy="320494"/>
            </a:xfrm>
            <a:prstGeom prst="rect">
              <a:avLst/>
            </a:prstGeom>
            <a:noFill/>
            <a:scene3d>
              <a:camera prst="orthographicFront">
                <a:rot lat="19799988" lon="2700000" rev="0"/>
              </a:camera>
              <a:lightRig rig="threePt" dir="t"/>
            </a:scene3d>
          </p:spPr>
          <p:txBody>
            <a:bodyPr wrap="square" rtlCol="0">
              <a:spAutoFit/>
            </a:bodyPr>
            <a:lstStyle/>
            <a:p>
              <a:pPr algn="ctr"/>
              <a:r>
                <a:rPr lang="en-US" sz="900" dirty="0"/>
                <a:t>OCSP Request</a:t>
              </a:r>
              <a:endParaRPr lang="pt-BR" sz="900" dirty="0"/>
            </a:p>
          </p:txBody>
        </p:sp>
      </p:grpSp>
      <p:pic>
        <p:nvPicPr>
          <p:cNvPr id="8" name="Picture 2" descr="http://www8.pcmag.com/media/images/292637-samsung-galaxy-s-iii-t-mobil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478560" y="2733590"/>
            <a:ext cx="1533593" cy="204479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2" name="Group 11"/>
          <p:cNvGrpSpPr/>
          <p:nvPr/>
        </p:nvGrpSpPr>
        <p:grpSpPr>
          <a:xfrm>
            <a:off x="5548198" y="1475735"/>
            <a:ext cx="2407209" cy="1466423"/>
            <a:chOff x="6825081" y="2151261"/>
            <a:chExt cx="2178413" cy="1015413"/>
          </a:xfrm>
        </p:grpSpPr>
        <p:pic>
          <p:nvPicPr>
            <p:cNvPr id="13" name="Picture 14" descr="http://icons.iconarchive.com/icons/designcontest/ecommerce-business/256/company-building-icon.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7761048" y="2434013"/>
              <a:ext cx="1242446" cy="362300"/>
            </a:xfrm>
            <a:prstGeom prst="rect">
              <a:avLst/>
            </a:prstGeom>
            <a:noFill/>
          </p:spPr>
          <p:txBody>
            <a:bodyPr wrap="square" rtlCol="0">
              <a:spAutoFit/>
            </a:bodyPr>
            <a:lstStyle/>
            <a:p>
              <a:r>
                <a:rPr lang="en-US" sz="1400" b="1" dirty="0"/>
                <a:t>OCSP Responder</a:t>
              </a:r>
              <a:endParaRPr lang="pt-BR" sz="1400" b="1" dirty="0"/>
            </a:p>
          </p:txBody>
        </p:sp>
      </p:grpSp>
      <p:grpSp>
        <p:nvGrpSpPr>
          <p:cNvPr id="15" name="Group 14"/>
          <p:cNvGrpSpPr/>
          <p:nvPr/>
        </p:nvGrpSpPr>
        <p:grpSpPr>
          <a:xfrm>
            <a:off x="5070587" y="5169654"/>
            <a:ext cx="1589181" cy="1242032"/>
            <a:chOff x="4492716" y="3861577"/>
            <a:chExt cx="1589181" cy="931524"/>
          </a:xfrm>
        </p:grpSpPr>
        <p:pic>
          <p:nvPicPr>
            <p:cNvPr id="16" name="Picture 4" descr="http://icons.iconarchive.com/icons/icons-land/vista-hardware-devices/256/Home-Server-ico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92716" y="3861577"/>
              <a:ext cx="931524" cy="931524"/>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5286867" y="4135796"/>
              <a:ext cx="795030" cy="392415"/>
            </a:xfrm>
            <a:prstGeom prst="rect">
              <a:avLst/>
            </a:prstGeom>
            <a:noFill/>
          </p:spPr>
          <p:txBody>
            <a:bodyPr wrap="square" rtlCol="0">
              <a:spAutoFit/>
            </a:bodyPr>
            <a:lstStyle/>
            <a:p>
              <a:r>
                <a:rPr lang="en-US" sz="1400" b="1" dirty="0"/>
                <a:t>Web Server</a:t>
              </a:r>
              <a:endParaRPr lang="pt-BR" sz="1400" b="1" dirty="0"/>
            </a:p>
          </p:txBody>
        </p:sp>
      </p:grpSp>
      <p:sp>
        <p:nvSpPr>
          <p:cNvPr id="18" name="Rounded Rectangular Callout 17"/>
          <p:cNvSpPr/>
          <p:nvPr/>
        </p:nvSpPr>
        <p:spPr>
          <a:xfrm>
            <a:off x="1431501" y="1433841"/>
            <a:ext cx="1581330" cy="1197260"/>
          </a:xfrm>
          <a:prstGeom prst="wedgeRoundRectCallout">
            <a:avLst>
              <a:gd name="adj1" fmla="val -38625"/>
              <a:gd name="adj2" fmla="val 73504"/>
              <a:gd name="adj3" fmla="val 16667"/>
            </a:avLst>
          </a:prstGeom>
          <a:solidFill>
            <a:schemeClr val="tx2">
              <a:lumMod val="60000"/>
              <a:lumOff val="4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latin typeface="Comic Sans MS" panose="030F0702030302020204" pitchFamily="66" charset="0"/>
              </a:rPr>
              <a:t>Port 80 to OCSP: Request status for webserver </a:t>
            </a:r>
            <a:endParaRPr lang="pt-BR" sz="1400" dirty="0">
              <a:solidFill>
                <a:schemeClr val="tx1">
                  <a:lumMod val="85000"/>
                  <a:lumOff val="15000"/>
                </a:schemeClr>
              </a:solidFill>
              <a:latin typeface="Comic Sans MS" panose="030F0702030302020204" pitchFamily="66" charset="0"/>
            </a:endParaRPr>
          </a:p>
        </p:txBody>
      </p:sp>
      <p:pic>
        <p:nvPicPr>
          <p:cNvPr id="19"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781522" y="5864048"/>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http://fedoraproject.org/w/uploads/2/2e/Artwork_BluecurveLibrary_bluecurve-certificat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60118" y="4468494"/>
            <a:ext cx="566474" cy="5647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1" name="Group 20"/>
          <p:cNvGrpSpPr/>
          <p:nvPr/>
        </p:nvGrpSpPr>
        <p:grpSpPr>
          <a:xfrm>
            <a:off x="2947190" y="1977235"/>
            <a:ext cx="914468" cy="1618021"/>
            <a:chOff x="2715900" y="1197003"/>
            <a:chExt cx="914468" cy="1213516"/>
          </a:xfrm>
        </p:grpSpPr>
        <p:grpSp>
          <p:nvGrpSpPr>
            <p:cNvPr id="22" name="Group 21"/>
            <p:cNvGrpSpPr/>
            <p:nvPr/>
          </p:nvGrpSpPr>
          <p:grpSpPr>
            <a:xfrm>
              <a:off x="2715900" y="1197003"/>
              <a:ext cx="914468" cy="1009627"/>
              <a:chOff x="-1303574" y="1509837"/>
              <a:chExt cx="1828868" cy="1975529"/>
            </a:xfrm>
          </p:grpSpPr>
          <p:pic>
            <p:nvPicPr>
              <p:cNvPr id="24" name="Picture 4" descr="http://icons.iconarchive.com/icons/icons-land/vista-hardware-devices/256/Home-Server-icon.png"/>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303574" y="1656498"/>
                <a:ext cx="1828868" cy="1828868"/>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10" descr="http://thumb9.shutterstock.com/thumb_large/791821/791821,1330519193,2/stock-vector-an-angel-s-halo-and-devil-s-horns-isolated-on-white-96437840.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95381">
                <a:off x="-905724" y="1509837"/>
                <a:ext cx="887907" cy="48039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3" name="TextBox 22"/>
            <p:cNvSpPr txBox="1"/>
            <p:nvPr/>
          </p:nvSpPr>
          <p:spPr>
            <a:xfrm>
              <a:off x="2839299" y="2179686"/>
              <a:ext cx="595035" cy="230833"/>
            </a:xfrm>
            <a:prstGeom prst="rect">
              <a:avLst/>
            </a:prstGeom>
            <a:noFill/>
          </p:spPr>
          <p:txBody>
            <a:bodyPr wrap="none" rtlCol="0">
              <a:spAutoFit/>
            </a:bodyPr>
            <a:lstStyle/>
            <a:p>
              <a:pPr algn="ctr"/>
              <a:r>
                <a:rPr lang="en-US" sz="1400" b="1" dirty="0" err="1"/>
                <a:t>MitM</a:t>
              </a:r>
              <a:endParaRPr lang="pt-BR" sz="1400" b="1" dirty="0"/>
            </a:p>
          </p:txBody>
        </p:sp>
      </p:grpSp>
      <p:sp>
        <p:nvSpPr>
          <p:cNvPr id="31" name="Folded Corner 30"/>
          <p:cNvSpPr/>
          <p:nvPr/>
        </p:nvSpPr>
        <p:spPr>
          <a:xfrm>
            <a:off x="6817086" y="4604678"/>
            <a:ext cx="1742213" cy="1034919"/>
          </a:xfrm>
          <a:prstGeom prst="foldedCorner">
            <a:avLst/>
          </a:prstGeom>
          <a:solidFill>
            <a:schemeClr val="accent2">
              <a:lumMod val="20000"/>
              <a:lumOff val="80000"/>
            </a:schemeClr>
          </a:solidFill>
          <a:ln>
            <a:solidFill>
              <a:srgbClr val="FFFFFF"/>
            </a:solidFill>
          </a:ln>
        </p:spPr>
        <p:style>
          <a:lnRef idx="1">
            <a:schemeClr val="dk1"/>
          </a:lnRef>
          <a:fillRef idx="2">
            <a:schemeClr val="dk1"/>
          </a:fillRef>
          <a:effectRef idx="1">
            <a:schemeClr val="dk1"/>
          </a:effectRef>
          <a:fontRef idx="minor">
            <a:schemeClr val="dk1"/>
          </a:fontRef>
        </p:style>
        <p:txBody>
          <a:bodyPr rtlCol="0" anchor="ctr"/>
          <a:lstStyle/>
          <a:p>
            <a:r>
              <a:rPr lang="en-US" sz="1400" dirty="0">
                <a:solidFill>
                  <a:schemeClr val="bg1">
                    <a:lumMod val="50000"/>
                  </a:schemeClr>
                </a:solidFill>
              </a:rPr>
              <a:t>Does the usual…</a:t>
            </a:r>
            <a:br>
              <a:rPr lang="en-US" sz="1400" dirty="0">
                <a:solidFill>
                  <a:schemeClr val="bg1">
                    <a:lumMod val="50000"/>
                  </a:schemeClr>
                </a:solidFill>
              </a:rPr>
            </a:br>
            <a:r>
              <a:rPr lang="en-US" sz="1400" dirty="0">
                <a:solidFill>
                  <a:schemeClr val="bg1">
                    <a:lumMod val="50000"/>
                  </a:schemeClr>
                </a:solidFill>
              </a:rPr>
              <a:t>Not shown here</a:t>
            </a:r>
            <a:br>
              <a:rPr lang="en-US" sz="1400" dirty="0">
                <a:solidFill>
                  <a:schemeClr val="bg1">
                    <a:lumMod val="50000"/>
                  </a:schemeClr>
                </a:solidFill>
              </a:rPr>
            </a:br>
            <a:r>
              <a:rPr lang="en-US" sz="1400" dirty="0">
                <a:solidFill>
                  <a:schemeClr val="bg1">
                    <a:lumMod val="50000"/>
                  </a:schemeClr>
                </a:solidFill>
              </a:rPr>
              <a:t>for simplicity sake.</a:t>
            </a:r>
            <a:endParaRPr lang="pt-BR" sz="1400" dirty="0">
              <a:solidFill>
                <a:schemeClr val="bg1">
                  <a:lumMod val="50000"/>
                </a:schemeClr>
              </a:solidFill>
            </a:endParaRPr>
          </a:p>
        </p:txBody>
      </p:sp>
      <p:grpSp>
        <p:nvGrpSpPr>
          <p:cNvPr id="32" name="Group 31"/>
          <p:cNvGrpSpPr/>
          <p:nvPr/>
        </p:nvGrpSpPr>
        <p:grpSpPr>
          <a:xfrm>
            <a:off x="6670263" y="3268145"/>
            <a:ext cx="1847056" cy="1466421"/>
            <a:chOff x="6825081" y="2151261"/>
            <a:chExt cx="1671499" cy="1015413"/>
          </a:xfrm>
        </p:grpSpPr>
        <p:pic>
          <p:nvPicPr>
            <p:cNvPr id="33" name="Picture 14" descr="http://icons.iconarchive.com/icons/designcontest/ecommerce-business/256/company-building-icon.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Box 33"/>
            <p:cNvSpPr txBox="1"/>
            <p:nvPr/>
          </p:nvSpPr>
          <p:spPr>
            <a:xfrm>
              <a:off x="7802504" y="2388474"/>
              <a:ext cx="694076" cy="362300"/>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spTree>
    <p:extLst>
      <p:ext uri="{BB962C8B-B14F-4D97-AF65-F5344CB8AC3E}">
        <p14:creationId xmlns:p14="http://schemas.microsoft.com/office/powerpoint/2010/main" val="3543003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0.01268 -0.00648 L 0.2415 -0.1787 " pathEditMode="relative" rAng="0" ptsTypes="AA">
                                      <p:cBhvr>
                                        <p:cTn id="14" dur="2500" fill="hold"/>
                                        <p:tgtEl>
                                          <p:spTgt spid="4"/>
                                        </p:tgtEl>
                                        <p:attrNameLst>
                                          <p:attrName>ppt_x</p:attrName>
                                          <p:attrName>ppt_y</p:attrName>
                                        </p:attrNameLst>
                                      </p:cBhvr>
                                      <p:rCtr x="11441" y="-8611"/>
                                    </p:animMotion>
                                  </p:childTnLst>
                                </p:cTn>
                              </p:par>
                            </p:childTnLst>
                          </p:cTn>
                        </p:par>
                        <p:par>
                          <p:cTn id="15" fill="hold">
                            <p:stCondLst>
                              <p:cond delay="3500"/>
                            </p:stCondLst>
                            <p:childTnLst>
                              <p:par>
                                <p:cTn id="16" presetID="10" presetClass="exit" presetSubtype="0" fill="hold"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SSL</a:t>
            </a:r>
            <a:br>
              <a:rPr lang="en-US" dirty="0"/>
            </a:br>
            <a:r>
              <a:rPr lang="en-US" dirty="0"/>
              <a:t>Secure Sockets Layer</a:t>
            </a:r>
          </a:p>
        </p:txBody>
      </p:sp>
      <p:sp>
        <p:nvSpPr>
          <p:cNvPr id="3" name="Slide Number Placeholder 2"/>
          <p:cNvSpPr>
            <a:spLocks noGrp="1"/>
          </p:cNvSpPr>
          <p:nvPr>
            <p:ph type="sldNum" sz="quarter" idx="12"/>
          </p:nvPr>
        </p:nvSpPr>
        <p:spPr/>
        <p:txBody>
          <a:bodyPr/>
          <a:lstStyle/>
          <a:p>
            <a:fld id="{9B76E54B-5BBA-9541-9CDA-30D09F65C9FC}" type="slidenum">
              <a:rPr lang="en-US" smtClean="0"/>
              <a:t>8</a:t>
            </a:fld>
            <a:endParaRPr lang="en-US"/>
          </a:p>
        </p:txBody>
      </p:sp>
      <p:sp>
        <p:nvSpPr>
          <p:cNvPr id="6" name="Title 1"/>
          <p:cNvSpPr txBox="1">
            <a:spLocks/>
          </p:cNvSpPr>
          <p:nvPr/>
        </p:nvSpPr>
        <p:spPr>
          <a:xfrm>
            <a:off x="457199" y="2743200"/>
            <a:ext cx="8002097" cy="2743200"/>
          </a:xfrm>
          <a:prstGeom prst="rect">
            <a:avLst/>
          </a:prstGeom>
        </p:spPr>
        <p:txBody>
          <a:bodyPr vert="horz" lIns="0" tIns="0" rIns="0" bIns="0" rtlCol="0" anchor="ctr" anchorCtr="0">
            <a:noAutofit/>
          </a:bodyPr>
          <a:lstStyle>
            <a:lvl1pPr algn="l" defTabSz="457200" rtl="0" eaLnBrk="1" latinLnBrk="0" hangingPunct="1">
              <a:spcBef>
                <a:spcPct val="0"/>
              </a:spcBef>
              <a:buNone/>
              <a:defRPr sz="3600" b="0" kern="1200" cap="none" baseline="0">
                <a:solidFill>
                  <a:srgbClr val="FFFFFF"/>
                </a:solidFill>
                <a:latin typeface="+mj-lt"/>
                <a:ea typeface="+mj-ea"/>
                <a:cs typeface="+mj-cs"/>
              </a:defRPr>
            </a:lvl1pPr>
          </a:lstStyle>
          <a:p>
            <a:r>
              <a:rPr lang="en-US" b="1" dirty="0"/>
              <a:t>TLS</a:t>
            </a:r>
          </a:p>
          <a:p>
            <a:r>
              <a:rPr lang="en-US" b="1" dirty="0"/>
              <a:t>Transport Layer Security</a:t>
            </a:r>
            <a:endParaRPr lang="en-US" dirty="0"/>
          </a:p>
        </p:txBody>
      </p:sp>
    </p:spTree>
    <p:extLst>
      <p:ext uri="{BB962C8B-B14F-4D97-AF65-F5344CB8AC3E}">
        <p14:creationId xmlns:p14="http://schemas.microsoft.com/office/powerpoint/2010/main" val="1741452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OCSP Stapling  </a:t>
            </a:r>
            <a:r>
              <a:rPr lang="en-US" sz="2400" dirty="0">
                <a:solidFill>
                  <a:schemeClr val="accent2"/>
                </a:solidFill>
              </a:rPr>
              <a:t>Faster, safer and more private</a:t>
            </a:r>
          </a:p>
        </p:txBody>
      </p:sp>
      <p:sp>
        <p:nvSpPr>
          <p:cNvPr id="3" name="Slide Number Placeholder 2"/>
          <p:cNvSpPr>
            <a:spLocks noGrp="1"/>
          </p:cNvSpPr>
          <p:nvPr>
            <p:ph type="sldNum" sz="quarter" idx="12"/>
          </p:nvPr>
        </p:nvSpPr>
        <p:spPr/>
        <p:txBody>
          <a:bodyPr/>
          <a:lstStyle/>
          <a:p>
            <a:fld id="{9B76E54B-5BBA-9541-9CDA-30D09F65C9FC}" type="slidenum">
              <a:rPr lang="en-US" smtClean="0"/>
              <a:t>80</a:t>
            </a:fld>
            <a:endParaRPr lang="en-US"/>
          </a:p>
        </p:txBody>
      </p:sp>
      <p:sp>
        <p:nvSpPr>
          <p:cNvPr id="4" name="Striped Right Arrow 3"/>
          <p:cNvSpPr/>
          <p:nvPr/>
        </p:nvSpPr>
        <p:spPr>
          <a:xfrm rot="17432800">
            <a:off x="4453508" y="3634527"/>
            <a:ext cx="2801811" cy="1251538"/>
          </a:xfrm>
          <a:prstGeom prst="stripedRightArrow">
            <a:avLst/>
          </a:prstGeom>
          <a:solidFill>
            <a:srgbClr val="66D0E7"/>
          </a:solidFill>
          <a:ln>
            <a:solidFill>
              <a:srgbClr val="FFFFFF"/>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400" dirty="0">
                <a:solidFill>
                  <a:schemeClr val="tx1">
                    <a:lumMod val="85000"/>
                    <a:lumOff val="15000"/>
                  </a:schemeClr>
                </a:solidFill>
              </a:rPr>
              <a:t>Caches OCSP data and staples in cert response</a:t>
            </a:r>
            <a:endParaRPr lang="pt-BR" sz="1400" dirty="0">
              <a:solidFill>
                <a:schemeClr val="tx1">
                  <a:lumMod val="85000"/>
                  <a:lumOff val="15000"/>
                </a:schemeClr>
              </a:solidFill>
            </a:endParaRPr>
          </a:p>
        </p:txBody>
      </p:sp>
      <p:grpSp>
        <p:nvGrpSpPr>
          <p:cNvPr id="8" name="Group 7"/>
          <p:cNvGrpSpPr/>
          <p:nvPr/>
        </p:nvGrpSpPr>
        <p:grpSpPr>
          <a:xfrm>
            <a:off x="4794130" y="5150485"/>
            <a:ext cx="1702047" cy="1242032"/>
            <a:chOff x="4492716" y="3861577"/>
            <a:chExt cx="1702047" cy="931524"/>
          </a:xfrm>
        </p:grpSpPr>
        <p:pic>
          <p:nvPicPr>
            <p:cNvPr id="9" name="Picture 4" descr="http://icons.iconarchive.com/icons/icons-land/vista-hardware-devices/256/Home-Server-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2716" y="3861577"/>
              <a:ext cx="931524" cy="93152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5329783" y="4315404"/>
              <a:ext cx="864980" cy="392415"/>
            </a:xfrm>
            <a:prstGeom prst="rect">
              <a:avLst/>
            </a:prstGeom>
            <a:noFill/>
          </p:spPr>
          <p:txBody>
            <a:bodyPr wrap="square" rtlCol="0">
              <a:spAutoFit/>
            </a:bodyPr>
            <a:lstStyle/>
            <a:p>
              <a:r>
                <a:rPr lang="en-US" sz="1400" b="1" dirty="0"/>
                <a:t>Web Server</a:t>
              </a:r>
              <a:endParaRPr lang="pt-BR" sz="1400" b="1" dirty="0"/>
            </a:p>
          </p:txBody>
        </p:sp>
      </p:grpSp>
      <p:sp>
        <p:nvSpPr>
          <p:cNvPr id="11" name="Striped Right Arrow 10"/>
          <p:cNvSpPr/>
          <p:nvPr/>
        </p:nvSpPr>
        <p:spPr>
          <a:xfrm rot="1161503">
            <a:off x="1553907" y="4203491"/>
            <a:ext cx="3216037" cy="1668717"/>
          </a:xfrm>
          <a:prstGeom prst="stripedRightArrow">
            <a:avLst/>
          </a:prstGeom>
          <a:solidFill>
            <a:srgbClr val="66D0E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85000"/>
                    <a:lumOff val="15000"/>
                  </a:schemeClr>
                </a:solidFill>
              </a:rPr>
              <a:t>App Talks to Server</a:t>
            </a:r>
            <a:endParaRPr lang="pt-BR" sz="1400" dirty="0">
              <a:solidFill>
                <a:schemeClr val="tx1">
                  <a:lumMod val="85000"/>
                  <a:lumOff val="15000"/>
                </a:schemeClr>
              </a:solidFill>
            </a:endParaRPr>
          </a:p>
        </p:txBody>
      </p:sp>
      <p:pic>
        <p:nvPicPr>
          <p:cNvPr id="12" name="Picture 2" descr="http://www8.pcmag.com/media/images/292637-samsung-galaxy-s-iii-t-mobil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880259">
            <a:off x="478560" y="2733590"/>
            <a:ext cx="1533593" cy="204479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rot="17420732">
            <a:off x="4804803" y="3892033"/>
            <a:ext cx="1318635" cy="307777"/>
          </a:xfrm>
          <a:prstGeom prst="rect">
            <a:avLst/>
          </a:prstGeom>
          <a:noFill/>
        </p:spPr>
        <p:txBody>
          <a:bodyPr wrap="square" rtlCol="0">
            <a:spAutoFit/>
          </a:bodyPr>
          <a:lstStyle/>
          <a:p>
            <a:r>
              <a:rPr lang="en-US" sz="1400" b="1" dirty="0">
                <a:solidFill>
                  <a:schemeClr val="bg1">
                    <a:lumMod val="50000"/>
                  </a:schemeClr>
                </a:solidFill>
              </a:rPr>
              <a:t>Port 80</a:t>
            </a:r>
            <a:endParaRPr lang="pt-BR" sz="1400" b="1" dirty="0">
              <a:solidFill>
                <a:schemeClr val="bg1">
                  <a:lumMod val="50000"/>
                </a:schemeClr>
              </a:solidFill>
            </a:endParaRPr>
          </a:p>
        </p:txBody>
      </p:sp>
      <p:pic>
        <p:nvPicPr>
          <p:cNvPr id="14" name="Picture 6" descr="http://fedoraproject.org/w/uploads/2/2e/Artwork_BluecurveLibrary_bluecurve-certificate.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63350" y="5727294"/>
            <a:ext cx="566474" cy="564709"/>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s://cdn2.iconfinder.com/data/icons/snipicons/500/script-128.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9148" y="2165610"/>
            <a:ext cx="434231" cy="57897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6" name="Group 15"/>
          <p:cNvGrpSpPr/>
          <p:nvPr/>
        </p:nvGrpSpPr>
        <p:grpSpPr>
          <a:xfrm>
            <a:off x="5548201" y="1531155"/>
            <a:ext cx="2252789" cy="1466423"/>
            <a:chOff x="6825081" y="2151261"/>
            <a:chExt cx="2038669" cy="1015413"/>
          </a:xfrm>
        </p:grpSpPr>
        <p:pic>
          <p:nvPicPr>
            <p:cNvPr id="17" name="Picture 14" descr="http://icons.iconarchive.com/icons/designcontest/ecommerce-business/256/company-building-icon.pn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p:nvSpPr>
          <p:spPr>
            <a:xfrm>
              <a:off x="7768434" y="2433029"/>
              <a:ext cx="1095316" cy="362300"/>
            </a:xfrm>
            <a:prstGeom prst="rect">
              <a:avLst/>
            </a:prstGeom>
            <a:noFill/>
          </p:spPr>
          <p:txBody>
            <a:bodyPr wrap="square" rtlCol="0">
              <a:spAutoFit/>
            </a:bodyPr>
            <a:lstStyle/>
            <a:p>
              <a:r>
                <a:rPr lang="en-US" sz="1400" b="1" dirty="0"/>
                <a:t>OCSP Responder</a:t>
              </a:r>
              <a:endParaRPr lang="pt-BR" sz="1400" b="1" dirty="0"/>
            </a:p>
          </p:txBody>
        </p:sp>
      </p:grpSp>
      <p:grpSp>
        <p:nvGrpSpPr>
          <p:cNvPr id="19" name="Group 18"/>
          <p:cNvGrpSpPr/>
          <p:nvPr/>
        </p:nvGrpSpPr>
        <p:grpSpPr>
          <a:xfrm>
            <a:off x="4500718" y="5717283"/>
            <a:ext cx="719691" cy="881992"/>
            <a:chOff x="4494772" y="4397204"/>
            <a:chExt cx="719691" cy="661494"/>
          </a:xfrm>
        </p:grpSpPr>
        <p:pic>
          <p:nvPicPr>
            <p:cNvPr id="20" name="Picture 6" descr="http://fedoraproject.org/w/uploads/2/2e/Artwork_BluecurveLibrary_bluecurve-certificate.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47989" y="4397204"/>
              <a:ext cx="566474" cy="423532"/>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https://cdn2.iconfinder.com/data/icons/snipicons/500/script-128.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4772" y="4624467"/>
              <a:ext cx="434231" cy="4342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2" name="Straight Connector 21"/>
            <p:cNvCxnSpPr/>
            <p:nvPr/>
          </p:nvCxnSpPr>
          <p:spPr>
            <a:xfrm>
              <a:off x="4776545" y="4685779"/>
              <a:ext cx="47708" cy="27832"/>
            </a:xfrm>
            <a:prstGeom prst="line">
              <a:avLst/>
            </a:prstGeom>
            <a:ln w="9525"/>
            <a:effectLst/>
          </p:spPr>
          <p:style>
            <a:lnRef idx="2">
              <a:schemeClr val="dk1"/>
            </a:lnRef>
            <a:fillRef idx="0">
              <a:schemeClr val="dk1"/>
            </a:fillRef>
            <a:effectRef idx="1">
              <a:schemeClr val="dk1"/>
            </a:effectRef>
            <a:fontRef idx="minor">
              <a:schemeClr val="tx1"/>
            </a:fontRef>
          </p:style>
        </p:cxnSp>
      </p:grpSp>
      <p:sp>
        <p:nvSpPr>
          <p:cNvPr id="25" name="Folded Corner 24"/>
          <p:cNvSpPr/>
          <p:nvPr/>
        </p:nvSpPr>
        <p:spPr>
          <a:xfrm>
            <a:off x="6817086" y="4604678"/>
            <a:ext cx="1742213" cy="1034919"/>
          </a:xfrm>
          <a:prstGeom prst="foldedCorner">
            <a:avLst/>
          </a:prstGeom>
          <a:solidFill>
            <a:schemeClr val="accent2">
              <a:lumMod val="20000"/>
              <a:lumOff val="80000"/>
            </a:schemeClr>
          </a:solidFill>
          <a:ln>
            <a:solidFill>
              <a:srgbClr val="FFFFFF"/>
            </a:solidFill>
          </a:ln>
        </p:spPr>
        <p:style>
          <a:lnRef idx="1">
            <a:schemeClr val="dk1"/>
          </a:lnRef>
          <a:fillRef idx="2">
            <a:schemeClr val="dk1"/>
          </a:fillRef>
          <a:effectRef idx="1">
            <a:schemeClr val="dk1"/>
          </a:effectRef>
          <a:fontRef idx="minor">
            <a:schemeClr val="dk1"/>
          </a:fontRef>
        </p:style>
        <p:txBody>
          <a:bodyPr rtlCol="0" anchor="ctr"/>
          <a:lstStyle/>
          <a:p>
            <a:r>
              <a:rPr lang="en-US" sz="1400" dirty="0">
                <a:solidFill>
                  <a:schemeClr val="bg1">
                    <a:lumMod val="50000"/>
                  </a:schemeClr>
                </a:solidFill>
              </a:rPr>
              <a:t>Does the usual…</a:t>
            </a:r>
            <a:br>
              <a:rPr lang="en-US" sz="1400" dirty="0">
                <a:solidFill>
                  <a:schemeClr val="bg1">
                    <a:lumMod val="50000"/>
                  </a:schemeClr>
                </a:solidFill>
              </a:rPr>
            </a:br>
            <a:r>
              <a:rPr lang="en-US" sz="1400" dirty="0">
                <a:solidFill>
                  <a:schemeClr val="bg1">
                    <a:lumMod val="50000"/>
                  </a:schemeClr>
                </a:solidFill>
              </a:rPr>
              <a:t>Not shown here</a:t>
            </a:r>
            <a:br>
              <a:rPr lang="en-US" sz="1400" dirty="0">
                <a:solidFill>
                  <a:schemeClr val="bg1">
                    <a:lumMod val="50000"/>
                  </a:schemeClr>
                </a:solidFill>
              </a:rPr>
            </a:br>
            <a:r>
              <a:rPr lang="en-US" sz="1400" dirty="0">
                <a:solidFill>
                  <a:schemeClr val="bg1">
                    <a:lumMod val="50000"/>
                  </a:schemeClr>
                </a:solidFill>
              </a:rPr>
              <a:t>for simplicity sake.</a:t>
            </a:r>
            <a:endParaRPr lang="pt-BR" sz="1400" dirty="0">
              <a:solidFill>
                <a:schemeClr val="bg1">
                  <a:lumMod val="50000"/>
                </a:schemeClr>
              </a:solidFill>
            </a:endParaRPr>
          </a:p>
        </p:txBody>
      </p:sp>
      <p:grpSp>
        <p:nvGrpSpPr>
          <p:cNvPr id="26" name="Group 25"/>
          <p:cNvGrpSpPr/>
          <p:nvPr/>
        </p:nvGrpSpPr>
        <p:grpSpPr>
          <a:xfrm>
            <a:off x="6670263" y="3268145"/>
            <a:ext cx="1847056" cy="1466421"/>
            <a:chOff x="6825081" y="2151261"/>
            <a:chExt cx="1671499" cy="1015413"/>
          </a:xfrm>
        </p:grpSpPr>
        <p:pic>
          <p:nvPicPr>
            <p:cNvPr id="27" name="Picture 14" descr="http://icons.iconarchive.com/icons/designcontest/ecommerce-business/256/company-building-icon.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25081" y="2151261"/>
              <a:ext cx="1015413" cy="1015413"/>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7802504" y="2388474"/>
              <a:ext cx="694076" cy="362300"/>
            </a:xfrm>
            <a:prstGeom prst="rect">
              <a:avLst/>
            </a:prstGeom>
            <a:noFill/>
          </p:spPr>
          <p:txBody>
            <a:bodyPr wrap="square" rtlCol="0">
              <a:spAutoFit/>
            </a:bodyPr>
            <a:lstStyle/>
            <a:p>
              <a:r>
                <a:rPr lang="en-US" sz="1400" b="1" dirty="0"/>
                <a:t>Cert </a:t>
              </a:r>
              <a:r>
                <a:rPr lang="en-US" sz="1400" b="1" dirty="0" err="1"/>
                <a:t>Auth</a:t>
              </a:r>
              <a:endParaRPr lang="pt-BR" sz="1400" b="1" dirty="0"/>
            </a:p>
          </p:txBody>
        </p:sp>
      </p:grpSp>
    </p:spTree>
    <p:extLst>
      <p:ext uri="{BB962C8B-B14F-4D97-AF65-F5344CB8AC3E}">
        <p14:creationId xmlns:p14="http://schemas.microsoft.com/office/powerpoint/2010/main" val="3706766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grpId="1" nodeType="afterEffect">
                                  <p:stCondLst>
                                    <p:cond delay="600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6500"/>
                            </p:stCondLst>
                            <p:childTnLst>
                              <p:par>
                                <p:cTn id="14" presetID="1" presetClass="exit" presetSubtype="0" fill="hold" grpId="1" nodeType="after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par>
                          <p:cTn id="16" fill="hold">
                            <p:stCondLst>
                              <p:cond delay="6500"/>
                            </p:stCondLst>
                            <p:childTnLst>
                              <p:par>
                                <p:cTn id="17" presetID="42" presetClass="path" presetSubtype="0" accel="50000" decel="50000" fill="hold" nodeType="afterEffect">
                                  <p:stCondLst>
                                    <p:cond delay="0"/>
                                  </p:stCondLst>
                                  <p:childTnLst>
                                    <p:animMotion origin="layout" path="M -1.94444E-6 4.93827E-7 L -0.11823 0.5963 " pathEditMode="relative" rAng="0" ptsTypes="AA">
                                      <p:cBhvr>
                                        <p:cTn id="18" dur="2000" fill="hold"/>
                                        <p:tgtEl>
                                          <p:spTgt spid="15"/>
                                        </p:tgtEl>
                                        <p:attrNameLst>
                                          <p:attrName>ppt_x</p:attrName>
                                          <p:attrName>ppt_y</p:attrName>
                                        </p:attrNameLst>
                                      </p:cBhvr>
                                      <p:rCtr x="-6753" y="30772"/>
                                    </p:animMotion>
                                  </p:childTnLst>
                                </p:cTn>
                              </p:par>
                            </p:childTnLst>
                          </p:cTn>
                        </p:par>
                        <p:par>
                          <p:cTn id="19" fill="hold">
                            <p:stCondLst>
                              <p:cond delay="8500"/>
                            </p:stCondLst>
                            <p:childTnLst>
                              <p:par>
                                <p:cTn id="20" presetID="10"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500"/>
                            </p:stCondLst>
                            <p:childTnLst>
                              <p:par>
                                <p:cTn id="29" presetID="1" presetClass="exit" presetSubtype="0" fill="hold" grpId="1" nodeType="afterEffect">
                                  <p:stCondLst>
                                    <p:cond delay="1500"/>
                                  </p:stCondLst>
                                  <p:childTnLst>
                                    <p:set>
                                      <p:cBhvr>
                                        <p:cTn id="30" dur="1" fill="hold">
                                          <p:stCondLst>
                                            <p:cond delay="0"/>
                                          </p:stCondLst>
                                        </p:cTn>
                                        <p:tgtEl>
                                          <p:spTgt spid="11"/>
                                        </p:tgtEl>
                                        <p:attrNameLst>
                                          <p:attrName>style.visibility</p:attrName>
                                        </p:attrNameLst>
                                      </p:cBhvr>
                                      <p:to>
                                        <p:strVal val="hidden"/>
                                      </p:to>
                                    </p:set>
                                  </p:childTnLst>
                                </p:cTn>
                              </p:par>
                            </p:childTnLst>
                          </p:cTn>
                        </p:par>
                        <p:par>
                          <p:cTn id="31" fill="hold">
                            <p:stCondLst>
                              <p:cond delay="2000"/>
                            </p:stCondLst>
                            <p:childTnLst>
                              <p:par>
                                <p:cTn id="32" presetID="42" presetClass="path" presetSubtype="0" accel="50000" decel="50000" fill="hold" nodeType="afterEffect">
                                  <p:stCondLst>
                                    <p:cond delay="0"/>
                                  </p:stCondLst>
                                  <p:childTnLst>
                                    <p:animMotion origin="layout" path="M 1.38889E-6 2.71605E-6 L -0.41007 -0.26358 " pathEditMode="relative" rAng="0" ptsTypes="AA">
                                      <p:cBhvr>
                                        <p:cTn id="33" dur="2000" fill="hold"/>
                                        <p:tgtEl>
                                          <p:spTgt spid="19"/>
                                        </p:tgtEl>
                                        <p:attrNameLst>
                                          <p:attrName>ppt_x</p:attrName>
                                          <p:attrName>ppt_y</p:attrName>
                                        </p:attrNameLst>
                                      </p:cBhvr>
                                      <p:rCtr x="-20503" y="-131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3" grpId="0"/>
      <p:bldP spid="13"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SHA-1 / RC4</a:t>
            </a:r>
          </a:p>
        </p:txBody>
      </p:sp>
      <p:sp>
        <p:nvSpPr>
          <p:cNvPr id="3" name="Slide Number Placeholder 2"/>
          <p:cNvSpPr>
            <a:spLocks noGrp="1"/>
          </p:cNvSpPr>
          <p:nvPr>
            <p:ph type="sldNum" sz="quarter" idx="12"/>
          </p:nvPr>
        </p:nvSpPr>
        <p:spPr/>
        <p:txBody>
          <a:bodyPr/>
          <a:lstStyle/>
          <a:p>
            <a:fld id="{9B76E54B-5BBA-9541-9CDA-30D09F65C9FC}" type="slidenum">
              <a:rPr lang="en-US" smtClean="0"/>
              <a:t>81</a:t>
            </a:fld>
            <a:endParaRPr lang="en-US"/>
          </a:p>
        </p:txBody>
      </p:sp>
    </p:spTree>
    <p:extLst>
      <p:ext uri="{BB962C8B-B14F-4D97-AF65-F5344CB8AC3E}">
        <p14:creationId xmlns:p14="http://schemas.microsoft.com/office/powerpoint/2010/main" val="162319167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SHA-1 and the Urgency to Move On</a:t>
            </a:r>
          </a:p>
        </p:txBody>
      </p:sp>
      <p:sp>
        <p:nvSpPr>
          <p:cNvPr id="4" name="Content Placeholder 3"/>
          <p:cNvSpPr>
            <a:spLocks noGrp="1"/>
          </p:cNvSpPr>
          <p:nvPr>
            <p:ph idx="1"/>
          </p:nvPr>
        </p:nvSpPr>
        <p:spPr/>
        <p:txBody>
          <a:bodyPr/>
          <a:lstStyle/>
          <a:p>
            <a:pPr>
              <a:spcBef>
                <a:spcPts val="900"/>
              </a:spcBef>
            </a:pPr>
            <a:r>
              <a:rPr lang="en-US" dirty="0">
                <a:solidFill>
                  <a:schemeClr val="accent1"/>
                </a:solidFill>
              </a:rPr>
              <a:t>90% of websites </a:t>
            </a:r>
            <a:r>
              <a:rPr lang="en-US" dirty="0"/>
              <a:t>use SHA-1 to protect themselves from being impersonated</a:t>
            </a:r>
          </a:p>
          <a:p>
            <a:pPr>
              <a:spcBef>
                <a:spcPts val="900"/>
              </a:spcBef>
            </a:pPr>
            <a:r>
              <a:rPr lang="en-US" dirty="0"/>
              <a:t>In 2005, cryptographers proved that SHA-1 could be</a:t>
            </a:r>
            <a:br>
              <a:rPr lang="en-US" dirty="0"/>
            </a:br>
            <a:r>
              <a:rPr lang="en-US" dirty="0">
                <a:solidFill>
                  <a:schemeClr val="accent1"/>
                </a:solidFill>
              </a:rPr>
              <a:t>cracked 2,000 times</a:t>
            </a:r>
            <a:r>
              <a:rPr lang="en-US" dirty="0"/>
              <a:t> faster than predicted</a:t>
            </a:r>
          </a:p>
          <a:p>
            <a:pPr>
              <a:spcBef>
                <a:spcPts val="900"/>
              </a:spcBef>
            </a:pPr>
            <a:r>
              <a:rPr lang="en-US" dirty="0">
                <a:solidFill>
                  <a:srgbClr val="DB3D16"/>
                </a:solidFill>
              </a:rPr>
              <a:t>As long as browsers need to support SHA-1 </a:t>
            </a:r>
            <a:r>
              <a:rPr lang="en-US" dirty="0"/>
              <a:t>for someone, anyone's </a:t>
            </a:r>
            <a:r>
              <a:rPr lang="en-US" dirty="0">
                <a:solidFill>
                  <a:srgbClr val="DB3D16"/>
                </a:solidFill>
              </a:rPr>
              <a:t>certificate can be forged </a:t>
            </a:r>
            <a:r>
              <a:rPr lang="en-US" dirty="0"/>
              <a:t>because browsers will not know there is a good cert that uses SHA-2</a:t>
            </a:r>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p:txBody>
      </p:sp>
      <p:sp>
        <p:nvSpPr>
          <p:cNvPr id="3" name="Slide Number Placeholder 2"/>
          <p:cNvSpPr>
            <a:spLocks noGrp="1"/>
          </p:cNvSpPr>
          <p:nvPr>
            <p:ph type="sldNum" sz="quarter" idx="12"/>
          </p:nvPr>
        </p:nvSpPr>
        <p:spPr/>
        <p:txBody>
          <a:bodyPr/>
          <a:lstStyle/>
          <a:p>
            <a:fld id="{9B76E54B-5BBA-9541-9CDA-30D09F65C9FC}" type="slidenum">
              <a:rPr lang="en-US" smtClean="0"/>
              <a:t>82</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4287415081"/>
              </p:ext>
            </p:extLst>
          </p:nvPr>
        </p:nvGraphicFramePr>
        <p:xfrm>
          <a:off x="457199" y="3950957"/>
          <a:ext cx="8229601" cy="2221242"/>
        </p:xfrm>
        <a:graphic>
          <a:graphicData uri="http://schemas.openxmlformats.org/drawingml/2006/table">
            <a:tbl>
              <a:tblPr firstRow="1" bandRow="1">
                <a:tableStyleId>{2D5ABB26-0587-4C30-8999-92F81FD0307C}</a:tableStyleId>
              </a:tblPr>
              <a:tblGrid>
                <a:gridCol w="2219094">
                  <a:extLst>
                    <a:ext uri="{9D8B030D-6E8A-4147-A177-3AD203B41FA5}">
                      <a16:colId xmlns:a16="http://schemas.microsoft.com/office/drawing/2014/main" val="20000"/>
                    </a:ext>
                  </a:extLst>
                </a:gridCol>
                <a:gridCol w="2172520">
                  <a:extLst>
                    <a:ext uri="{9D8B030D-6E8A-4147-A177-3AD203B41FA5}">
                      <a16:colId xmlns:a16="http://schemas.microsoft.com/office/drawing/2014/main" val="20001"/>
                    </a:ext>
                  </a:extLst>
                </a:gridCol>
                <a:gridCol w="3837987">
                  <a:extLst>
                    <a:ext uri="{9D8B030D-6E8A-4147-A177-3AD203B41FA5}">
                      <a16:colId xmlns:a16="http://schemas.microsoft.com/office/drawing/2014/main" val="20002"/>
                    </a:ext>
                  </a:extLst>
                </a:gridCol>
              </a:tblGrid>
              <a:tr h="551018">
                <a:tc>
                  <a:txBody>
                    <a:bodyPr/>
                    <a:lstStyle/>
                    <a:p>
                      <a:pPr algn="ctr"/>
                      <a:r>
                        <a:rPr lang="en-US" sz="1600" dirty="0">
                          <a:solidFill>
                            <a:schemeClr val="bg1"/>
                          </a:solidFill>
                        </a:rPr>
                        <a:t>Year</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Cost (In US$)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Cost Within</a:t>
                      </a:r>
                      <a:r>
                        <a:rPr lang="en-US" sz="1600" baseline="0" dirty="0">
                          <a:solidFill>
                            <a:schemeClr val="bg1"/>
                          </a:solidFill>
                        </a:rPr>
                        <a:t> Reach For</a:t>
                      </a:r>
                      <a:endParaRPr lang="en-US" sz="1600" dirty="0">
                        <a:solidFill>
                          <a:schemeClr val="bg1"/>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17556">
                <a:tc>
                  <a:txBody>
                    <a:bodyPr/>
                    <a:lstStyle/>
                    <a:p>
                      <a:r>
                        <a:rPr lang="en-US" sz="1600" dirty="0">
                          <a:solidFill>
                            <a:srgbClr val="7A6C62"/>
                          </a:solidFill>
                        </a:rPr>
                        <a:t>2012</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2,770,000</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l"/>
                      <a:r>
                        <a:rPr lang="en-US" sz="1600" dirty="0">
                          <a:solidFill>
                            <a:srgbClr val="7A6C62"/>
                          </a:solidFill>
                        </a:rPr>
                        <a:t>Government,</a:t>
                      </a:r>
                      <a:r>
                        <a:rPr lang="en-US" sz="1600" baseline="0" dirty="0">
                          <a:solidFill>
                            <a:srgbClr val="7A6C62"/>
                          </a:solidFill>
                        </a:rPr>
                        <a:t> large corporations</a:t>
                      </a:r>
                      <a:endParaRPr lang="en-US" sz="16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4175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sz="1600" dirty="0">
                          <a:solidFill>
                            <a:srgbClr val="7A6C62"/>
                          </a:solidFill>
                        </a:rPr>
                        <a:t>2017</a:t>
                      </a:r>
                      <a:endParaRPr lang="en-US" sz="16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700,000</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l"/>
                      <a:r>
                        <a:rPr lang="en-US" sz="1600" dirty="0">
                          <a:solidFill>
                            <a:srgbClr val="7A6C62"/>
                          </a:solidFill>
                        </a:rPr>
                        <a:t>Medium size institutions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175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7A6C62"/>
                          </a:solidFill>
                        </a:rPr>
                        <a:t>2018</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173,000</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l"/>
                      <a:r>
                        <a:rPr lang="en-US" sz="1600">
                          <a:solidFill>
                            <a:srgbClr val="7A6C62"/>
                          </a:solidFill>
                        </a:rPr>
                        <a:t>Organized</a:t>
                      </a:r>
                      <a:r>
                        <a:rPr lang="en-US" sz="1600" baseline="0">
                          <a:solidFill>
                            <a:srgbClr val="7A6C62"/>
                          </a:solidFill>
                        </a:rPr>
                        <a:t> crime</a:t>
                      </a:r>
                      <a:endParaRPr lang="en-US" sz="16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17556">
                <a:tc>
                  <a:txBody>
                    <a:bodyPr/>
                    <a:lstStyle/>
                    <a:p>
                      <a:r>
                        <a:rPr lang="en-US" sz="1600" dirty="0">
                          <a:solidFill>
                            <a:srgbClr val="7A6C62"/>
                          </a:solidFill>
                        </a:rPr>
                        <a:t>2021</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43,000</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l"/>
                      <a:r>
                        <a:rPr lang="en-US" sz="1600" dirty="0">
                          <a:solidFill>
                            <a:srgbClr val="7A6C62"/>
                          </a:solidFill>
                        </a:rPr>
                        <a:t>University research</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5079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Death of SHA-1 according to Google</a:t>
            </a:r>
          </a:p>
        </p:txBody>
      </p:sp>
      <p:sp>
        <p:nvSpPr>
          <p:cNvPr id="3" name="Slide Number Placeholder 2"/>
          <p:cNvSpPr>
            <a:spLocks noGrp="1"/>
          </p:cNvSpPr>
          <p:nvPr>
            <p:ph type="sldNum" sz="quarter" idx="12"/>
          </p:nvPr>
        </p:nvSpPr>
        <p:spPr/>
        <p:txBody>
          <a:bodyPr/>
          <a:lstStyle/>
          <a:p>
            <a:fld id="{9B76E54B-5BBA-9541-9CDA-30D09F65C9FC}" type="slidenum">
              <a:rPr lang="en-US" smtClean="0"/>
              <a:t>83</a:t>
            </a:fld>
            <a:endParaRPr lang="en-US"/>
          </a:p>
        </p:txBody>
      </p:sp>
      <p:grpSp>
        <p:nvGrpSpPr>
          <p:cNvPr id="12" name="Group 11"/>
          <p:cNvGrpSpPr/>
          <p:nvPr/>
        </p:nvGrpSpPr>
        <p:grpSpPr>
          <a:xfrm>
            <a:off x="457199" y="1737479"/>
            <a:ext cx="8229602" cy="3677863"/>
            <a:chOff x="457199" y="1778009"/>
            <a:chExt cx="8229602" cy="3677863"/>
          </a:xfrm>
        </p:grpSpPr>
        <p:graphicFrame>
          <p:nvGraphicFramePr>
            <p:cNvPr id="5" name="Content Placeholder 4"/>
            <p:cNvGraphicFramePr>
              <a:graphicFrameLocks/>
            </p:cNvGraphicFramePr>
            <p:nvPr>
              <p:extLst>
                <p:ext uri="{D42A27DB-BD31-4B8C-83A1-F6EECF244321}">
                  <p14:modId xmlns:p14="http://schemas.microsoft.com/office/powerpoint/2010/main" val="2224695543"/>
                </p:ext>
              </p:extLst>
            </p:nvPr>
          </p:nvGraphicFramePr>
          <p:xfrm>
            <a:off x="457199" y="1778009"/>
            <a:ext cx="8229602" cy="3267748"/>
          </p:xfrm>
          <a:graphic>
            <a:graphicData uri="http://schemas.openxmlformats.org/drawingml/2006/table">
              <a:tbl>
                <a:tblPr firstRow="1" bandRow="1">
                  <a:tableStyleId>{2D5ABB26-0587-4C30-8999-92F81FD0307C}</a:tableStyleId>
                </a:tblPr>
                <a:tblGrid>
                  <a:gridCol w="959662">
                    <a:extLst>
                      <a:ext uri="{9D8B030D-6E8A-4147-A177-3AD203B41FA5}">
                        <a16:colId xmlns:a16="http://schemas.microsoft.com/office/drawing/2014/main" val="20000"/>
                      </a:ext>
                    </a:extLst>
                  </a:gridCol>
                  <a:gridCol w="1060022">
                    <a:extLst>
                      <a:ext uri="{9D8B030D-6E8A-4147-A177-3AD203B41FA5}">
                        <a16:colId xmlns:a16="http://schemas.microsoft.com/office/drawing/2014/main" val="20001"/>
                      </a:ext>
                    </a:extLst>
                  </a:gridCol>
                  <a:gridCol w="3620867">
                    <a:extLst>
                      <a:ext uri="{9D8B030D-6E8A-4147-A177-3AD203B41FA5}">
                        <a16:colId xmlns:a16="http://schemas.microsoft.com/office/drawing/2014/main" val="20002"/>
                      </a:ext>
                    </a:extLst>
                  </a:gridCol>
                  <a:gridCol w="2589051">
                    <a:extLst>
                      <a:ext uri="{9D8B030D-6E8A-4147-A177-3AD203B41FA5}">
                        <a16:colId xmlns:a16="http://schemas.microsoft.com/office/drawing/2014/main" val="20003"/>
                      </a:ext>
                    </a:extLst>
                  </a:gridCol>
                </a:tblGrid>
                <a:tr h="361881">
                  <a:tc>
                    <a:txBody>
                      <a:bodyPr/>
                      <a:lstStyle/>
                      <a:p>
                        <a:pPr algn="ctr"/>
                        <a:r>
                          <a:rPr lang="en-US" sz="1600" dirty="0">
                            <a:solidFill>
                              <a:schemeClr val="bg1"/>
                            </a:solidFill>
                          </a:rPr>
                          <a:t>Chrome</a:t>
                        </a:r>
                        <a:r>
                          <a:rPr lang="en-US" sz="1600" baseline="0" dirty="0">
                            <a:solidFill>
                              <a:schemeClr val="bg1"/>
                            </a:solidFill>
                          </a:rPr>
                          <a:t> Version</a:t>
                        </a:r>
                        <a:endParaRPr lang="en-US" sz="1600" dirty="0">
                          <a:solidFill>
                            <a:schemeClr val="bg1"/>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Date</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UI Changes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Behavior</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893766">
                  <a:tc>
                    <a:txBody>
                      <a:bodyPr/>
                      <a:lstStyle/>
                      <a:p>
                        <a:pPr algn="ctr"/>
                        <a:r>
                          <a:rPr lang="en-US" sz="1400" dirty="0">
                            <a:solidFill>
                              <a:srgbClr val="7A6C62"/>
                            </a:solidFill>
                          </a:rPr>
                          <a:t>39</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solidFill>
                              <a:srgbClr val="7A6C62"/>
                            </a:solidFill>
                          </a:rPr>
                          <a:t>Sept</a:t>
                        </a:r>
                        <a:r>
                          <a:rPr lang="en-US" sz="1400" baseline="0" dirty="0">
                            <a:solidFill>
                              <a:srgbClr val="7A6C62"/>
                            </a:solidFill>
                          </a:rPr>
                          <a:t> 2014</a:t>
                        </a:r>
                        <a:endParaRPr lang="en-US" sz="20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endParaRPr lang="en-US" sz="20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Certs that expire in Jan 2017</a:t>
                        </a:r>
                        <a:br>
                          <a:rPr lang="en-US" sz="1400" dirty="0">
                            <a:solidFill>
                              <a:srgbClr val="7A6C62"/>
                            </a:solidFill>
                          </a:rPr>
                        </a:br>
                        <a:r>
                          <a:rPr lang="en-US" sz="1400" dirty="0">
                            <a:solidFill>
                              <a:srgbClr val="7A6C62"/>
                            </a:solidFill>
                          </a:rPr>
                          <a:t>using SHA-1 or mixed content</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892183">
                  <a:tc>
                    <a:txBody>
                      <a:bodyPr/>
                      <a:lstStyle/>
                      <a:p>
                        <a:pPr algn="ctr"/>
                        <a:r>
                          <a:rPr lang="en-US" sz="1400" dirty="0">
                            <a:solidFill>
                              <a:srgbClr val="7A6C62"/>
                            </a:solidFill>
                          </a:rPr>
                          <a:t>40</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solidFill>
                              <a:srgbClr val="7A6C62"/>
                            </a:solidFill>
                          </a:rPr>
                          <a:t>Nov</a:t>
                        </a:r>
                        <a:r>
                          <a:rPr lang="en-US" sz="1400" baseline="0" dirty="0">
                            <a:solidFill>
                              <a:srgbClr val="7A6C62"/>
                            </a:solidFill>
                          </a:rPr>
                          <a:t> 2014</a:t>
                        </a:r>
                        <a:endParaRPr lang="en-US" sz="14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endParaRPr lang="en-US" sz="14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Certs that expire between</a:t>
                        </a:r>
                        <a:br>
                          <a:rPr lang="en-US" sz="1400" dirty="0">
                            <a:solidFill>
                              <a:srgbClr val="7A6C62"/>
                            </a:solidFill>
                          </a:rPr>
                        </a:br>
                        <a:r>
                          <a:rPr lang="en-US" sz="1400" dirty="0">
                            <a:solidFill>
                              <a:srgbClr val="7A6C62"/>
                            </a:solidFill>
                          </a:rPr>
                          <a:t>1 June </a:t>
                        </a:r>
                        <a:r>
                          <a:rPr lang="is-IS" sz="1400" dirty="0">
                            <a:solidFill>
                              <a:srgbClr val="7A6C62"/>
                            </a:solidFill>
                          </a:rPr>
                          <a:t>2017</a:t>
                        </a:r>
                        <a:r>
                          <a:rPr lang="en-US" sz="1400" dirty="0">
                            <a:solidFill>
                              <a:srgbClr val="7A6C62"/>
                            </a:solidFill>
                          </a:rPr>
                          <a:t> to 31 Dec </a:t>
                        </a:r>
                        <a:r>
                          <a:rPr lang="is-IS" sz="1400" dirty="0">
                            <a:solidFill>
                              <a:srgbClr val="7A6C62"/>
                            </a:solidFill>
                          </a:rPr>
                          <a:t>2017</a:t>
                        </a:r>
                        <a:br>
                          <a:rPr lang="en-US" sz="1400" dirty="0">
                            <a:solidFill>
                              <a:srgbClr val="7A6C62"/>
                            </a:solidFill>
                          </a:rPr>
                        </a:br>
                        <a:r>
                          <a:rPr lang="en-US" sz="1400" dirty="0">
                            <a:solidFill>
                              <a:srgbClr val="7A6C62"/>
                            </a:solidFill>
                          </a:rPr>
                          <a:t>using SHA-1 in the chain</a:t>
                        </a:r>
                        <a:endParaRPr lang="en-US" sz="20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02679">
                  <a:tc>
                    <a:txBody>
                      <a:bodyPr/>
                      <a:lstStyle/>
                      <a:p>
                        <a:pPr algn="ctr"/>
                        <a:r>
                          <a:rPr lang="en-US" sz="1400" dirty="0">
                            <a:solidFill>
                              <a:srgbClr val="7A6C62"/>
                            </a:solidFill>
                          </a:rPr>
                          <a:t>41</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solidFill>
                              <a:srgbClr val="7A6C62"/>
                            </a:solidFill>
                          </a:rPr>
                          <a:t>Q1 </a:t>
                        </a:r>
                        <a:r>
                          <a:rPr lang="is-IS" sz="1400" dirty="0">
                            <a:solidFill>
                              <a:srgbClr val="7A6C62"/>
                            </a:solidFill>
                          </a:rPr>
                          <a:t>2017</a:t>
                        </a:r>
                        <a:endParaRPr lang="en-US" sz="14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endParaRPr lang="en-US" sz="14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r>
                          <a:rPr lang="en-US" sz="1400" dirty="0">
                            <a:solidFill>
                              <a:srgbClr val="7A6C62"/>
                            </a:solidFill>
                          </a:rPr>
                          <a:t>Certs</a:t>
                        </a:r>
                        <a:r>
                          <a:rPr lang="en-US" sz="1400" baseline="0" dirty="0">
                            <a:solidFill>
                              <a:srgbClr val="7A6C62"/>
                            </a:solidFill>
                          </a:rPr>
                          <a:t> that expire on or after</a:t>
                        </a:r>
                        <a:br>
                          <a:rPr lang="en-US" sz="1400" baseline="0" dirty="0">
                            <a:solidFill>
                              <a:srgbClr val="7A6C62"/>
                            </a:solidFill>
                          </a:rPr>
                        </a:br>
                        <a:r>
                          <a:rPr lang="en-US" sz="1400" baseline="0" dirty="0">
                            <a:solidFill>
                              <a:srgbClr val="7A6C62"/>
                            </a:solidFill>
                          </a:rPr>
                          <a:t>1 Jan 2017</a:t>
                        </a:r>
                        <a:endParaRPr lang="en-US" sz="14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pic>
          <p:nvPicPr>
            <p:cNvPr id="8" name="Picture 7" descr="Tab-Goog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7875" y="2382742"/>
              <a:ext cx="3578886" cy="83962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97875" y="3264348"/>
              <a:ext cx="3578886" cy="83962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97875" y="4145954"/>
              <a:ext cx="3578886" cy="839621"/>
            </a:xfrm>
            <a:prstGeom prst="rect">
              <a:avLst/>
            </a:prstGeom>
          </p:spPr>
        </p:pic>
        <p:sp>
          <p:nvSpPr>
            <p:cNvPr id="11" name="Rectangle 10"/>
            <p:cNvSpPr/>
            <p:nvPr/>
          </p:nvSpPr>
          <p:spPr>
            <a:xfrm>
              <a:off x="457199" y="5209651"/>
              <a:ext cx="8229601" cy="246221"/>
            </a:xfrm>
            <a:prstGeom prst="rect">
              <a:avLst/>
            </a:prstGeom>
          </p:spPr>
          <p:txBody>
            <a:bodyPr wrap="square">
              <a:spAutoFit/>
            </a:bodyPr>
            <a:lstStyle/>
            <a:p>
              <a:r>
                <a:rPr lang="en-US" sz="1000" dirty="0">
                  <a:solidFill>
                    <a:schemeClr val="accent2">
                      <a:lumMod val="75000"/>
                    </a:schemeClr>
                  </a:solidFill>
                  <a:cs typeface="Arial"/>
                </a:rPr>
                <a:t>Source: </a:t>
              </a:r>
              <a:r>
                <a:rPr lang="en-US" sz="1000" dirty="0">
                  <a:solidFill>
                    <a:schemeClr val="accent2">
                      <a:lumMod val="75000"/>
                    </a:schemeClr>
                  </a:solidFill>
                </a:rPr>
                <a:t>http://</a:t>
              </a:r>
              <a:r>
                <a:rPr lang="en-US" sz="1000" dirty="0" err="1">
                  <a:solidFill>
                    <a:schemeClr val="accent2">
                      <a:lumMod val="75000"/>
                    </a:schemeClr>
                  </a:solidFill>
                </a:rPr>
                <a:t>googleonlinesecurity.blogspot.com</a:t>
              </a:r>
              <a:r>
                <a:rPr lang="en-US" sz="1000" dirty="0">
                  <a:solidFill>
                    <a:schemeClr val="accent2">
                      <a:lumMod val="75000"/>
                    </a:schemeClr>
                  </a:solidFill>
                </a:rPr>
                <a:t>/2014/09/gradually-sunsetting-sha-1.html</a:t>
              </a:r>
              <a:endParaRPr lang="pt-BR" sz="1000" dirty="0">
                <a:solidFill>
                  <a:schemeClr val="accent2">
                    <a:lumMod val="75000"/>
                  </a:schemeClr>
                </a:solidFill>
              </a:endParaRPr>
            </a:p>
          </p:txBody>
        </p:sp>
      </p:grpSp>
    </p:spTree>
    <p:extLst>
      <p:ext uri="{BB962C8B-B14F-4D97-AF65-F5344CB8AC3E}">
        <p14:creationId xmlns:p14="http://schemas.microsoft.com/office/powerpoint/2010/main" val="3989287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Death of SHA-1 according to Mozilla</a:t>
            </a:r>
          </a:p>
        </p:txBody>
      </p:sp>
      <p:sp>
        <p:nvSpPr>
          <p:cNvPr id="4" name="Content Placeholder 3"/>
          <p:cNvSpPr>
            <a:spLocks noGrp="1"/>
          </p:cNvSpPr>
          <p:nvPr>
            <p:ph idx="1"/>
          </p:nvPr>
        </p:nvSpPr>
        <p:spPr/>
        <p:txBody>
          <a:bodyPr/>
          <a:lstStyle/>
          <a:p>
            <a:r>
              <a:rPr lang="en-US" dirty="0"/>
              <a:t>Show the “Untrusted Connection” error </a:t>
            </a:r>
            <a:r>
              <a:rPr lang="en-US" b="1" dirty="0">
                <a:solidFill>
                  <a:schemeClr val="accent1"/>
                </a:solidFill>
              </a:rPr>
              <a:t>whenever a publically issued SHA-1 certificate issued after January 1, 2016</a:t>
            </a:r>
            <a:r>
              <a:rPr lang="en-US" dirty="0"/>
              <a:t>, is encountered in Firefox. </a:t>
            </a:r>
          </a:p>
          <a:p>
            <a:pPr lvl="1"/>
            <a:r>
              <a:rPr lang="en-US" dirty="0"/>
              <a:t>Locally installed authorities (like MITM proxy tools) are NOT subject to this rule.</a:t>
            </a:r>
          </a:p>
          <a:p>
            <a:endParaRPr lang="en-US" dirty="0"/>
          </a:p>
          <a:p>
            <a:r>
              <a:rPr lang="en-US" dirty="0"/>
              <a:t>Firefox will show the "Untrusted Connection" error message for all </a:t>
            </a:r>
            <a:r>
              <a:rPr lang="en-US" b="1" dirty="0">
                <a:solidFill>
                  <a:schemeClr val="accent1"/>
                </a:solidFill>
              </a:rPr>
              <a:t>SHA-1-based certificates after January 2017</a:t>
            </a:r>
            <a:r>
              <a:rPr lang="en-US" dirty="0"/>
              <a:t>.</a:t>
            </a:r>
          </a:p>
          <a:p>
            <a:endParaRPr lang="en-US" dirty="0"/>
          </a:p>
          <a:p>
            <a:r>
              <a:rPr lang="en-US" dirty="0">
                <a:hlinkClick r:id="rId3"/>
              </a:rPr>
              <a:t>https://www.fxsitecompat.com/en-CA/docs/2015/sha-1-based-certificates-with-validity-period-from-2016-will-not-be-validated/</a:t>
            </a:r>
            <a:r>
              <a:rPr lang="en-US" dirty="0"/>
              <a:t> </a:t>
            </a:r>
          </a:p>
          <a:p>
            <a:pPr lvl="1"/>
            <a:endParaRPr lang="en-US" dirty="0"/>
          </a:p>
          <a:p>
            <a:pPr lvl="1"/>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a:p>
            <a:pPr>
              <a:spcBef>
                <a:spcPts val="900"/>
              </a:spcBef>
            </a:pPr>
            <a:endParaRPr lang="en-US" dirty="0"/>
          </a:p>
        </p:txBody>
      </p:sp>
      <p:sp>
        <p:nvSpPr>
          <p:cNvPr id="3" name="Slide Number Placeholder 2"/>
          <p:cNvSpPr>
            <a:spLocks noGrp="1"/>
          </p:cNvSpPr>
          <p:nvPr>
            <p:ph type="sldNum" sz="quarter" idx="12"/>
          </p:nvPr>
        </p:nvSpPr>
        <p:spPr/>
        <p:txBody>
          <a:bodyPr/>
          <a:lstStyle/>
          <a:p>
            <a:fld id="{9B76E54B-5BBA-9541-9CDA-30D09F65C9FC}" type="slidenum">
              <a:rPr lang="en-US" smtClean="0"/>
              <a:t>84</a:t>
            </a:fld>
            <a:endParaRPr lang="en-US"/>
          </a:p>
        </p:txBody>
      </p:sp>
    </p:spTree>
    <p:extLst>
      <p:ext uri="{BB962C8B-B14F-4D97-AF65-F5344CB8AC3E}">
        <p14:creationId xmlns:p14="http://schemas.microsoft.com/office/powerpoint/2010/main" val="158173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840"/>
          </a:xfrm>
        </p:spPr>
        <p:txBody>
          <a:bodyPr/>
          <a:lstStyle/>
          <a:p>
            <a:pPr algn="ctr"/>
            <a:r>
              <a:rPr lang="en-US" dirty="0"/>
              <a:t>https://</a:t>
            </a:r>
            <a:r>
              <a:rPr lang="en-US" dirty="0" err="1"/>
              <a:t>shaaaaaaaaaaaaa.com</a:t>
            </a:r>
            <a:r>
              <a:rPr lang="en-US" dirty="0"/>
              <a:t>/</a:t>
            </a:r>
          </a:p>
        </p:txBody>
      </p:sp>
      <p:sp>
        <p:nvSpPr>
          <p:cNvPr id="3" name="Slide Number Placeholder 2"/>
          <p:cNvSpPr>
            <a:spLocks noGrp="1"/>
          </p:cNvSpPr>
          <p:nvPr>
            <p:ph type="sldNum" sz="quarter" idx="12"/>
          </p:nvPr>
        </p:nvSpPr>
        <p:spPr/>
        <p:txBody>
          <a:bodyPr/>
          <a:lstStyle/>
          <a:p>
            <a:fld id="{9B76E54B-5BBA-9541-9CDA-30D09F65C9FC}" type="slidenum">
              <a:rPr lang="en-US" smtClean="0"/>
              <a:t>85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871" y="716916"/>
            <a:ext cx="6545358" cy="5685155"/>
          </a:xfrm>
          <a:prstGeom prst="rect">
            <a:avLst/>
          </a:prstGeom>
        </p:spPr>
      </p:pic>
    </p:spTree>
    <p:extLst>
      <p:ext uri="{BB962C8B-B14F-4D97-AF65-F5344CB8AC3E}">
        <p14:creationId xmlns:p14="http://schemas.microsoft.com/office/powerpoint/2010/main" val="66492647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0694"/>
          </a:xfrm>
        </p:spPr>
        <p:txBody>
          <a:bodyPr/>
          <a:lstStyle/>
          <a:p>
            <a:pPr algn="ctr"/>
            <a:r>
              <a:rPr lang="en-US"/>
              <a:t>SHA1 Collisions No Longer Theoretical</a:t>
            </a:r>
          </a:p>
        </p:txBody>
      </p:sp>
      <p:sp>
        <p:nvSpPr>
          <p:cNvPr id="4" name="Slide Number Placeholder 3"/>
          <p:cNvSpPr>
            <a:spLocks noGrp="1"/>
          </p:cNvSpPr>
          <p:nvPr>
            <p:ph type="sldNum" sz="quarter" idx="12"/>
          </p:nvPr>
        </p:nvSpPr>
        <p:spPr/>
        <p:txBody>
          <a:bodyPr/>
          <a:lstStyle/>
          <a:p>
            <a:fld id="{9B76E54B-5BBA-9541-9CDA-30D09F65C9FC}" type="slidenum">
              <a:rPr lang="en-US" smtClean="0"/>
              <a:t>86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23661"/>
            <a:ext cx="7997687" cy="8501626"/>
          </a:xfrm>
          <a:prstGeom prst="rect">
            <a:avLst/>
          </a:prstGeom>
        </p:spPr>
      </p:pic>
    </p:spTree>
    <p:extLst>
      <p:ext uri="{BB962C8B-B14F-4D97-AF65-F5344CB8AC3E}">
        <p14:creationId xmlns:p14="http://schemas.microsoft.com/office/powerpoint/2010/main" val="115160259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to Retire RSA Key Exchange?</a:t>
            </a:r>
          </a:p>
        </p:txBody>
      </p:sp>
      <p:sp>
        <p:nvSpPr>
          <p:cNvPr id="4" name="Content Placeholder 3"/>
          <p:cNvSpPr>
            <a:spLocks noGrp="1"/>
          </p:cNvSpPr>
          <p:nvPr>
            <p:ph idx="1"/>
          </p:nvPr>
        </p:nvSpPr>
        <p:spPr/>
        <p:txBody>
          <a:bodyPr/>
          <a:lstStyle/>
          <a:p>
            <a:pPr>
              <a:spcBef>
                <a:spcPts val="900"/>
              </a:spcBef>
            </a:pPr>
            <a:r>
              <a:rPr lang="en-US" dirty="0">
                <a:solidFill>
                  <a:schemeClr val="accent1"/>
                </a:solidFill>
              </a:rPr>
              <a:t>Doesn't </a:t>
            </a:r>
            <a:r>
              <a:rPr lang="en-US" dirty="0"/>
              <a:t>support </a:t>
            </a:r>
            <a:r>
              <a:rPr lang="en-US" dirty="0">
                <a:solidFill>
                  <a:srgbClr val="DB3D16"/>
                </a:solidFill>
              </a:rPr>
              <a:t>forward secrecy</a:t>
            </a:r>
          </a:p>
          <a:p>
            <a:pPr>
              <a:spcBef>
                <a:spcPts val="900"/>
              </a:spcBef>
            </a:pPr>
            <a:r>
              <a:rPr lang="en-US" dirty="0"/>
              <a:t>Uses server key to encrypt the pre-master key created by the customer</a:t>
            </a:r>
          </a:p>
          <a:p>
            <a:pPr>
              <a:spcBef>
                <a:spcPts val="900"/>
              </a:spcBef>
            </a:pPr>
            <a:r>
              <a:rPr lang="en-US" dirty="0"/>
              <a:t>Weakness: Server key (part of the cert) is typically very long lived</a:t>
            </a:r>
          </a:p>
          <a:p>
            <a:pPr>
              <a:spcBef>
                <a:spcPts val="900"/>
              </a:spcBef>
            </a:pPr>
            <a:r>
              <a:rPr lang="en-US" spc="-20" dirty="0"/>
              <a:t>RSA (RC4 and DH) are </a:t>
            </a:r>
            <a:r>
              <a:rPr lang="en-US" spc="-20" dirty="0">
                <a:solidFill>
                  <a:srgbClr val="DB3D16"/>
                </a:solidFill>
              </a:rPr>
              <a:t>not listed in Suite B</a:t>
            </a:r>
            <a:r>
              <a:rPr lang="en-US" spc="-20" dirty="0"/>
              <a:t>, NSA and NIST approved list</a:t>
            </a:r>
          </a:p>
          <a:p>
            <a:pPr>
              <a:spcBef>
                <a:spcPts val="900"/>
              </a:spcBef>
            </a:pPr>
            <a:r>
              <a:rPr lang="en-US" dirty="0"/>
              <a:t>Keys grow </a:t>
            </a:r>
            <a:r>
              <a:rPr lang="en-US" dirty="0">
                <a:solidFill>
                  <a:srgbClr val="DB3D16"/>
                </a:solidFill>
              </a:rPr>
              <a:t>significantly larger</a:t>
            </a:r>
          </a:p>
        </p:txBody>
      </p:sp>
      <p:sp>
        <p:nvSpPr>
          <p:cNvPr id="3" name="Slide Number Placeholder 2"/>
          <p:cNvSpPr>
            <a:spLocks noGrp="1"/>
          </p:cNvSpPr>
          <p:nvPr>
            <p:ph type="sldNum" sz="quarter" idx="12"/>
          </p:nvPr>
        </p:nvSpPr>
        <p:spPr/>
        <p:txBody>
          <a:bodyPr/>
          <a:lstStyle/>
          <a:p>
            <a:fld id="{9B76E54B-5BBA-9541-9CDA-30D09F65C9FC}" type="slidenum">
              <a:rPr lang="en-US" smtClean="0"/>
              <a:t>87</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2198164841"/>
              </p:ext>
            </p:extLst>
          </p:nvPr>
        </p:nvGraphicFramePr>
        <p:xfrm>
          <a:off x="457199" y="3528239"/>
          <a:ext cx="8229601" cy="2643960"/>
        </p:xfrm>
        <a:graphic>
          <a:graphicData uri="http://schemas.openxmlformats.org/drawingml/2006/table">
            <a:tbl>
              <a:tblPr firstRow="1" bandRow="1">
                <a:tableStyleId>{2D5ABB26-0587-4C30-8999-92F81FD0307C}</a:tableStyleId>
              </a:tblPr>
              <a:tblGrid>
                <a:gridCol w="4622509">
                  <a:extLst>
                    <a:ext uri="{9D8B030D-6E8A-4147-A177-3AD203B41FA5}">
                      <a16:colId xmlns:a16="http://schemas.microsoft.com/office/drawing/2014/main" val="20000"/>
                    </a:ext>
                  </a:extLst>
                </a:gridCol>
                <a:gridCol w="1202364">
                  <a:extLst>
                    <a:ext uri="{9D8B030D-6E8A-4147-A177-3AD203B41FA5}">
                      <a16:colId xmlns:a16="http://schemas.microsoft.com/office/drawing/2014/main" val="20001"/>
                    </a:ext>
                  </a:extLst>
                </a:gridCol>
                <a:gridCol w="1202364">
                  <a:extLst>
                    <a:ext uri="{9D8B030D-6E8A-4147-A177-3AD203B41FA5}">
                      <a16:colId xmlns:a16="http://schemas.microsoft.com/office/drawing/2014/main" val="20002"/>
                    </a:ext>
                  </a:extLst>
                </a:gridCol>
                <a:gridCol w="1202364">
                  <a:extLst>
                    <a:ext uri="{9D8B030D-6E8A-4147-A177-3AD203B41FA5}">
                      <a16:colId xmlns:a16="http://schemas.microsoft.com/office/drawing/2014/main" val="20003"/>
                    </a:ext>
                  </a:extLst>
                </a:gridCol>
              </a:tblGrid>
              <a:tr h="4442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7A6C62"/>
                          </a:solidFill>
                        </a:rPr>
                        <a:t>NIST Recommended Key Sizes</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FFFFF"/>
                    </a:solidFill>
                  </a:tcPr>
                </a:tc>
                <a:tc>
                  <a:txBody>
                    <a:bodyPr/>
                    <a:lstStyle/>
                    <a:p>
                      <a:pPr algn="ctr"/>
                      <a:endParaRPr lang="en-US" sz="1600" dirty="0">
                        <a:solidFill>
                          <a:schemeClr val="bg1"/>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FFFFF"/>
                    </a:solidFill>
                  </a:tcPr>
                </a:tc>
                <a:tc>
                  <a:txBody>
                    <a:bodyPr/>
                    <a:lstStyle/>
                    <a:p>
                      <a:pPr algn="ctr"/>
                      <a:endParaRPr lang="en-US" sz="1600" dirty="0">
                        <a:solidFill>
                          <a:schemeClr val="bg1"/>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FFFFF"/>
                    </a:solidFill>
                  </a:tcPr>
                </a:tc>
                <a:tc>
                  <a:txBody>
                    <a:bodyPr/>
                    <a:lstStyle/>
                    <a:p>
                      <a:pPr algn="ctr"/>
                      <a:endParaRPr lang="en-US" sz="1600" dirty="0">
                        <a:solidFill>
                          <a:schemeClr val="bg1"/>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44276">
                <a:tc>
                  <a:txBody>
                    <a:bodyPr/>
                    <a:lstStyle/>
                    <a:p>
                      <a:pPr algn="ctr"/>
                      <a:r>
                        <a:rPr lang="en-US" sz="1600" dirty="0">
                          <a:solidFill>
                            <a:schemeClr val="bg1"/>
                          </a:solidFill>
                        </a:rPr>
                        <a:t>Protection</a:t>
                      </a:r>
                      <a:r>
                        <a:rPr lang="en-US" sz="1600" baseline="0" dirty="0">
                          <a:solidFill>
                            <a:schemeClr val="bg1"/>
                          </a:solidFill>
                        </a:rPr>
                        <a:t> Target</a:t>
                      </a:r>
                      <a:endParaRPr lang="en-US" sz="1600" dirty="0">
                        <a:solidFill>
                          <a:schemeClr val="bg1"/>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Symmetric</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DH or RSA</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tc>
                  <a:txBody>
                    <a:bodyPr/>
                    <a:lstStyle/>
                    <a:p>
                      <a:pPr algn="ctr"/>
                      <a:r>
                        <a:rPr lang="en-US" sz="1600" dirty="0">
                          <a:solidFill>
                            <a:schemeClr val="bg1"/>
                          </a:solidFill>
                        </a:rPr>
                        <a:t>ECC</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438852">
                <a:tc>
                  <a:txBody>
                    <a:bodyPr/>
                    <a:lstStyle/>
                    <a:p>
                      <a:r>
                        <a:rPr lang="en-US" sz="1600" dirty="0">
                          <a:solidFill>
                            <a:srgbClr val="7A6C62"/>
                          </a:solidFill>
                        </a:rPr>
                        <a:t>05 Years</a:t>
                      </a:r>
                      <a:r>
                        <a:rPr lang="en-US" sz="1600" baseline="0" dirty="0">
                          <a:solidFill>
                            <a:srgbClr val="7A6C62"/>
                          </a:solidFill>
                        </a:rPr>
                        <a:t> to protection against agencies</a:t>
                      </a:r>
                      <a:endParaRPr lang="en-US" sz="16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80</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1024</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160</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388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7A6C62"/>
                          </a:solidFill>
                        </a:rPr>
                        <a:t>20 Years</a:t>
                      </a:r>
                      <a:r>
                        <a:rPr lang="en-US" sz="1600" baseline="0" dirty="0">
                          <a:solidFill>
                            <a:srgbClr val="7A6C62"/>
                          </a:solidFill>
                        </a:rPr>
                        <a:t> to protection against agencies</a:t>
                      </a:r>
                      <a:endParaRPr lang="en-US" sz="16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112</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2048</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224</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388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7A6C62"/>
                          </a:solidFill>
                        </a:rPr>
                        <a:t>30 Years</a:t>
                      </a:r>
                      <a:r>
                        <a:rPr lang="en-US" sz="1600" baseline="0" dirty="0">
                          <a:solidFill>
                            <a:srgbClr val="7A6C62"/>
                          </a:solidFill>
                        </a:rPr>
                        <a:t> to protection against agencies</a:t>
                      </a:r>
                      <a:endParaRPr lang="en-US" sz="16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128</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3072</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256</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438852">
                <a:tc>
                  <a:txBody>
                    <a:bodyPr/>
                    <a:lstStyle/>
                    <a:p>
                      <a:r>
                        <a:rPr lang="en-US" sz="1600" dirty="0">
                          <a:solidFill>
                            <a:srgbClr val="7A6C62"/>
                          </a:solidFill>
                        </a:rPr>
                        <a:t>Increase defense</a:t>
                      </a:r>
                      <a:r>
                        <a:rPr lang="en-US" sz="1600" baseline="0" dirty="0">
                          <a:solidFill>
                            <a:srgbClr val="7A6C62"/>
                          </a:solidFill>
                        </a:rPr>
                        <a:t> from quantum computers</a:t>
                      </a:r>
                      <a:endParaRPr lang="en-US" sz="1600" dirty="0">
                        <a:solidFill>
                          <a:srgbClr val="7A6C6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256</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15360</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7A6C62"/>
                          </a:solidFill>
                        </a:rPr>
                        <a:t>512</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71607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900" decel="100000" fill="hold"/>
                                        <p:tgtEl>
                                          <p:spTgt spid="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Slide Number Placeholder 2"/>
          <p:cNvSpPr>
            <a:spLocks noGrp="1"/>
          </p:cNvSpPr>
          <p:nvPr>
            <p:ph type="sldNum" sz="quarter" idx="12"/>
          </p:nvPr>
        </p:nvSpPr>
        <p:spPr/>
        <p:txBody>
          <a:bodyPr/>
          <a:lstStyle/>
          <a:p>
            <a:fld id="{9B76E54B-5BBA-9541-9CDA-30D09F65C9FC}" type="slidenum">
              <a:rPr lang="en-US" smtClean="0"/>
              <a:t>88</a:t>
            </a:fld>
            <a:endParaRPr lang="en-US"/>
          </a:p>
        </p:txBody>
      </p:sp>
    </p:spTree>
    <p:extLst>
      <p:ext uri="{BB962C8B-B14F-4D97-AF65-F5344CB8AC3E}">
        <p14:creationId xmlns:p14="http://schemas.microsoft.com/office/powerpoint/2010/main" val="3381355699"/>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051" y="3701720"/>
            <a:ext cx="3436749" cy="3019756"/>
          </a:xfrm>
          <a:prstGeom prst="rect">
            <a:avLst/>
          </a:prstGeom>
        </p:spPr>
      </p:pic>
      <p:sp>
        <p:nvSpPr>
          <p:cNvPr id="2" name="Title 1"/>
          <p:cNvSpPr>
            <a:spLocks noGrp="1"/>
          </p:cNvSpPr>
          <p:nvPr>
            <p:ph type="title"/>
          </p:nvPr>
        </p:nvSpPr>
        <p:spPr>
          <a:xfrm>
            <a:off x="457200" y="-9964"/>
            <a:ext cx="8229600" cy="910694"/>
          </a:xfrm>
        </p:spPr>
        <p:txBody>
          <a:bodyPr/>
          <a:lstStyle/>
          <a:p>
            <a:r>
              <a:rPr lang="en-US" dirty="0"/>
              <a:t>A Call to Action</a:t>
            </a:r>
          </a:p>
        </p:txBody>
      </p:sp>
      <p:sp>
        <p:nvSpPr>
          <p:cNvPr id="4" name="Slide Number Placeholder 3"/>
          <p:cNvSpPr>
            <a:spLocks noGrp="1"/>
          </p:cNvSpPr>
          <p:nvPr>
            <p:ph type="sldNum" sz="quarter" idx="12"/>
          </p:nvPr>
        </p:nvSpPr>
        <p:spPr/>
        <p:txBody>
          <a:bodyPr/>
          <a:lstStyle/>
          <a:p>
            <a:fld id="{9B76E54B-5BBA-9541-9CDA-30D09F65C9FC}" type="slidenum">
              <a:rPr lang="en-US" smtClean="0"/>
              <a:t>89</a:t>
            </a:fld>
            <a:endParaRPr lang="en-US"/>
          </a:p>
        </p:txBody>
      </p:sp>
      <p:sp>
        <p:nvSpPr>
          <p:cNvPr id="3" name="Content Placeholder 2"/>
          <p:cNvSpPr>
            <a:spLocks noGrp="1"/>
          </p:cNvSpPr>
          <p:nvPr>
            <p:ph sz="quarter" idx="13"/>
          </p:nvPr>
        </p:nvSpPr>
        <p:spPr>
          <a:xfrm>
            <a:off x="298342" y="900730"/>
            <a:ext cx="8547315" cy="5087319"/>
          </a:xfrm>
        </p:spPr>
        <p:txBody>
          <a:bodyPr/>
          <a:lstStyle/>
          <a:p>
            <a:pPr marL="617220" lvl="1" indent="-342900">
              <a:buFont typeface="+mj-lt"/>
              <a:buAutoNum type="arabicPeriod"/>
            </a:pPr>
            <a:r>
              <a:rPr lang="en-US" sz="2000" dirty="0">
                <a:solidFill>
                  <a:srgbClr val="DB3D16"/>
                </a:solidFill>
              </a:rPr>
              <a:t>Make sure your ENTIRE WEBSITE or WEBSERVER is ALL HTTPS            </a:t>
            </a:r>
            <a:r>
              <a:rPr lang="en-US" sz="2000" dirty="0">
                <a:solidFill>
                  <a:schemeClr val="accent2">
                    <a:lumMod val="50000"/>
                  </a:schemeClr>
                </a:solidFill>
              </a:rPr>
              <a:t>There is no excuse to not use HTTPS EVERYWHERE anymore</a:t>
            </a:r>
          </a:p>
          <a:p>
            <a:pPr marL="617220" lvl="1" indent="-342900">
              <a:buFont typeface="+mj-lt"/>
              <a:buAutoNum type="arabicPeriod"/>
            </a:pPr>
            <a:r>
              <a:rPr lang="en-US" sz="2000" dirty="0">
                <a:solidFill>
                  <a:srgbClr val="DB3D16"/>
                </a:solidFill>
              </a:rPr>
              <a:t>HSTS                                                                                                 </a:t>
            </a:r>
            <a:r>
              <a:rPr lang="en-US" sz="2000" dirty="0">
                <a:solidFill>
                  <a:schemeClr val="accent2">
                    <a:lumMod val="50000"/>
                  </a:schemeClr>
                </a:solidFill>
              </a:rPr>
              <a:t>Force the browser to always always use HTTPS and preload!</a:t>
            </a:r>
          </a:p>
          <a:p>
            <a:pPr marL="617220" lvl="1" indent="-342900">
              <a:buFont typeface="+mj-lt"/>
              <a:buAutoNum type="arabicPeriod"/>
            </a:pPr>
            <a:r>
              <a:rPr lang="en-US" sz="2000" dirty="0">
                <a:solidFill>
                  <a:srgbClr val="DB3D16"/>
                </a:solidFill>
              </a:rPr>
              <a:t>Look into Certificate Transparency </a:t>
            </a:r>
            <a:r>
              <a:rPr lang="en-US" sz="2000" dirty="0">
                <a:solidFill>
                  <a:schemeClr val="accent2">
                    <a:lumMod val="50000"/>
                  </a:schemeClr>
                </a:solidFill>
              </a:rPr>
              <a:t>                                                  support as soon as possible</a:t>
            </a:r>
          </a:p>
          <a:p>
            <a:pPr marL="617220" lvl="1" indent="-342900">
              <a:buFont typeface="+mj-lt"/>
              <a:buAutoNum type="arabicPeriod"/>
            </a:pPr>
            <a:r>
              <a:rPr lang="en-US" sz="2000" dirty="0">
                <a:solidFill>
                  <a:srgbClr val="DB3D16"/>
                </a:solidFill>
              </a:rPr>
              <a:t>Enable Certificate Authority Authorization </a:t>
            </a:r>
            <a:r>
              <a:rPr lang="en-US" sz="2000" dirty="0">
                <a:solidFill>
                  <a:schemeClr val="accent2">
                    <a:lumMod val="50000"/>
                  </a:schemeClr>
                </a:solidFill>
              </a:rPr>
              <a:t>if possible</a:t>
            </a:r>
          </a:p>
          <a:p>
            <a:pPr marL="617220" lvl="1" indent="-342900">
              <a:buFont typeface="+mj-lt"/>
              <a:buAutoNum type="arabicPeriod"/>
            </a:pPr>
            <a:r>
              <a:rPr lang="en-US" sz="2000" dirty="0">
                <a:solidFill>
                  <a:srgbClr val="DB3D16"/>
                </a:solidFill>
              </a:rPr>
              <a:t>Keep Updated                                                                                     </a:t>
            </a:r>
            <a:r>
              <a:rPr lang="en-US" sz="2000" dirty="0">
                <a:solidFill>
                  <a:schemeClr val="accent2">
                    <a:lumMod val="50000"/>
                  </a:schemeClr>
                </a:solidFill>
              </a:rPr>
              <a:t>Make sure to always use modern ciphers</a:t>
            </a:r>
            <a:endParaRPr lang="en-US" sz="2000" dirty="0">
              <a:solidFill>
                <a:srgbClr val="DB3D16"/>
              </a:solidFill>
            </a:endParaRPr>
          </a:p>
          <a:p>
            <a:pPr marL="617220" lvl="1" indent="-342900">
              <a:buFont typeface="+mj-lt"/>
              <a:buAutoNum type="arabicPeriod"/>
            </a:pPr>
            <a:r>
              <a:rPr lang="en-US" sz="2000" dirty="0">
                <a:solidFill>
                  <a:srgbClr val="DB3D16"/>
                </a:solidFill>
              </a:rPr>
              <a:t>OCSP Stapling                                                                             </a:t>
            </a:r>
            <a:r>
              <a:rPr lang="en-US" sz="2000" dirty="0">
                <a:solidFill>
                  <a:schemeClr val="accent2">
                    <a:lumMod val="50000"/>
                  </a:schemeClr>
                </a:solidFill>
              </a:rPr>
              <a:t>privacy, efficient and safer revocation</a:t>
            </a:r>
          </a:p>
          <a:p>
            <a:pPr marL="617220" lvl="1" indent="-342900">
              <a:buFont typeface="+mj-lt"/>
              <a:buAutoNum type="arabicPeriod"/>
            </a:pPr>
            <a:endParaRPr lang="en-US" sz="2000" dirty="0"/>
          </a:p>
          <a:p>
            <a:pPr>
              <a:spcBef>
                <a:spcPts val="300"/>
              </a:spcBef>
            </a:pPr>
            <a:r>
              <a:rPr lang="en-US" sz="2800" dirty="0">
                <a:solidFill>
                  <a:srgbClr val="7A6C62"/>
                </a:solidFill>
              </a:rPr>
              <a:t>Listen to the madman…</a:t>
            </a:r>
          </a:p>
        </p:txBody>
      </p:sp>
    </p:spTree>
    <p:extLst>
      <p:ext uri="{BB962C8B-B14F-4D97-AF65-F5344CB8AC3E}">
        <p14:creationId xmlns:p14="http://schemas.microsoft.com/office/powerpoint/2010/main" val="1343313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par>
                          <p:cTn id="38" fill="hold">
                            <p:stCondLst>
                              <p:cond delay="500"/>
                            </p:stCondLst>
                            <p:childTnLst>
                              <p:par>
                                <p:cTn id="39" presetID="10" presetClass="entr" presetSubtype="0" fill="hold" nodeType="afterEffect">
                                  <p:stCondLst>
                                    <p:cond delay="50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another way of looking at it?</a:t>
            </a:r>
          </a:p>
        </p:txBody>
      </p:sp>
      <p:sp>
        <p:nvSpPr>
          <p:cNvPr id="3" name="Slide Number Placeholder 2"/>
          <p:cNvSpPr>
            <a:spLocks noGrp="1"/>
          </p:cNvSpPr>
          <p:nvPr>
            <p:ph type="sldNum" sz="quarter" idx="12"/>
          </p:nvPr>
        </p:nvSpPr>
        <p:spPr/>
        <p:txBody>
          <a:bodyPr/>
          <a:lstStyle/>
          <a:p>
            <a:fld id="{9B76E54B-5BBA-9541-9CDA-30D09F65C9FC}" type="slidenum">
              <a:rPr lang="en-US" smtClean="0"/>
              <a:t>9</a:t>
            </a:fld>
            <a:endParaRPr lang="en-US"/>
          </a:p>
        </p:txBody>
      </p:sp>
      <p:sp>
        <p:nvSpPr>
          <p:cNvPr id="4" name="Content Placeholder 2"/>
          <p:cNvSpPr txBox="1">
            <a:spLocks/>
          </p:cNvSpPr>
          <p:nvPr/>
        </p:nvSpPr>
        <p:spPr>
          <a:xfrm>
            <a:off x="457202" y="1505046"/>
            <a:ext cx="2301600" cy="430887"/>
          </a:xfrm>
          <a:prstGeom prst="rect">
            <a:avLst/>
          </a:prstGeom>
          <a:noFill/>
        </p:spPr>
        <p:txBody>
          <a:bodyPr wrap="square" lIns="0" tIns="0" rIns="0" bIns="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2800" dirty="0">
                <a:solidFill>
                  <a:srgbClr val="DB3D16"/>
                </a:solidFill>
              </a:rPr>
              <a:t>Confidentiality</a:t>
            </a:r>
          </a:p>
        </p:txBody>
      </p:sp>
      <p:sp>
        <p:nvSpPr>
          <p:cNvPr id="5" name="Content Placeholder 2"/>
          <p:cNvSpPr txBox="1">
            <a:spLocks/>
          </p:cNvSpPr>
          <p:nvPr/>
        </p:nvSpPr>
        <p:spPr>
          <a:xfrm>
            <a:off x="2923015" y="1526944"/>
            <a:ext cx="6220985" cy="430887"/>
          </a:xfrm>
          <a:prstGeom prst="rect">
            <a:avLst/>
          </a:prstGeom>
          <a:solidFill>
            <a:schemeClr val="accent2">
              <a:lumMod val="20000"/>
              <a:lumOff val="80000"/>
            </a:schemeClr>
          </a:solidFill>
        </p:spPr>
        <p:txBody>
          <a:bodyPr wrap="square" lIns="182880" tIns="91440" rIns="457200" bIns="91440">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sz="1600" dirty="0">
                <a:solidFill>
                  <a:srgbClr val="7A6C62"/>
                </a:solidFill>
              </a:rPr>
              <a:t>Spy cannot view your data</a:t>
            </a:r>
          </a:p>
        </p:txBody>
      </p:sp>
      <p:sp>
        <p:nvSpPr>
          <p:cNvPr id="16" name="Content Placeholder 2"/>
          <p:cNvSpPr txBox="1">
            <a:spLocks/>
          </p:cNvSpPr>
          <p:nvPr/>
        </p:nvSpPr>
        <p:spPr>
          <a:xfrm>
            <a:off x="457201" y="2156414"/>
            <a:ext cx="2301599" cy="430887"/>
          </a:xfrm>
          <a:prstGeom prst="rect">
            <a:avLst/>
          </a:prstGeom>
          <a:noFill/>
        </p:spPr>
        <p:txBody>
          <a:bodyPr wrap="square" lIns="0" tIns="0" rIns="0" bIns="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2800" dirty="0">
                <a:solidFill>
                  <a:srgbClr val="DB3D16"/>
                </a:solidFill>
              </a:rPr>
              <a:t>Integrity</a:t>
            </a:r>
          </a:p>
        </p:txBody>
      </p:sp>
      <p:sp>
        <p:nvSpPr>
          <p:cNvPr id="17" name="Content Placeholder 2"/>
          <p:cNvSpPr txBox="1">
            <a:spLocks/>
          </p:cNvSpPr>
          <p:nvPr/>
        </p:nvSpPr>
        <p:spPr>
          <a:xfrm>
            <a:off x="2923014" y="2171353"/>
            <a:ext cx="6220986" cy="430887"/>
          </a:xfrm>
          <a:prstGeom prst="rect">
            <a:avLst/>
          </a:prstGeom>
          <a:solidFill>
            <a:schemeClr val="accent2">
              <a:lumMod val="20000"/>
              <a:lumOff val="80000"/>
            </a:schemeClr>
          </a:solidFill>
        </p:spPr>
        <p:txBody>
          <a:bodyPr wrap="square" lIns="182880" tIns="91440" rIns="4572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US" sz="1600" dirty="0">
                <a:solidFill>
                  <a:srgbClr val="7A6C62"/>
                </a:solidFill>
              </a:rPr>
              <a:t>Spy cannot change your data</a:t>
            </a:r>
            <a:endParaRPr lang="en-US" sz="1600" i="1" dirty="0">
              <a:solidFill>
                <a:srgbClr val="7A6C62"/>
              </a:solidFill>
            </a:endParaRPr>
          </a:p>
        </p:txBody>
      </p:sp>
      <p:sp>
        <p:nvSpPr>
          <p:cNvPr id="18" name="Content Placeholder 2"/>
          <p:cNvSpPr txBox="1">
            <a:spLocks/>
          </p:cNvSpPr>
          <p:nvPr/>
        </p:nvSpPr>
        <p:spPr>
          <a:xfrm>
            <a:off x="457203" y="2886868"/>
            <a:ext cx="2301599" cy="430887"/>
          </a:xfrm>
          <a:prstGeom prst="rect">
            <a:avLst/>
          </a:prstGeom>
          <a:noFill/>
        </p:spPr>
        <p:txBody>
          <a:bodyPr wrap="square" lIns="0" tIns="0" rIns="0" bIns="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2800" dirty="0">
                <a:solidFill>
                  <a:srgbClr val="DB3D16"/>
                </a:solidFill>
              </a:rPr>
              <a:t>Authenticity</a:t>
            </a:r>
          </a:p>
        </p:txBody>
      </p:sp>
      <p:sp>
        <p:nvSpPr>
          <p:cNvPr id="19" name="Content Placeholder 2"/>
          <p:cNvSpPr txBox="1">
            <a:spLocks/>
          </p:cNvSpPr>
          <p:nvPr/>
        </p:nvSpPr>
        <p:spPr>
          <a:xfrm>
            <a:off x="2923016" y="2807554"/>
            <a:ext cx="6220986" cy="677108"/>
          </a:xfrm>
          <a:prstGeom prst="rect">
            <a:avLst/>
          </a:prstGeom>
          <a:solidFill>
            <a:schemeClr val="accent2">
              <a:lumMod val="20000"/>
              <a:lumOff val="80000"/>
            </a:schemeClr>
          </a:solidFill>
        </p:spPr>
        <p:txBody>
          <a:bodyPr wrap="square" lIns="182880" tIns="91440" rIns="457200" bIns="91440" anchor="ctr">
            <a:spAutoFit/>
          </a:bodyPr>
          <a:lstStyle>
            <a:lvl1pPr marL="0" indent="0" algn="l" defTabSz="457200" rtl="0" eaLnBrk="1" latinLnBrk="0" hangingPunct="1">
              <a:spcBef>
                <a:spcPts val="1500"/>
              </a:spcBef>
              <a:spcAft>
                <a:spcPts val="300"/>
              </a:spcAft>
              <a:buFontTx/>
              <a:buNone/>
              <a:defRPr sz="2000" b="0" kern="1200">
                <a:solidFill>
                  <a:schemeClr val="accent1"/>
                </a:solidFill>
                <a:latin typeface="+mn-lt"/>
                <a:ea typeface="+mn-ea"/>
                <a:cs typeface="+mn-cs"/>
              </a:defRPr>
            </a:lvl1pPr>
            <a:lvl2pPr marL="0" indent="0" algn="l" defTabSz="457200" rtl="0" eaLnBrk="1" latinLnBrk="0" hangingPunct="1">
              <a:spcBef>
                <a:spcPts val="300"/>
              </a:spcBef>
              <a:spcAft>
                <a:spcPts val="300"/>
              </a:spcAft>
              <a:buClr>
                <a:schemeClr val="accent1"/>
              </a:buClr>
              <a:buFontTx/>
              <a:buNone/>
              <a:defRPr sz="1600" kern="1200">
                <a:solidFill>
                  <a:srgbClr val="9E9187"/>
                </a:solidFill>
                <a:latin typeface="+mn-lt"/>
                <a:ea typeface="+mn-ea"/>
                <a:cs typeface="+mn-cs"/>
              </a:defRPr>
            </a:lvl2pPr>
            <a:lvl3pPr marL="18288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3pPr>
            <a:lvl4pPr marL="365760" indent="-182880" algn="l" defTabSz="457200" rtl="0" eaLnBrk="1" latinLnBrk="0" hangingPunct="1">
              <a:spcBef>
                <a:spcPts val="300"/>
              </a:spcBef>
              <a:spcAft>
                <a:spcPts val="300"/>
              </a:spcAft>
              <a:buClr>
                <a:schemeClr val="accent1"/>
              </a:buClr>
              <a:buFont typeface="Wingdings" charset="2"/>
              <a:buChar char="§"/>
              <a:defRPr sz="1600" kern="1200">
                <a:solidFill>
                  <a:srgbClr val="9E9187"/>
                </a:solidFill>
                <a:latin typeface="+mn-lt"/>
                <a:ea typeface="+mn-ea"/>
                <a:cs typeface="+mn-cs"/>
              </a:defRPr>
            </a:lvl4pPr>
            <a:lvl5pPr marL="548640" indent="-182880" algn="l" defTabSz="457200" rtl="0" eaLnBrk="1" latinLnBrk="0" hangingPunct="1">
              <a:spcBef>
                <a:spcPts val="300"/>
              </a:spcBef>
              <a:spcAft>
                <a:spcPts val="300"/>
              </a:spcAft>
              <a:buFont typeface="Lucida Grande"/>
              <a:buChar char="–"/>
              <a:defRPr sz="1600" kern="1200">
                <a:solidFill>
                  <a:srgbClr val="9E918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US" sz="1600" dirty="0">
                <a:solidFill>
                  <a:srgbClr val="7A6C62"/>
                </a:solidFill>
              </a:rPr>
              <a:t>Server you are visiting is the right one,</a:t>
            </a:r>
            <a:br>
              <a:rPr lang="en-US" sz="1600" dirty="0">
                <a:solidFill>
                  <a:srgbClr val="7A6C62"/>
                </a:solidFill>
              </a:rPr>
            </a:br>
            <a:r>
              <a:rPr lang="en-US" sz="1600" dirty="0">
                <a:solidFill>
                  <a:srgbClr val="7A6C62"/>
                </a:solidFill>
              </a:rPr>
              <a:t>backed up by the Certificate Authority System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014" y="3818817"/>
            <a:ext cx="3692702" cy="3058137"/>
          </a:xfrm>
          <a:prstGeom prst="rect">
            <a:avLst/>
          </a:prstGeom>
        </p:spPr>
      </p:pic>
    </p:spTree>
    <p:extLst>
      <p:ext uri="{BB962C8B-B14F-4D97-AF65-F5344CB8AC3E}">
        <p14:creationId xmlns:p14="http://schemas.microsoft.com/office/powerpoint/2010/main" val="355978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2" presetClass="entr" presetSubtype="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P spid="17" grpId="0" animBg="1"/>
      <p:bldP spid="18" grpId="0"/>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It’s been a pleasure.</a:t>
            </a:r>
            <a:br>
              <a:rPr lang="en-US" dirty="0"/>
            </a:br>
            <a:br>
              <a:rPr lang="en-US" sz="2000" dirty="0"/>
            </a:br>
            <a:r>
              <a:rPr lang="en-US" sz="2000" dirty="0" err="1"/>
              <a:t>jim@manicode.com</a:t>
            </a:r>
            <a:endParaRPr lang="en-US" sz="2000" dirty="0"/>
          </a:p>
        </p:txBody>
      </p:sp>
    </p:spTree>
    <p:extLst>
      <p:ext uri="{BB962C8B-B14F-4D97-AF65-F5344CB8AC3E}">
        <p14:creationId xmlns:p14="http://schemas.microsoft.com/office/powerpoint/2010/main" val="222416680"/>
      </p:ext>
    </p:extLst>
  </p:cSld>
  <p:clrMapOvr>
    <a:masterClrMapping/>
  </p:clrMapOvr>
  <p:transition>
    <p:fade/>
  </p:transition>
</p:sld>
</file>

<file path=ppt/theme/theme1.xml><?xml version="1.0" encoding="utf-8"?>
<a:theme xmlns:a="http://schemas.openxmlformats.org/drawingml/2006/main" name="Office Theme">
  <a:themeElements>
    <a:clrScheme name="Custom 2">
      <a:dk1>
        <a:srgbClr val="000000"/>
      </a:dk1>
      <a:lt1>
        <a:srgbClr val="FFFFFF"/>
      </a:lt1>
      <a:dk2>
        <a:srgbClr val="1D9EBA"/>
      </a:dk2>
      <a:lt2>
        <a:srgbClr val="FDC725"/>
      </a:lt2>
      <a:accent1>
        <a:srgbClr val="DB3D16"/>
      </a:accent1>
      <a:accent2>
        <a:srgbClr val="9E9187"/>
      </a:accent2>
      <a:accent3>
        <a:srgbClr val="FB921F"/>
      </a:accent3>
      <a:accent4>
        <a:srgbClr val="9A9F1A"/>
      </a:accent4>
      <a:accent5>
        <a:srgbClr val="A21079"/>
      </a:accent5>
      <a:accent6>
        <a:srgbClr val="0E4C4E"/>
      </a:accent6>
      <a:hlink>
        <a:srgbClr val="DB3D16"/>
      </a:hlink>
      <a:folHlink>
        <a:srgbClr val="9E91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accent2"/>
          </a:solidFill>
          <a:tailEnd type="triangle" w="lg" len="lg"/>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18949</TotalTime>
  <Words>8369</Words>
  <Application>Microsoft Macintosh PowerPoint</Application>
  <PresentationFormat>On-screen Show (4:3)</PresentationFormat>
  <Paragraphs>1170</Paragraphs>
  <Slides>90</Slides>
  <Notes>53</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90</vt:i4>
      </vt:variant>
    </vt:vector>
  </HeadingPairs>
  <TitlesOfParts>
    <vt:vector size="101" baseType="lpstr">
      <vt:lpstr>Arial</vt:lpstr>
      <vt:lpstr>Calibri</vt:lpstr>
      <vt:lpstr>Comic Sans MS</vt:lpstr>
      <vt:lpstr>Courier</vt:lpstr>
      <vt:lpstr>Helvetica</vt:lpstr>
      <vt:lpstr>Lucida Grande</vt:lpstr>
      <vt:lpstr>Times New Roman</vt:lpstr>
      <vt:lpstr>Webdings</vt:lpstr>
      <vt:lpstr>Wingdings</vt:lpstr>
      <vt:lpstr>Zapf Dingbats</vt:lpstr>
      <vt:lpstr>Office Theme</vt:lpstr>
      <vt:lpstr>SSL / TLS / HTTPS Best Practices</vt:lpstr>
      <vt:lpstr>A little background dirt…</vt:lpstr>
      <vt:lpstr>  WARNING:  Please do not attempt to hack any computer system without legal permission to do so. Unauthorized computer hacking is illegal and can be punishable by a range of penalties including loss of job, monetary fines and possible imprisonment.    ALSO:  The Free and Open Source Software presented in these materials are examples of good secure development tools and techniques. You may have unknown legal, licensing or technical issues when making use of Free and Open Source Software. You should consult your company's policy on the use of Free and Open Source Software before making use of any software referenced in this material.</vt:lpstr>
      <vt:lpstr>Where are we going?</vt:lpstr>
      <vt:lpstr>“Any unencrypted traffic, visible to an adversary, is not just an information leak, but an attack vector they can use to exploit your systems.”  Nick Weaver</vt:lpstr>
      <vt:lpstr>“Cryptography is only truly useful if the rest of the system is also sufficiently secure against the attackers.”  Bruce Schneier Security Engineering </vt:lpstr>
      <vt:lpstr>Bypassing TLS</vt:lpstr>
      <vt:lpstr>SSL Secure Sockets Layer</vt:lpstr>
      <vt:lpstr>What’s another way of looking at it?</vt:lpstr>
      <vt:lpstr>HTTPS / TLS:  When and How</vt:lpstr>
      <vt:lpstr>SSL / TLS Protocols</vt:lpstr>
      <vt:lpstr>TLS and June 30, 2018</vt:lpstr>
      <vt:lpstr>Trajectory and Growth of Encryption</vt:lpstr>
      <vt:lpstr>In a nutshell…</vt:lpstr>
      <vt:lpstr>TLS Protocol Workflow</vt:lpstr>
      <vt:lpstr> TLS Certificates</vt:lpstr>
      <vt:lpstr>Digital Signatures</vt:lpstr>
      <vt:lpstr>Data Integrity and Message Authentication</vt:lpstr>
      <vt:lpstr>Digital Signature</vt:lpstr>
      <vt:lpstr>Confidentiality?</vt:lpstr>
      <vt:lpstr>RSA digital signature scheme with appendix</vt:lpstr>
      <vt:lpstr>Verifying a digital signature</vt:lpstr>
      <vt:lpstr>Why hash?</vt:lpstr>
      <vt:lpstr>Relationship between CAs</vt:lpstr>
      <vt:lpstr>HTTPS Historical Problems</vt:lpstr>
      <vt:lpstr>Other SSL Fails</vt:lpstr>
      <vt:lpstr>HTTPS / SSL Protocol #fail</vt:lpstr>
      <vt:lpstr>POODLE (Padding Oracle On Downgraded Legacy Encryption)</vt:lpstr>
      <vt:lpstr>July 26, 2016</vt:lpstr>
      <vt:lpstr>HTTPS / TLS Browser #fail</vt:lpstr>
      <vt:lpstr>HTTPS / TLS CA #fail:  September 2011</vt:lpstr>
      <vt:lpstr>HTTPS / TLS CA #fail:  February 2012</vt:lpstr>
      <vt:lpstr>HTTPS / TLS CA #fail:  December 2012</vt:lpstr>
      <vt:lpstr>HTTPS / TLS CA #fail:  December 2013</vt:lpstr>
      <vt:lpstr>Browser / OS TLS SINS:  February 2014</vt:lpstr>
      <vt:lpstr>Apple goto #fail SSL / TLS bug</vt:lpstr>
      <vt:lpstr>"goto fail" Apple SSL / TLS bug</vt:lpstr>
      <vt:lpstr>OpenSSL Sins:  Heartbleed 2014</vt:lpstr>
      <vt:lpstr>How Heartbleed works</vt:lpstr>
      <vt:lpstr>HTTPS Progress</vt:lpstr>
      <vt:lpstr>Chrome will begin to mark HTTP sites as insecure</vt:lpstr>
      <vt:lpstr>Chrome 62 in October 2017 Will mark ALL Incognito HTTP sites as insecure</vt:lpstr>
      <vt:lpstr>Chrome 68 in July 2018 Will mark ALL HTTP sites as insecure</vt:lpstr>
      <vt:lpstr>Chrome Revokes Symantec's Authority</vt:lpstr>
      <vt:lpstr>PowerPoint Presentation</vt:lpstr>
      <vt:lpstr>Excuses to avoid supporting HTTPS</vt:lpstr>
      <vt:lpstr>Improving HTTPS</vt:lpstr>
      <vt:lpstr>HSTS HTTP Strict Transport Security</vt:lpstr>
      <vt:lpstr>About HSTS</vt:lpstr>
      <vt:lpstr>HTTP Strict Transport Security (HSTS)</vt:lpstr>
      <vt:lpstr>Example of HSTS in action</vt:lpstr>
      <vt:lpstr>HSTS:  Preload list</vt:lpstr>
      <vt:lpstr>HSTS Tips…</vt:lpstr>
      <vt:lpstr>HSTS Security Considerations</vt:lpstr>
      <vt:lpstr>HSTS Supported Browsers</vt:lpstr>
      <vt:lpstr>Perfect Forward Secrecy</vt:lpstr>
      <vt:lpstr>Perfect Forward Secrecy</vt:lpstr>
      <vt:lpstr>SSL / TLS Ciphers</vt:lpstr>
      <vt:lpstr>Cipher Suite Explained</vt:lpstr>
      <vt:lpstr>Mobile Certificate Pinning</vt:lpstr>
      <vt:lpstr>In God We Trust</vt:lpstr>
      <vt:lpstr>In God We Trust</vt:lpstr>
      <vt:lpstr>In God We Trust</vt:lpstr>
      <vt:lpstr>In God We Trust and maybe some Certificate Authorities…</vt:lpstr>
      <vt:lpstr>Pinning:  Trust On First Use (TOFU) example</vt:lpstr>
      <vt:lpstr>Pinning:  Reduces the attack surface for cert forgery</vt:lpstr>
      <vt:lpstr>What is Certificate Pinning?</vt:lpstr>
      <vt:lpstr>Pinning Options:  What to Pin</vt:lpstr>
      <vt:lpstr>Pinning:  Considerations</vt:lpstr>
      <vt:lpstr>Privately (locally installed) Certificate Authorities</vt:lpstr>
      <vt:lpstr>Pinning Can (and has) Been Evaded</vt:lpstr>
      <vt:lpstr>Android Sins: No clear way to remove local authority</vt:lpstr>
      <vt:lpstr>Recent Advances</vt:lpstr>
      <vt:lpstr>Certification Authority Authorization (CAA)</vt:lpstr>
      <vt:lpstr>Certificate revocation doesn’t always work</vt:lpstr>
      <vt:lpstr>Revocation does not work</vt:lpstr>
      <vt:lpstr>Online Certificate Status Protocol (OCSP) An alternative to certificate lists (CRL)</vt:lpstr>
      <vt:lpstr>Attacks against OCSP</vt:lpstr>
      <vt:lpstr>Attacks against OCSP</vt:lpstr>
      <vt:lpstr>OCSP Stapling  Faster, safer and more private</vt:lpstr>
      <vt:lpstr>SHA-1 / RC4</vt:lpstr>
      <vt:lpstr>SHA-1 and the Urgency to Move On</vt:lpstr>
      <vt:lpstr>The Death of SHA-1 according to Google</vt:lpstr>
      <vt:lpstr>The Death of SHA-1 according to Mozilla</vt:lpstr>
      <vt:lpstr>https://shaaaaaaaaaaaaa.com/</vt:lpstr>
      <vt:lpstr>SHA1 Collisions No Longer Theoretical</vt:lpstr>
      <vt:lpstr>Time to Retire RSA Key Exchange?</vt:lpstr>
      <vt:lpstr>Conclusion</vt:lpstr>
      <vt:lpstr>A Call to Action</vt:lpstr>
      <vt:lpstr>It’s been a pleasure.  jim@manicode.com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Hess</dc:creator>
  <cp:lastModifiedBy>Jim Manico</cp:lastModifiedBy>
  <cp:revision>571</cp:revision>
  <dcterms:created xsi:type="dcterms:W3CDTF">2014-10-28T21:39:33Z</dcterms:created>
  <dcterms:modified xsi:type="dcterms:W3CDTF">2018-11-22T09:41:33Z</dcterms:modified>
</cp:coreProperties>
</file>