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548" r:id="rId3"/>
    <p:sldId id="435" r:id="rId4"/>
    <p:sldId id="515" r:id="rId5"/>
    <p:sldId id="453" r:id="rId6"/>
    <p:sldId id="519" r:id="rId7"/>
    <p:sldId id="547" r:id="rId8"/>
    <p:sldId id="520" r:id="rId9"/>
    <p:sldId id="486" r:id="rId10"/>
    <p:sldId id="550" r:id="rId11"/>
    <p:sldId id="257" r:id="rId12"/>
    <p:sldId id="258" r:id="rId13"/>
    <p:sldId id="521" r:id="rId14"/>
    <p:sldId id="522" r:id="rId15"/>
    <p:sldId id="524" r:id="rId16"/>
    <p:sldId id="489" r:id="rId17"/>
    <p:sldId id="525" r:id="rId18"/>
    <p:sldId id="526" r:id="rId19"/>
    <p:sldId id="527" r:id="rId20"/>
    <p:sldId id="529" r:id="rId21"/>
    <p:sldId id="531" r:id="rId22"/>
    <p:sldId id="532" r:id="rId23"/>
    <p:sldId id="533" r:id="rId24"/>
    <p:sldId id="534" r:id="rId25"/>
    <p:sldId id="536" r:id="rId26"/>
    <p:sldId id="538" r:id="rId27"/>
    <p:sldId id="539" r:id="rId28"/>
    <p:sldId id="540" r:id="rId29"/>
    <p:sldId id="541" r:id="rId30"/>
    <p:sldId id="552" r:id="rId31"/>
    <p:sldId id="543" r:id="rId32"/>
    <p:sldId id="553" r:id="rId33"/>
    <p:sldId id="421" r:id="rId34"/>
    <p:sldId id="555" r:id="rId35"/>
    <p:sldId id="305" r:id="rId36"/>
    <p:sldId id="545" r:id="rId37"/>
    <p:sldId id="30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AC2844C6-C480-5841-88A6-593A65751A43}">
          <p14:sldIdLst>
            <p14:sldId id="256"/>
            <p14:sldId id="548"/>
            <p14:sldId id="435"/>
            <p14:sldId id="515"/>
          </p14:sldIdLst>
        </p14:section>
        <p14:section name="mediation" id="{F2FCE51A-5EFF-B24A-934C-C79AB3259493}">
          <p14:sldIdLst>
            <p14:sldId id="453"/>
            <p14:sldId id="519"/>
            <p14:sldId id="547"/>
            <p14:sldId id="520"/>
            <p14:sldId id="486"/>
            <p14:sldId id="550"/>
            <p14:sldId id="257"/>
            <p14:sldId id="258"/>
            <p14:sldId id="521"/>
            <p14:sldId id="522"/>
          </p14:sldIdLst>
        </p14:section>
        <p14:section name="Vettings" id="{BD0F82DE-16F7-6A45-BE9E-7690B11EF5E7}">
          <p14:sldIdLst>
            <p14:sldId id="524"/>
            <p14:sldId id="489"/>
          </p14:sldIdLst>
        </p14:section>
        <p14:section name="Verification" id="{44D29FE4-97BC-E946-A765-9D7783DA335B}">
          <p14:sldIdLst>
            <p14:sldId id="525"/>
            <p14:sldId id="526"/>
            <p14:sldId id="527"/>
            <p14:sldId id="529"/>
            <p14:sldId id="531"/>
            <p14:sldId id="532"/>
            <p14:sldId id="533"/>
            <p14:sldId id="534"/>
            <p14:sldId id="536"/>
            <p14:sldId id="538"/>
            <p14:sldId id="539"/>
            <p14:sldId id="540"/>
            <p14:sldId id="541"/>
          </p14:sldIdLst>
        </p14:section>
        <p14:section name="tools" id="{637A7A99-8659-3947-BD24-95DFD7E62623}">
          <p14:sldIdLst>
            <p14:sldId id="552"/>
            <p14:sldId id="543"/>
            <p14:sldId id="553"/>
            <p14:sldId id="421"/>
            <p14:sldId id="555"/>
          </p14:sldIdLst>
        </p14:section>
        <p14:section name="Conclusion" id="{026DC396-4F5D-2D49-9802-46026EA08CBC}">
          <p14:sldIdLst>
            <p14:sldId id="305"/>
            <p14:sldId id="545"/>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9" autoAdjust="0"/>
    <p:restoredTop sz="79744" autoAdjust="0"/>
  </p:normalViewPr>
  <p:slideViewPr>
    <p:cSldViewPr snapToGrid="0" snapToObjects="1">
      <p:cViewPr varScale="1">
        <p:scale>
          <a:sx n="63" d="100"/>
          <a:sy n="63" d="100"/>
        </p:scale>
        <p:origin x="29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04"/>
    </p:cViewPr>
  </p:sorterViewPr>
  <p:notesViewPr>
    <p:cSldViewPr snapToGrid="0" snapToObjects="1">
      <p:cViewPr varScale="1">
        <p:scale>
          <a:sx n="69" d="100"/>
          <a:sy n="69" d="100"/>
        </p:scale>
        <p:origin x="15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D06E24-6874-6E48-9378-0F8E5B55051D}" type="datetimeFigureOut">
              <a:rPr lang="en-US" smtClean="0"/>
              <a:t>10/4/18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B64C0C-19A6-0041-B01D-26F7CCB81790}" type="slidenum">
              <a:rPr lang="en-US" smtClean="0"/>
              <a:t>‹#›</a:t>
            </a:fld>
            <a:endParaRPr lang="en-US"/>
          </a:p>
        </p:txBody>
      </p:sp>
    </p:spTree>
    <p:extLst>
      <p:ext uri="{BB962C8B-B14F-4D97-AF65-F5344CB8AC3E}">
        <p14:creationId xmlns:p14="http://schemas.microsoft.com/office/powerpoint/2010/main" val="2152956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9B314-7C97-1F4A-A17B-1E3CB7BBC841}" type="datetimeFigureOut">
              <a:rPr lang="en-US" smtClean="0"/>
              <a:t>10/4/18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A36D7-AFAB-C146-81C6-DC116B495F37}" type="slidenum">
              <a:rPr lang="en-US" smtClean="0"/>
              <a:t>‹#›</a:t>
            </a:fld>
            <a:endParaRPr lang="en-US"/>
          </a:p>
        </p:txBody>
      </p:sp>
    </p:spTree>
    <p:extLst>
      <p:ext uri="{BB962C8B-B14F-4D97-AF65-F5344CB8AC3E}">
        <p14:creationId xmlns:p14="http://schemas.microsoft.com/office/powerpoint/2010/main" val="32247654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52A36D7-AFAB-C146-81C6-DC116B495F37}" type="slidenum">
              <a:rPr lang="en-US" smtClean="0"/>
              <a:t>1</a:t>
            </a:fld>
            <a:endParaRPr lang="en-US" dirty="0"/>
          </a:p>
        </p:txBody>
      </p:sp>
    </p:spTree>
    <p:extLst>
      <p:ext uri="{BB962C8B-B14F-4D97-AF65-F5344CB8AC3E}">
        <p14:creationId xmlns:p14="http://schemas.microsoft.com/office/powerpoint/2010/main" val="151623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Patching programs</a:t>
            </a:r>
            <a:r>
              <a:rPr lang="en-US" baseline="0" dirty="0"/>
              <a:t> do not cover application dependencies; in most cases patching programs are not even aware of the problem that exists with application dependencies. Many organizations do not even have a “bill of materials” for their applications (aka an inventory of what dependencies an application uses). Even if an organization’s patching program is aware of the problem, the patching teams cannot push patches to application dependencies.</a:t>
            </a:r>
          </a:p>
          <a:p>
            <a:endParaRPr lang="en-US" baseline="0" dirty="0"/>
          </a:p>
          <a:p>
            <a:r>
              <a:rPr lang="en-US" baseline="0" dirty="0"/>
              <a:t>Patching application dependencies may require code changes and full regression testing. Unfortunately, these activities are fully in the hands of the application team and QA. </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14</a:t>
            </a:fld>
            <a:endParaRPr lang="en-US"/>
          </a:p>
        </p:txBody>
      </p:sp>
    </p:spTree>
    <p:extLst>
      <p:ext uri="{BB962C8B-B14F-4D97-AF65-F5344CB8AC3E}">
        <p14:creationId xmlns:p14="http://schemas.microsoft.com/office/powerpoint/2010/main" val="50917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A36D7-AFAB-C146-81C6-DC116B495F37}" type="slidenum">
              <a:rPr lang="en-US" smtClean="0"/>
              <a:t>15</a:t>
            </a:fld>
            <a:endParaRPr lang="en-US"/>
          </a:p>
        </p:txBody>
      </p:sp>
    </p:spTree>
    <p:extLst>
      <p:ext uri="{BB962C8B-B14F-4D97-AF65-F5344CB8AC3E}">
        <p14:creationId xmlns:p14="http://schemas.microsoft.com/office/powerpoint/2010/main" val="102659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A36D7-AFAB-C146-81C6-DC116B495F37}" type="slidenum">
              <a:rPr lang="en-US" smtClean="0"/>
              <a:t>16</a:t>
            </a:fld>
            <a:endParaRPr lang="en-US"/>
          </a:p>
        </p:txBody>
      </p:sp>
    </p:spTree>
    <p:extLst>
      <p:ext uri="{BB962C8B-B14F-4D97-AF65-F5344CB8AC3E}">
        <p14:creationId xmlns:p14="http://schemas.microsoft.com/office/powerpoint/2010/main" val="184948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OWASP dependency-check was started in December of 2011; 5</a:t>
            </a:r>
            <a:r>
              <a:rPr lang="en-US" baseline="0" dirty="0"/>
              <a:t> months before the first paper I have been able to find covering this topic.  Dependency-check performs Software Composition Analysis; this is the term you want to look up to find other tools in this space. As part of the software composition analysis dependency-check will report on known vulnerabilities.</a:t>
            </a:r>
          </a:p>
          <a:p>
            <a:endParaRPr lang="en-US" baseline="0" dirty="0"/>
          </a:p>
          <a:p>
            <a:r>
              <a:rPr lang="en-US" baseline="0" dirty="0"/>
              <a:t>As such, this is an easy solution to the OWASP 2013 Top 10 A9 risk of using components with known vulnerabilities.</a:t>
            </a:r>
          </a:p>
          <a:p>
            <a:endParaRPr lang="en-US" baseline="0" dirty="0"/>
          </a:p>
          <a:p>
            <a:r>
              <a:rPr lang="en-US" baseline="0" dirty="0"/>
              <a:t>The tool works as a maven, </a:t>
            </a:r>
            <a:r>
              <a:rPr lang="en-US" baseline="0" dirty="0" err="1"/>
              <a:t>gradle</a:t>
            </a:r>
            <a:r>
              <a:rPr lang="en-US" baseline="0" dirty="0"/>
              <a:t>, Jenkins, or SBT plugin, an Ant task, or as a command line tool.</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18</a:t>
            </a:fld>
            <a:endParaRPr lang="en-US"/>
          </a:p>
        </p:txBody>
      </p:sp>
    </p:spTree>
    <p:extLst>
      <p:ext uri="{BB962C8B-B14F-4D97-AF65-F5344CB8AC3E}">
        <p14:creationId xmlns:p14="http://schemas.microsoft.com/office/powerpoint/2010/main" val="179578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Dependency</a:t>
            </a:r>
            <a:r>
              <a:rPr lang="en-US" baseline="0" dirty="0"/>
              <a:t>-check fully supports Java and .NET dependencies. Additionally, experimental analyzers have been contributed for </a:t>
            </a:r>
            <a:r>
              <a:rPr lang="en-US" baseline="0" dirty="0" err="1"/>
              <a:t>CocoaPods</a:t>
            </a:r>
            <a:r>
              <a:rPr lang="en-US" baseline="0" dirty="0"/>
              <a:t>, Swift Package Manager, Python, PHP (composer), Node.js, Ruby.</a:t>
            </a:r>
          </a:p>
          <a:p>
            <a:endParaRPr lang="en-US" baseline="0" dirty="0"/>
          </a:p>
          <a:p>
            <a:r>
              <a:rPr lang="en-US" baseline="0" dirty="0"/>
              <a:t>Node and Ruby already have other FOSS tools that help solve the problem. Over the next few months work will be done to promote </a:t>
            </a:r>
            <a:r>
              <a:rPr lang="en-US" baseline="0" dirty="0" err="1"/>
              <a:t>CocoaPods</a:t>
            </a:r>
            <a:r>
              <a:rPr lang="en-US" baseline="0" dirty="0"/>
              <a:t>, Swift Package Manager, and Python support to a fully supported status.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19</a:t>
            </a:fld>
            <a:endParaRPr lang="en-US"/>
          </a:p>
        </p:txBody>
      </p:sp>
    </p:spTree>
    <p:extLst>
      <p:ext uri="{BB962C8B-B14F-4D97-AF65-F5344CB8AC3E}">
        <p14:creationId xmlns:p14="http://schemas.microsoft.com/office/powerpoint/2010/main" val="192556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to know about how dependency-check works</a:t>
            </a:r>
            <a:r>
              <a:rPr lang="en-US" baseline="0" dirty="0"/>
              <a:t> is understanding the data source of vulnerabilities. Dependency-check uses the National Vulnerability Database’s listing of Common Vulnerability and Exposures – known as CVEs. There are other commercially available vulnerability databases that contain more vulnerabilities then the NVD, but dependency-check being a free tool – we are using a freely available data source.</a:t>
            </a:r>
          </a:p>
          <a:p>
            <a:endParaRPr lang="en-US" baseline="0" dirty="0"/>
          </a:p>
          <a:p>
            <a:r>
              <a:rPr lang="en-US" baseline="0" dirty="0"/>
              <a:t>Each CVE has an identifier, a description of the vulnerability, a risk rating based on the Common Vulnerability Scoring System (CVSS), and a list of the affected platforms – identified by their Common Platform Enumeration (CPE).</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20</a:t>
            </a:fld>
            <a:endParaRPr lang="en-US"/>
          </a:p>
        </p:txBody>
      </p:sp>
    </p:spTree>
    <p:extLst>
      <p:ext uri="{BB962C8B-B14F-4D97-AF65-F5344CB8AC3E}">
        <p14:creationId xmlns:p14="http://schemas.microsoft.com/office/powerpoint/2010/main" val="813779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problem with correctly</a:t>
            </a:r>
            <a:r>
              <a:rPr lang="en-US" baseline="0" dirty="0"/>
              <a:t> identifying known vulnerable libraries is that development and security use different identifiers.</a:t>
            </a:r>
          </a:p>
          <a:p>
            <a:endParaRPr lang="en-US" baseline="0" dirty="0"/>
          </a:p>
          <a:p>
            <a:r>
              <a:rPr lang="en-US" baseline="0" dirty="0"/>
              <a:t>Development uses the group, artifact, and version coordinates that are used in binary repos like Maven Central, Nexus, </a:t>
            </a:r>
            <a:r>
              <a:rPr lang="en-US" baseline="0" dirty="0" err="1"/>
              <a:t>Artifactory</a:t>
            </a:r>
            <a:r>
              <a:rPr lang="en-US" baseline="0" dirty="0"/>
              <a:t>, etc. </a:t>
            </a:r>
          </a:p>
          <a:p>
            <a:endParaRPr lang="en-US" baseline="0" dirty="0"/>
          </a:p>
          <a:p>
            <a:r>
              <a:rPr lang="en-US" baseline="0" dirty="0"/>
              <a:t>Security uses, as previously mentioned, the Common Platform Enumeration. A CPE looks like this for Spring Framework. One of the real problems is that security may not use a single identifier for a given library. Because security is big into laying blame on the vendor – if the ownership of a library changes over time, a new CPE is created and any previously published CVEs will not be updated to use the new vendor, rather you end up with situations where you have to look for vulnerabilities in multiple places within the NVD CVE data.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Lastly, there is no publicly available mapping between the GAV coordinates and CPEs. </a:t>
            </a:r>
            <a:r>
              <a:rPr lang="en-US" dirty="0"/>
              <a:t>So how does dependency-check</a:t>
            </a:r>
            <a:r>
              <a:rPr lang="en-US" baseline="0" dirty="0"/>
              <a:t> solve this problem? </a:t>
            </a:r>
            <a:endParaRPr lang="en-US" dirty="0"/>
          </a:p>
          <a:p>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21</a:t>
            </a:fld>
            <a:endParaRPr lang="en-US"/>
          </a:p>
        </p:txBody>
      </p:sp>
    </p:spTree>
    <p:extLst>
      <p:ext uri="{BB962C8B-B14F-4D97-AF65-F5344CB8AC3E}">
        <p14:creationId xmlns:p14="http://schemas.microsoft.com/office/powerpoint/2010/main" val="159990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Dependency-check uses evidence based identification. Any and all text</a:t>
            </a:r>
            <a:r>
              <a:rPr lang="en-US" baseline="0" dirty="0"/>
              <a:t> data is extracted from the dependency. Information from the file name, package names, manifest, </a:t>
            </a:r>
            <a:r>
              <a:rPr lang="en-US" baseline="0" dirty="0" err="1"/>
              <a:t>pom</a:t>
            </a:r>
            <a:r>
              <a:rPr lang="en-US" baseline="0" dirty="0"/>
              <a:t>, etc. are gathered and put into vendor, product and version collections. The evidence is put into each of these collections with a confidence score based on where the data was obtained.</a:t>
            </a:r>
          </a:p>
          <a:p>
            <a:endParaRPr lang="en-US" baseline="0" dirty="0"/>
          </a:p>
          <a:p>
            <a:r>
              <a:rPr lang="en-US" baseline="0" dirty="0"/>
              <a:t>We keep a local copy of the NVD CVE data, build a Lucene index of the vendor and publisher information from the CPE identifiers, and dependency-check cycles through the collection of evidence – starting with the highest confidence evidence, searching for matches within the index. This has turned out to be a fairly good way of identifying dependencies.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22</a:t>
            </a:fld>
            <a:endParaRPr lang="en-US"/>
          </a:p>
        </p:txBody>
      </p:sp>
    </p:spTree>
    <p:extLst>
      <p:ext uri="{BB962C8B-B14F-4D97-AF65-F5344CB8AC3E}">
        <p14:creationId xmlns:p14="http://schemas.microsoft.com/office/powerpoint/2010/main" val="188036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problems with evidence based</a:t>
            </a:r>
            <a:r>
              <a:rPr lang="en-US" baseline="0" dirty="0"/>
              <a:t> identification is false positives. However, these are really easy to deal with.</a:t>
            </a:r>
          </a:p>
          <a:p>
            <a:endParaRPr lang="en-US" baseline="0" dirty="0"/>
          </a:p>
          <a:p>
            <a:r>
              <a:rPr lang="en-US" baseline="0" dirty="0"/>
              <a:t>The other problem is of course false negatives; if the textual evidence extracted from the dependency does not create a match to the CPE information we end up with un-reported risk. </a:t>
            </a:r>
          </a:p>
          <a:p>
            <a:endParaRPr lang="en-US" baseline="0" dirty="0"/>
          </a:p>
          <a:p>
            <a:r>
              <a:rPr lang="en-US" baseline="0" dirty="0"/>
              <a:t>I’ve seen false negatives occur in both dependency-check and commercial tools in this space – library identification is difficult. Tools that use hashes may fail to identify a library if it was compiled from source. False negatives may also occur due to having multiple CPEs for a single library – the tool may match one, but not both and as such will not report on some known vulnerabilities.</a:t>
            </a:r>
          </a:p>
          <a:p>
            <a:endParaRPr lang="en-US" baseline="0" dirty="0"/>
          </a:p>
          <a:p>
            <a:r>
              <a:rPr lang="en-US" baseline="0" dirty="0"/>
              <a:t>If you use dependency-check and run into either of these scenarios please let the project know via a </a:t>
            </a:r>
            <a:r>
              <a:rPr lang="en-US" baseline="0" dirty="0" err="1"/>
              <a:t>github</a:t>
            </a:r>
            <a:r>
              <a:rPr lang="en-US" baseline="0" dirty="0"/>
              <a:t> issue; we are trying to make the platform better.</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23</a:t>
            </a:fld>
            <a:endParaRPr lang="en-US"/>
          </a:p>
        </p:txBody>
      </p:sp>
    </p:spTree>
    <p:extLst>
      <p:ext uri="{BB962C8B-B14F-4D97-AF65-F5344CB8AC3E}">
        <p14:creationId xmlns:p14="http://schemas.microsoft.com/office/powerpoint/2010/main" val="38903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Dealing with false positives is really simple.</a:t>
            </a:r>
            <a:r>
              <a:rPr lang="en-US" baseline="0" dirty="0"/>
              <a:t> A suppression file can be generated to tell the tool about the false positives. This is an example of a suppression that is used for Spring Security – if the group and artifact match spring-security, then we suppress any of the listed CPEs which dependency-check flags.</a:t>
            </a:r>
          </a:p>
          <a:p>
            <a:endParaRPr lang="en-US" baseline="0" dirty="0"/>
          </a:p>
          <a:p>
            <a:r>
              <a:rPr lang="en-US" baseline="0" dirty="0"/>
              <a:t>The HTML report generated by dependency-check assists in generating the suppression file; in most cases the false positives generated are really obvious and it only takes a few minutes to generate a suppression file for an application.</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24</a:t>
            </a:fld>
            <a:endParaRPr lang="en-US"/>
          </a:p>
        </p:txBody>
      </p:sp>
    </p:spTree>
    <p:extLst>
      <p:ext uri="{BB962C8B-B14F-4D97-AF65-F5344CB8AC3E}">
        <p14:creationId xmlns:p14="http://schemas.microsoft.com/office/powerpoint/2010/main" val="138111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2</a:t>
            </a:fld>
            <a:endParaRPr lang="en-US"/>
          </a:p>
        </p:txBody>
      </p:sp>
    </p:spTree>
    <p:extLst>
      <p:ext uri="{BB962C8B-B14F-4D97-AF65-F5344CB8AC3E}">
        <p14:creationId xmlns:p14="http://schemas.microsoft.com/office/powerpoint/2010/main" val="736172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Onboarding an application is really a fairly simple task involving the steps listed here. Configure</a:t>
            </a:r>
            <a:r>
              <a:rPr lang="en-US" baseline="0" dirty="0"/>
              <a:t> the plugin – you may need to configure a proxy as dependency-check does pull down data from the Internet, such as a local copy of the NVD CVE data. If you are in an environment that does not allow direct access to the Internet from your build servers other options are outlined in the dependency-check documentation.  You then run the initial scan, review the results, determine if a suppression file needs to be generated, and plan the upgrade for any identified vulnerable components.</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25</a:t>
            </a:fld>
            <a:endParaRPr lang="en-US"/>
          </a:p>
        </p:txBody>
      </p:sp>
    </p:spTree>
    <p:extLst>
      <p:ext uri="{BB962C8B-B14F-4D97-AF65-F5344CB8AC3E}">
        <p14:creationId xmlns:p14="http://schemas.microsoft.com/office/powerpoint/2010/main" val="1349064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a:t>
            </a:r>
            <a:r>
              <a:rPr lang="en-US" baseline="0" dirty="0"/>
              <a:t> are the most common uses cases for dependency-check?</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Dependency-check has been used by many organizations to prove that the problem of insecure components exists within their organization; t</a:t>
            </a:r>
            <a:r>
              <a:rPr lang="en-US" dirty="0"/>
              <a:t>he tool is free, if you are doing nothing in this space use it.</a:t>
            </a:r>
            <a:endParaRPr lang="en-US" baseline="0" dirty="0"/>
          </a:p>
          <a:p>
            <a:endParaRPr lang="en-US" baseline="0" dirty="0"/>
          </a:p>
          <a:p>
            <a:r>
              <a:rPr lang="en-US" baseline="0" dirty="0"/>
              <a:t>In some organizations the use of FOSS tools like this is frowned upon; company culture dictates the use of vendor supported tools. In this case, some teams have used dependency-check to show that the problem exists and the company then looks at commercial vendors in this space. When doing a POC with a vendor, use dependency-check as a benchmark – hopefully the commercial tool is doing better then the freely available tools.</a:t>
            </a:r>
          </a:p>
          <a:p>
            <a:endParaRPr lang="en-US" baseline="0" dirty="0"/>
          </a:p>
          <a:p>
            <a:r>
              <a:rPr lang="en-US" baseline="0" dirty="0"/>
              <a:t>Lastly, I know of many organizations that are using OWASP dependency-check as the primary tool to identify known vulnerable components.</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26</a:t>
            </a:fld>
            <a:endParaRPr lang="en-US"/>
          </a:p>
        </p:txBody>
      </p:sp>
    </p:spTree>
    <p:extLst>
      <p:ext uri="{BB962C8B-B14F-4D97-AF65-F5344CB8AC3E}">
        <p14:creationId xmlns:p14="http://schemas.microsoft.com/office/powerpoint/2010/main" val="138779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large enterprise deployments here are a few things teams have done when adopting dependency-check.</a:t>
            </a:r>
          </a:p>
          <a:p>
            <a:endParaRPr lang="en-US" dirty="0"/>
          </a:p>
          <a:p>
            <a:r>
              <a:rPr lang="en-US" dirty="0"/>
              <a:t>One</a:t>
            </a:r>
            <a:r>
              <a:rPr lang="en-US" baseline="0" dirty="0"/>
              <a:t> of the pain points is that dependency-check needs to maintain a local copy of the NVD CVE data. Some organizations have opted to use a centralized database server, with a single instance of dependency-check performing the updates. The other instances are configured to skip the update phase. This makes the individual instances that are scanning applications perform faster.</a:t>
            </a:r>
          </a:p>
          <a:p>
            <a:endParaRPr lang="en-US" baseline="0" dirty="0"/>
          </a:p>
          <a:p>
            <a:r>
              <a:rPr lang="en-US" baseline="0" dirty="0"/>
              <a:t>If you organization uses a Nexus repo internally, you can configure dependency-check to use the internal repo instead of searching Maven Central. By default, dependency-check queries Maven Central for additional evidence that is used during library identification.</a:t>
            </a:r>
          </a:p>
          <a:p>
            <a:endParaRPr lang="en-US" baseline="0" dirty="0"/>
          </a:p>
          <a:p>
            <a:r>
              <a:rPr lang="en-US" baseline="0" dirty="0"/>
              <a:t>Organizations also tend to integrate dependency-check into their CI so that they can perform continuous security scanning for known vulnerable components. The scan results can then be pushed to OWASP dependency-track, </a:t>
            </a:r>
            <a:r>
              <a:rPr lang="en-US" baseline="0" dirty="0" err="1"/>
              <a:t>ThreadFix</a:t>
            </a:r>
            <a:r>
              <a:rPr lang="en-US" baseline="0" dirty="0"/>
              <a:t>, or even to </a:t>
            </a:r>
            <a:r>
              <a:rPr lang="en-US" baseline="0" dirty="0" err="1"/>
              <a:t>SonarQube</a:t>
            </a:r>
            <a:r>
              <a:rPr lang="en-US" baseline="0" dirty="0"/>
              <a:t> via the OWASP dependency-check sonar plugin.</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27</a:t>
            </a:fld>
            <a:endParaRPr lang="en-US"/>
          </a:p>
        </p:txBody>
      </p:sp>
    </p:spTree>
    <p:extLst>
      <p:ext uri="{BB962C8B-B14F-4D97-AF65-F5344CB8AC3E}">
        <p14:creationId xmlns:p14="http://schemas.microsoft.com/office/powerpoint/2010/main" val="48181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continuous scanning and reporting really fits nicely into a DevOps environment – it allows one to treat security as just another aspect of quality.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maven, </a:t>
            </a:r>
            <a:r>
              <a:rPr lang="en-US" sz="1200" b="0" i="0" kern="1200" baseline="0" dirty="0" err="1">
                <a:solidFill>
                  <a:schemeClr val="tx1"/>
                </a:solidFill>
                <a:effectLst/>
                <a:latin typeface="+mn-lt"/>
                <a:ea typeface="+mn-ea"/>
                <a:cs typeface="+mn-cs"/>
              </a:rPr>
              <a:t>gradle</a:t>
            </a:r>
            <a:r>
              <a:rPr lang="en-US" sz="1200" b="0" i="0" kern="1200" baseline="0" dirty="0">
                <a:solidFill>
                  <a:schemeClr val="tx1"/>
                </a:solidFill>
                <a:effectLst/>
                <a:latin typeface="+mn-lt"/>
                <a:ea typeface="+mn-ea"/>
                <a:cs typeface="+mn-cs"/>
              </a:rPr>
              <a:t>, and ant plugins can be configured to fail a build if a sever enough vulnerability is identified. The </a:t>
            </a:r>
            <a:r>
              <a:rPr lang="en-US" sz="1200" b="0" i="0" kern="1200" dirty="0">
                <a:solidFill>
                  <a:schemeClr val="tx1"/>
                </a:solidFill>
                <a:effectLst/>
                <a:latin typeface="+mn-lt"/>
                <a:ea typeface="+mn-ea"/>
                <a:cs typeface="+mn-cs"/>
              </a:rPr>
              <a:t>Jenkins plugin can be configured to put the build into warning or failed states depending on job-defined thresholds. So when a developer makes a change that adds vulnerable components, the build goes into one of these states and the team is made aware.</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As previously mentioned you can push the scan results to sonar so that vulnerable dependencies are treated no differently then other quality metrics.</a:t>
            </a:r>
            <a:endParaRPr lang="en-US" sz="1200" b="0" i="0" kern="1200" dirty="0">
              <a:solidFill>
                <a:schemeClr val="tx1"/>
              </a:solidFill>
              <a:effectLst/>
              <a:latin typeface="+mn-lt"/>
              <a:ea typeface="+mn-ea"/>
              <a:cs typeface="+mn-cs"/>
            </a:endParaRP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28</a:t>
            </a:fld>
            <a:endParaRPr lang="en-US"/>
          </a:p>
        </p:txBody>
      </p:sp>
    </p:spTree>
    <p:extLst>
      <p:ext uri="{BB962C8B-B14F-4D97-AF65-F5344CB8AC3E}">
        <p14:creationId xmlns:p14="http://schemas.microsoft.com/office/powerpoint/2010/main" val="250618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I wanted to touch on a governance of FOSS within an organization. Entire talks could be given on this topic as there are many more issues with using FOSS, or even other commercial libraries, then just the possibility that vulnerabilities exist within the library. In most cases, the driver for governance around FOSS comes from legal. Ensuring that the organization is willing to accept and adhere to the various licenses.</a:t>
            </a:r>
          </a:p>
          <a:p>
            <a:endParaRPr lang="en-US" baseline="0" dirty="0"/>
          </a:p>
          <a:p>
            <a:r>
              <a:rPr lang="en-US" baseline="0" dirty="0"/>
              <a:t>At an very high level organizations need to control what dependencies are allowed. Dependencies should be cleared by architecture, legal, and security reviews. The process an organization uses to control the use of FOSS must be easy for development teams to engage and quick to get a decision.</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29</a:t>
            </a:fld>
            <a:endParaRPr lang="en-US"/>
          </a:p>
        </p:txBody>
      </p:sp>
    </p:spTree>
    <p:extLst>
      <p:ext uri="{BB962C8B-B14F-4D97-AF65-F5344CB8AC3E}">
        <p14:creationId xmlns:p14="http://schemas.microsoft.com/office/powerpoint/2010/main" val="1815715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A36D7-AFAB-C146-81C6-DC116B495F37}" type="slidenum">
              <a:rPr lang="en-US" smtClean="0"/>
              <a:t>34</a:t>
            </a:fld>
            <a:endParaRPr lang="en-US"/>
          </a:p>
        </p:txBody>
      </p:sp>
    </p:spTree>
    <p:extLst>
      <p:ext uri="{BB962C8B-B14F-4D97-AF65-F5344CB8AC3E}">
        <p14:creationId xmlns:p14="http://schemas.microsoft.com/office/powerpoint/2010/main" val="116287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A36D7-AFAB-C146-81C6-DC116B495F37}" type="slidenum">
              <a:rPr lang="en-US" smtClean="0"/>
              <a:t>3</a:t>
            </a:fld>
            <a:endParaRPr lang="en-US"/>
          </a:p>
        </p:txBody>
      </p:sp>
    </p:spTree>
    <p:extLst>
      <p:ext uri="{BB962C8B-B14F-4D97-AF65-F5344CB8AC3E}">
        <p14:creationId xmlns:p14="http://schemas.microsoft.com/office/powerpoint/2010/main" val="114755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care?</a:t>
            </a:r>
          </a:p>
          <a:p>
            <a:endParaRPr lang="en-US" dirty="0"/>
          </a:p>
          <a:p>
            <a:r>
              <a:rPr lang="en-US" dirty="0"/>
              <a:t>Depending</a:t>
            </a:r>
            <a:r>
              <a:rPr lang="en-US" baseline="0" dirty="0"/>
              <a:t> on how Apache POI is used, an attacker can read arbitrary files on your server. Same goes for Adobe XMP Toolkit. If you are using Struts with dynamic method invocation an attacker can execute arbitrary code on your server… seriously an attacker can run code on your server.</a:t>
            </a:r>
          </a:p>
          <a:p>
            <a:endParaRPr lang="en-US" baseline="0" dirty="0"/>
          </a:p>
          <a:p>
            <a:r>
              <a:rPr lang="en-US" baseline="0" dirty="0"/>
              <a:t>Hopefully, everyone is aware of CVE-2015-8103 – this highlights the exact problem we are here to discuss today. While there was a lot of debate around this vulnerability (who’s code was really at fault – Jenkins or Apache Commons-Collections); in the end it was decided that the blame was really Jenkins, but the fix was implemented in Apache Commons Collection.</a:t>
            </a:r>
          </a:p>
          <a:p>
            <a:endParaRPr lang="en-US" baseline="0" dirty="0"/>
          </a:p>
          <a:p>
            <a:r>
              <a:rPr lang="en-US" baseline="0" dirty="0"/>
              <a:t>Issues like these are not uncommon. We see things like this crop up all the time; vulnerable dependencies like these make our applications vulnerable.</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6</a:t>
            </a:fld>
            <a:endParaRPr lang="en-US"/>
          </a:p>
        </p:txBody>
      </p:sp>
    </p:spTree>
    <p:extLst>
      <p:ext uri="{BB962C8B-B14F-4D97-AF65-F5344CB8AC3E}">
        <p14:creationId xmlns:p14="http://schemas.microsoft.com/office/powerpoint/2010/main" val="167857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a:t>
            </a:r>
            <a:r>
              <a:rPr lang="en-US" baseline="0" dirty="0"/>
              <a:t> Duck completed an analysis of open source software titled “The State of Open Source Security in Commercial Applications”. Its an eye opening read.</a:t>
            </a:r>
          </a:p>
          <a:p>
            <a:endParaRPr lang="en-US" baseline="0" dirty="0"/>
          </a:p>
          <a:p>
            <a:r>
              <a:rPr lang="en-US" baseline="0" dirty="0"/>
              <a:t>95% of applications include open source</a:t>
            </a:r>
          </a:p>
          <a:p>
            <a:endParaRPr lang="en-US" baseline="0" dirty="0"/>
          </a:p>
          <a:p>
            <a:r>
              <a:rPr lang="en-US" baseline="0" dirty="0"/>
              <a:t>67% of applications contained one or more vulnerabilities due to the open source components</a:t>
            </a:r>
          </a:p>
          <a:p>
            <a:endParaRPr lang="en-US" baseline="0" dirty="0"/>
          </a:p>
          <a:p>
            <a:r>
              <a:rPr lang="en-US" baseline="0" dirty="0"/>
              <a:t>The average age of a “known” vulnerability was 1,894 days…  Think about that – on average 67% of the applications included in the study had a vulnerability in their application due to a known vulnerability for 1,894 days.  You will see the same trend in other papers covering this topic such as those by Aspect Security and </a:t>
            </a:r>
            <a:r>
              <a:rPr lang="en-US" baseline="0" dirty="0" err="1"/>
              <a:t>Sonatype</a:t>
            </a:r>
            <a:r>
              <a:rPr lang="en-US" baseline="0" dirty="0"/>
              <a:t>; the issue is that when we put a 3</a:t>
            </a:r>
            <a:r>
              <a:rPr lang="en-US" baseline="30000" dirty="0"/>
              <a:t>rd</a:t>
            </a:r>
            <a:r>
              <a:rPr lang="en-US" baseline="0" dirty="0"/>
              <a:t> party component in our application – unless we have a problem with its functionality we are likely not going to touch the component for fear of breaking something and causing us to miss a deadline. This results in using really old libraries in our applications.</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8</a:t>
            </a:fld>
            <a:endParaRPr lang="en-US"/>
          </a:p>
        </p:txBody>
      </p:sp>
    </p:spTree>
    <p:extLst>
      <p:ext uri="{BB962C8B-B14F-4D97-AF65-F5344CB8AC3E}">
        <p14:creationId xmlns:p14="http://schemas.microsoft.com/office/powerpoint/2010/main" val="144971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care?</a:t>
            </a:r>
          </a:p>
          <a:p>
            <a:endParaRPr lang="en-US" dirty="0"/>
          </a:p>
          <a:p>
            <a:r>
              <a:rPr lang="en-US" dirty="0"/>
              <a:t>Depending</a:t>
            </a:r>
            <a:r>
              <a:rPr lang="en-US" baseline="0" dirty="0"/>
              <a:t> on how Apache POI is used, an attacker can read arbitrary files on your server. Same goes for Adobe XMP Toolkit. If you are using Struts with dynamic method invocation an attacker can execute arbitrary code on your server… seriously an attacker can run code on your server.</a:t>
            </a:r>
          </a:p>
          <a:p>
            <a:endParaRPr lang="en-US" baseline="0" dirty="0"/>
          </a:p>
          <a:p>
            <a:r>
              <a:rPr lang="en-US" baseline="0" dirty="0"/>
              <a:t>Hopefully, everyone is aware of CVE-2015-8103 – this highlights the exact problem we are here to discuss today. While there was a lot of debate around this vulnerability (who’s code was really at fault – Jenkins or Apache Commons-Collections); in the end it was decided that the blame was really Jenkins, but the fix was implemented in Apache Commons Collection.</a:t>
            </a:r>
          </a:p>
          <a:p>
            <a:endParaRPr lang="en-US" baseline="0" dirty="0"/>
          </a:p>
          <a:p>
            <a:r>
              <a:rPr lang="en-US" baseline="0" dirty="0"/>
              <a:t>Issues like these are not uncommon. We see things like this crop up all the time; vulnerable dependencies like these make our applications vulnerable.</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9</a:t>
            </a:fld>
            <a:endParaRPr lang="en-US" dirty="0"/>
          </a:p>
        </p:txBody>
      </p:sp>
    </p:spTree>
    <p:extLst>
      <p:ext uri="{BB962C8B-B14F-4D97-AF65-F5344CB8AC3E}">
        <p14:creationId xmlns:p14="http://schemas.microsoft.com/office/powerpoint/2010/main" val="305279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809D6-6B54-4743-8D71-0C34C130A04D}" type="slidenum">
              <a:rPr lang="en-US" smtClean="0"/>
              <a:t>11</a:t>
            </a:fld>
            <a:endParaRPr lang="en-US" dirty="0"/>
          </a:p>
        </p:txBody>
      </p:sp>
    </p:spTree>
    <p:extLst>
      <p:ext uri="{BB962C8B-B14F-4D97-AF65-F5344CB8AC3E}">
        <p14:creationId xmlns:p14="http://schemas.microsoft.com/office/powerpoint/2010/main" val="116012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809D6-6B54-4743-8D71-0C34C130A04D}" type="slidenum">
              <a:rPr lang="en-US" smtClean="0"/>
              <a:t>12</a:t>
            </a:fld>
            <a:endParaRPr lang="en-US"/>
          </a:p>
        </p:txBody>
      </p:sp>
    </p:spTree>
    <p:extLst>
      <p:ext uri="{BB962C8B-B14F-4D97-AF65-F5344CB8AC3E}">
        <p14:creationId xmlns:p14="http://schemas.microsoft.com/office/powerpoint/2010/main" val="45513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are</a:t>
            </a:r>
            <a:r>
              <a:rPr lang="en-US" baseline="0" dirty="0"/>
              <a:t> not aware, OWASP publishes a list of the most critical web application risks, commonly referred to as the OWASP top 10. </a:t>
            </a:r>
            <a:r>
              <a:rPr lang="en-US" dirty="0"/>
              <a:t>In</a:t>
            </a:r>
            <a:r>
              <a:rPr lang="en-US" baseline="0" dirty="0"/>
              <a:t> 2013 OWASP updated the Top 10 to include A9 – Using components with known vulnerabilities. This was one of the pivotal events that really helped bring awareness to the problem.</a:t>
            </a:r>
          </a:p>
          <a:p>
            <a:endParaRPr lang="en-US" baseline="0" dirty="0"/>
          </a:p>
          <a:p>
            <a:r>
              <a:rPr lang="en-US" dirty="0"/>
              <a:t>The top 10 project indicated that the</a:t>
            </a:r>
            <a:r>
              <a:rPr lang="en-US" baseline="0" dirty="0"/>
              <a:t> issue is widespread; we can see this from the previously mentioned Black Duck paper and many other articles covering this problem.</a:t>
            </a:r>
          </a:p>
          <a:p>
            <a:endParaRPr lang="en-US" baseline="0" dirty="0"/>
          </a:p>
          <a:p>
            <a:r>
              <a:rPr lang="en-US" baseline="0" dirty="0"/>
              <a:t>OWASP goes on to say that the detectability of the issue is difficult. I feel the detectability of the problem is difficult for four primary reasons. </a:t>
            </a:r>
          </a:p>
          <a:p>
            <a:endParaRPr lang="en-US" baseline="0" dirty="0"/>
          </a:p>
          <a:p>
            <a:r>
              <a:rPr lang="en-US" baseline="0" dirty="0"/>
              <a:t>The first and foremost reason is awareness; while the security groups are trying to highlight this risk – we still have a long way to go.</a:t>
            </a:r>
          </a:p>
          <a:p>
            <a:endParaRPr lang="en-US" baseline="0" dirty="0"/>
          </a:p>
          <a:p>
            <a:r>
              <a:rPr lang="en-US" baseline="0" dirty="0"/>
              <a:t>Second, is visibility into the problem. Our IDEs are great at letting us know when we do something stupid in code; using a deprecated function, creating an endless loop, etc. We get immediate, or at least nightly, feedback from our IDE and/or CI. </a:t>
            </a:r>
          </a:p>
          <a:p>
            <a:endParaRPr lang="en-US" baseline="0" dirty="0"/>
          </a:p>
          <a:p>
            <a:r>
              <a:rPr lang="en-US" baseline="0" dirty="0"/>
              <a:t>Third, when A9 – using components with known vulnerabilities was added to the top 10 there was very little tooling available; most of it was nascent and very few development (or security teams) were using the tools. All due to a lack of awareness.</a:t>
            </a:r>
          </a:p>
          <a:p>
            <a:endParaRPr lang="en-US" baseline="0" dirty="0"/>
          </a:p>
          <a:p>
            <a:r>
              <a:rPr lang="en-US" baseline="0" dirty="0"/>
              <a:t>So what is the fourth reason?</a:t>
            </a:r>
            <a:endParaRPr lang="en-US" dirty="0"/>
          </a:p>
        </p:txBody>
      </p:sp>
      <p:sp>
        <p:nvSpPr>
          <p:cNvPr id="4" name="Slide Number Placeholder 3"/>
          <p:cNvSpPr>
            <a:spLocks noGrp="1"/>
          </p:cNvSpPr>
          <p:nvPr>
            <p:ph type="sldNum" sz="quarter" idx="10"/>
          </p:nvPr>
        </p:nvSpPr>
        <p:spPr/>
        <p:txBody>
          <a:bodyPr/>
          <a:lstStyle/>
          <a:p>
            <a:fld id="{855F4FF9-2DDC-48FB-B6BD-04AC25974FFE}" type="slidenum">
              <a:rPr lang="en-US" smtClean="0"/>
              <a:t>13</a:t>
            </a:fld>
            <a:endParaRPr lang="en-US"/>
          </a:p>
        </p:txBody>
      </p:sp>
    </p:spTree>
    <p:extLst>
      <p:ext uri="{BB962C8B-B14F-4D97-AF65-F5344CB8AC3E}">
        <p14:creationId xmlns:p14="http://schemas.microsoft.com/office/powerpoint/2010/main" val="863470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362773"/>
            <a:ext cx="8229600" cy="1828800"/>
          </a:xfrm>
          <a:noFill/>
        </p:spPr>
        <p:txBody>
          <a:bodyPr>
            <a:noAutofit/>
          </a:bodyPr>
          <a:lstStyle>
            <a:lvl1pPr algn="ctr">
              <a:defRPr sz="3200" baseline="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1239002"/>
            <a:ext cx="4444998" cy="2222500"/>
          </a:xfrm>
          <a:prstGeom prst="rect">
            <a:avLst/>
          </a:prstGeom>
        </p:spPr>
      </p:pic>
      <p:sp>
        <p:nvSpPr>
          <p:cNvPr id="10" name="Rectangle 9"/>
          <p:cNvSpPr/>
          <p:nvPr userDrawn="1"/>
        </p:nvSpPr>
        <p:spPr>
          <a:xfrm>
            <a:off x="687294" y="6165315"/>
            <a:ext cx="7769412" cy="246221"/>
          </a:xfrm>
          <a:prstGeom prst="rect">
            <a:avLst/>
          </a:prstGeom>
        </p:spPr>
        <p:txBody>
          <a:bodyPr wrap="square">
            <a:spAutoFit/>
          </a:bodyPr>
          <a:lstStyle/>
          <a:p>
            <a:pPr algn="ctr"/>
            <a:r>
              <a:rPr lang="en-GB" sz="1000" b="1" dirty="0">
                <a:solidFill>
                  <a:srgbClr val="7A6C62"/>
                </a:solidFill>
              </a:rPr>
              <a:t>JIM MANICO</a:t>
            </a:r>
            <a:r>
              <a:rPr lang="en-US" sz="1000" b="1" baseline="0" dirty="0">
                <a:solidFill>
                  <a:srgbClr val="7A6C62"/>
                </a:solidFill>
                <a:latin typeface="Webdings" charset="2"/>
                <a:cs typeface="Webdings" charset="2"/>
              </a:rPr>
              <a:t>   </a:t>
            </a:r>
            <a:r>
              <a:rPr lang="en-GB" sz="1000" dirty="0">
                <a:solidFill>
                  <a:srgbClr val="7A6C62"/>
                </a:solidFill>
              </a:rPr>
              <a:t>Secure Coding Instructor </a:t>
            </a:r>
            <a:r>
              <a:rPr lang="en-GB" sz="1000" baseline="0" dirty="0">
                <a:solidFill>
                  <a:srgbClr val="7A6C62"/>
                </a:solidFill>
              </a:rPr>
              <a:t>   </a:t>
            </a:r>
            <a:r>
              <a:rPr lang="en-GB" sz="1000" i="1" dirty="0" err="1">
                <a:solidFill>
                  <a:schemeClr val="accent1"/>
                </a:solidFill>
              </a:rPr>
              <a:t>www.manicode.com</a:t>
            </a:r>
            <a:endParaRPr lang="en-GB" sz="1000" i="1" dirty="0">
              <a:solidFill>
                <a:schemeClr val="accent1"/>
              </a:solidFill>
            </a:endParaRPr>
          </a:p>
        </p:txBody>
      </p:sp>
    </p:spTree>
    <p:extLst>
      <p:ext uri="{BB962C8B-B14F-4D97-AF65-F5344CB8AC3E}">
        <p14:creationId xmlns:p14="http://schemas.microsoft.com/office/powerpoint/2010/main" val="76200787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B76E54B-5BBA-9541-9CDA-30D09F65C9FC}" type="slidenum">
              <a:rPr lang="en-US" smtClean="0"/>
              <a:t>‹#›</a:t>
            </a:fld>
            <a:endParaRPr lang="en-US"/>
          </a:p>
        </p:txBody>
      </p:sp>
      <p:sp>
        <p:nvSpPr>
          <p:cNvPr id="7" name="Rectangle 6"/>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36770847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Rever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solidFill>
            <a:schemeClr val="bg1"/>
          </a:solidFill>
        </p:spPr>
        <p:txBody>
          <a:bodyPr/>
          <a:lstStyle>
            <a:lvl1pPr>
              <a:defRPr>
                <a:solidFill>
                  <a:schemeClr val="accent2"/>
                </a:solidFill>
              </a:defRPr>
            </a:lvl1pPr>
          </a:lstStyle>
          <a:p>
            <a:fld id="{9B76E54B-5BBA-9541-9CDA-30D09F65C9FC}" type="slidenum">
              <a:rPr lang="en-US" smtClean="0"/>
              <a:pPr/>
              <a:t>‹#›</a:t>
            </a:fld>
            <a:endParaRPr lang="en-US" dirty="0"/>
          </a:p>
        </p:txBody>
      </p:sp>
      <p:sp>
        <p:nvSpPr>
          <p:cNvPr id="8" name="Rectangle 7"/>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chemeClr val="bg1"/>
                </a:solidFill>
                <a:latin typeface="Arial" pitchFamily="34" charset="0"/>
              </a:rPr>
              <a:t>COPYRIGHT ©2014  MANICODE SECURITY</a:t>
            </a:r>
          </a:p>
        </p:txBody>
      </p:sp>
    </p:spTree>
    <p:extLst>
      <p:ext uri="{BB962C8B-B14F-4D97-AF65-F5344CB8AC3E}">
        <p14:creationId xmlns:p14="http://schemas.microsoft.com/office/powerpoint/2010/main" val="35814171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6E54B-5BBA-9541-9CDA-30D09F65C9FC}" type="slidenum">
              <a:rPr lang="en-US" smtClean="0"/>
              <a:t>‹#›</a:t>
            </a:fld>
            <a:endParaRPr lang="en-US"/>
          </a:p>
        </p:txBody>
      </p:sp>
      <p:sp>
        <p:nvSpPr>
          <p:cNvPr id="6" name="Rectangle 5"/>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33524749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1A937F-18F4-42DA-BB5C-59C7C82CC272}"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DF4B-9A40-46E4-8892-9D50093A35C7}" type="slidenum">
              <a:rPr lang="en-US" smtClean="0"/>
              <a:t>‹#›</a:t>
            </a:fld>
            <a:endParaRPr lang="en-US"/>
          </a:p>
        </p:txBody>
      </p:sp>
    </p:spTree>
    <p:extLst>
      <p:ext uri="{BB962C8B-B14F-4D97-AF65-F5344CB8AC3E}">
        <p14:creationId xmlns:p14="http://schemas.microsoft.com/office/powerpoint/2010/main" val="375901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49077"/>
            <a:ext cx="8229600" cy="2094523"/>
          </a:xfrm>
          <a:noFill/>
        </p:spPr>
        <p:txBody>
          <a:bodyPr>
            <a:noAutofit/>
          </a:bodyPr>
          <a:lstStyle>
            <a:lvl1pPr algn="ctr">
              <a:defRPr sz="3200" baseline="0">
                <a:solidFill>
                  <a:srgbClr val="FFFFFF"/>
                </a:solidFill>
              </a:defRPr>
            </a:lvl1pPr>
          </a:lstStyle>
          <a:p>
            <a:r>
              <a:rPr lang="en-US" dirty="0"/>
              <a:t>Click to edit Master 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3"/>
          <a:stretch/>
        </p:blipFill>
        <p:spPr>
          <a:xfrm>
            <a:off x="3398442" y="1244101"/>
            <a:ext cx="2365404" cy="2316800"/>
          </a:xfrm>
          <a:prstGeom prst="rect">
            <a:avLst/>
          </a:prstGeom>
        </p:spPr>
      </p:pic>
      <p:sp>
        <p:nvSpPr>
          <p:cNvPr id="10" name="Rectangle 9"/>
          <p:cNvSpPr/>
          <p:nvPr userDrawn="1"/>
        </p:nvSpPr>
        <p:spPr>
          <a:xfrm>
            <a:off x="687294" y="6165315"/>
            <a:ext cx="7769412" cy="246221"/>
          </a:xfrm>
          <a:prstGeom prst="rect">
            <a:avLst/>
          </a:prstGeom>
        </p:spPr>
        <p:txBody>
          <a:bodyPr wrap="square">
            <a:spAutoFit/>
          </a:bodyPr>
          <a:lstStyle/>
          <a:p>
            <a:pPr algn="ctr"/>
            <a:r>
              <a:rPr lang="en-GB" sz="1000" b="1" dirty="0">
                <a:solidFill>
                  <a:schemeClr val="bg1"/>
                </a:solidFill>
              </a:rPr>
              <a:t>JIM MANICO</a:t>
            </a:r>
            <a:r>
              <a:rPr lang="en-US" sz="1000" b="1" baseline="0" dirty="0">
                <a:solidFill>
                  <a:schemeClr val="bg1"/>
                </a:solidFill>
                <a:latin typeface="Webdings" charset="2"/>
                <a:cs typeface="Webdings" charset="2"/>
              </a:rPr>
              <a:t>   </a:t>
            </a:r>
            <a:r>
              <a:rPr lang="en-GB" sz="1000" dirty="0">
                <a:solidFill>
                  <a:schemeClr val="bg1"/>
                </a:solidFill>
              </a:rPr>
              <a:t>Secure Coding Instructor</a:t>
            </a:r>
            <a:r>
              <a:rPr lang="en-GB" sz="1000" baseline="0" dirty="0">
                <a:solidFill>
                  <a:schemeClr val="bg1"/>
                </a:solidFill>
              </a:rPr>
              <a:t>    </a:t>
            </a:r>
            <a:r>
              <a:rPr lang="en-GB" sz="1000" i="1" dirty="0" err="1">
                <a:solidFill>
                  <a:schemeClr val="bg1"/>
                </a:solidFill>
              </a:rPr>
              <a:t>www.manicode.com</a:t>
            </a:r>
            <a:endParaRPr lang="en-GB" sz="1000" i="1" dirty="0">
              <a:solidFill>
                <a:schemeClr val="bg1"/>
              </a:solidFill>
            </a:endParaRPr>
          </a:p>
        </p:txBody>
      </p:sp>
    </p:spTree>
    <p:extLst>
      <p:ext uri="{BB962C8B-B14F-4D97-AF65-F5344CB8AC3E}">
        <p14:creationId xmlns:p14="http://schemas.microsoft.com/office/powerpoint/2010/main" val="34776717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1600">
                <a:solidFill>
                  <a:srgbClr val="7A6C62"/>
                </a:solidFill>
              </a:defRPr>
            </a:lvl2pPr>
            <a:lvl3pPr>
              <a:defRPr sz="1600">
                <a:solidFill>
                  <a:srgbClr val="7A6C62"/>
                </a:solidFill>
              </a:defRPr>
            </a:lvl3pPr>
            <a:lvl4pPr>
              <a:defRPr sz="1600">
                <a:solidFill>
                  <a:srgbClr val="7A6C62"/>
                </a:solidFill>
              </a:defRPr>
            </a:lvl4pPr>
            <a:lvl5pPr>
              <a:defRPr sz="1600">
                <a:solidFill>
                  <a:srgbClr val="7A6C6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7" name="Rectangle 6"/>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4605057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900"/>
              </a:spcBef>
              <a:spcAft>
                <a:spcPts val="0"/>
              </a:spcAft>
              <a:buClr>
                <a:schemeClr val="accent1"/>
              </a:buClr>
              <a:buSzPct val="120000"/>
              <a:buFont typeface="Wingdings" charset="2"/>
              <a:buChar char="§"/>
              <a:defRPr sz="2000">
                <a:solidFill>
                  <a:srgbClr val="7A6C62"/>
                </a:solidFill>
              </a:defRPr>
            </a:lvl1pPr>
            <a:lvl2pPr marL="457200" indent="-228600">
              <a:spcAft>
                <a:spcPts val="0"/>
              </a:spcAft>
              <a:buClrTx/>
              <a:buFont typeface="Lucida Grande"/>
              <a:buChar char="–"/>
              <a:defRPr sz="1600">
                <a:solidFill>
                  <a:srgbClr val="7A6C62"/>
                </a:solidFill>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8" name="Rectangle 7"/>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37037788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4" name="Rectangle 3"/>
          <p:cNvSpPr/>
          <p:nvPr userDrawn="1"/>
        </p:nvSpPr>
        <p:spPr>
          <a:xfrm>
            <a:off x="0" y="0"/>
            <a:ext cx="9144000" cy="6172200"/>
          </a:xfrm>
          <a:prstGeom prst="rect">
            <a:avLst/>
          </a:prstGeom>
          <a:solidFill>
            <a:schemeClr val="accent1"/>
          </a:solidFill>
          <a:ln w="12700">
            <a:no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457200" y="2743200"/>
            <a:ext cx="8229600" cy="2743200"/>
          </a:xfrm>
        </p:spPr>
        <p:txBody>
          <a:bodyPr anchor="ctr" anchorCtr="0"/>
          <a:lstStyle>
            <a:lvl1pPr algn="l">
              <a:defRPr sz="3600" b="0" cap="none">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5" name="Rectangle 4"/>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4258428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b-page">
    <p:spTree>
      <p:nvGrpSpPr>
        <p:cNvPr id="1" name=""/>
        <p:cNvGrpSpPr/>
        <p:nvPr/>
      </p:nvGrpSpPr>
      <p:grpSpPr>
        <a:xfrm>
          <a:off x="0" y="0"/>
          <a:ext cx="0" cy="0"/>
          <a:chOff x="0" y="0"/>
          <a:chExt cx="0" cy="0"/>
        </a:xfrm>
      </p:grpSpPr>
      <p:sp>
        <p:nvSpPr>
          <p:cNvPr id="4" name="Rectangle 3"/>
          <p:cNvSpPr/>
          <p:nvPr userDrawn="1"/>
        </p:nvSpPr>
        <p:spPr>
          <a:xfrm>
            <a:off x="0" y="0"/>
            <a:ext cx="9144000" cy="6172200"/>
          </a:xfrm>
          <a:prstGeom prst="rect">
            <a:avLst/>
          </a:prstGeom>
          <a:solidFill>
            <a:schemeClr val="tx2"/>
          </a:solidFill>
          <a:ln w="12700">
            <a:no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457200" y="2743200"/>
            <a:ext cx="8229600" cy="2743200"/>
          </a:xfrm>
        </p:spPr>
        <p:txBody>
          <a:bodyPr anchor="ctr" anchorCtr="0"/>
          <a:lstStyle>
            <a:lvl1pPr algn="l">
              <a:defRPr sz="3600" b="0" cap="none">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5" name="Rectangle 4"/>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33073100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4" name="Rectangle 3"/>
          <p:cNvSpPr/>
          <p:nvPr userDrawn="1"/>
        </p:nvSpPr>
        <p:spPr>
          <a:xfrm>
            <a:off x="0" y="0"/>
            <a:ext cx="9144000" cy="6172200"/>
          </a:xfrm>
          <a:prstGeom prst="rect">
            <a:avLst/>
          </a:prstGeom>
          <a:solidFill>
            <a:schemeClr val="accent1"/>
          </a:solidFill>
          <a:ln w="12700">
            <a:no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457200" y="1371600"/>
            <a:ext cx="8229600" cy="3657600"/>
          </a:xfrm>
        </p:spPr>
        <p:txBody>
          <a:bodyPr anchor="b" anchorCtr="0">
            <a:normAutofit/>
          </a:bodyPr>
          <a:lstStyle>
            <a:lvl1pPr algn="l">
              <a:defRPr sz="2800" b="0" cap="none" baseline="0">
                <a:solidFill>
                  <a:schemeClr val="bg1"/>
                </a:solidFill>
              </a:defRPr>
            </a:lvl1pPr>
          </a:lstStyle>
          <a:p>
            <a:r>
              <a:rPr lang="en-US" dirty="0"/>
              <a:t>Quote or special information</a:t>
            </a:r>
          </a:p>
        </p:txBody>
      </p:sp>
      <p:sp>
        <p:nvSpPr>
          <p:cNvPr id="6" name="Slide Number Placeholder 5"/>
          <p:cNvSpPr>
            <a:spLocks noGrp="1"/>
          </p:cNvSpPr>
          <p:nvPr>
            <p:ph type="sldNum" sz="quarter" idx="12"/>
          </p:nvPr>
        </p:nvSpPr>
        <p:spPr>
          <a:solidFill>
            <a:srgbClr val="DB3D16"/>
          </a:solidFill>
        </p:spPr>
        <p:txBody>
          <a:bodyPr/>
          <a:lstStyle/>
          <a:p>
            <a:fld id="{9B76E54B-5BBA-9541-9CDA-30D09F65C9FC}" type="slidenum">
              <a:rPr lang="en-US" smtClean="0"/>
              <a:t>‹#›</a:t>
            </a:fld>
            <a:endParaRPr lang="en-US"/>
          </a:p>
        </p:txBody>
      </p:sp>
      <p:sp>
        <p:nvSpPr>
          <p:cNvPr id="5" name="Rectangle 4"/>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35277305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4" name="Content Placeholder 3"/>
          <p:cNvSpPr>
            <a:spLocks noGrp="1"/>
          </p:cNvSpPr>
          <p:nvPr>
            <p:ph sz="quarter" idx="13"/>
          </p:nvPr>
        </p:nvSpPr>
        <p:spPr>
          <a:xfrm>
            <a:off x="457200" y="465015"/>
            <a:ext cx="8229600" cy="5486400"/>
          </a:xfrm>
        </p:spPr>
        <p:txBody>
          <a:bodyPr anchor="ctr"/>
          <a:lstStyle>
            <a:lvl1pPr>
              <a:defRPr sz="3200">
                <a:solidFill>
                  <a:srgbClr val="7A6C62"/>
                </a:solidFill>
              </a:defRPr>
            </a:lvl1pPr>
          </a:lstStyle>
          <a:p>
            <a:pPr lvl="0"/>
            <a:r>
              <a:rPr lang="en-US" dirty="0"/>
              <a:t>Click to edit Master text styles</a:t>
            </a:r>
          </a:p>
        </p:txBody>
      </p:sp>
      <p:sp>
        <p:nvSpPr>
          <p:cNvPr id="7" name="Rectangle 6"/>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19722186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67895"/>
            <a:ext cx="3886200" cy="4800600"/>
          </a:xfrm>
        </p:spPr>
        <p:txBody>
          <a:bodyPr/>
          <a:lstStyle>
            <a:lvl1pPr>
              <a:defRPr sz="1800"/>
            </a:lvl1pPr>
            <a:lvl2pPr>
              <a:defRPr sz="1600">
                <a:solidFill>
                  <a:srgbClr val="7A6C62"/>
                </a:solidFill>
              </a:defRPr>
            </a:lvl2pPr>
            <a:lvl3pPr>
              <a:defRPr sz="1600">
                <a:solidFill>
                  <a:srgbClr val="7A6C62"/>
                </a:solidFill>
              </a:defRPr>
            </a:lvl3pPr>
            <a:lvl4pPr>
              <a:defRPr sz="1600">
                <a:solidFill>
                  <a:srgbClr val="7A6C62"/>
                </a:solidFill>
              </a:defRPr>
            </a:lvl4pPr>
            <a:lvl5pPr>
              <a:defRPr sz="1600">
                <a:solidFill>
                  <a:srgbClr val="7A6C6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367893"/>
            <a:ext cx="4114800" cy="4800600"/>
          </a:xfrm>
        </p:spPr>
        <p:txBody>
          <a:bodyPr/>
          <a:lstStyle>
            <a:lvl1pPr>
              <a:defRPr sz="1800"/>
            </a:lvl1pPr>
            <a:lvl2pPr>
              <a:defRPr sz="1600">
                <a:solidFill>
                  <a:srgbClr val="7A6C62"/>
                </a:solidFill>
              </a:defRPr>
            </a:lvl2pPr>
            <a:lvl3pPr>
              <a:defRPr sz="1600">
                <a:solidFill>
                  <a:srgbClr val="7A6C62"/>
                </a:solidFill>
              </a:defRPr>
            </a:lvl3pPr>
            <a:lvl4pPr>
              <a:defRPr sz="1600">
                <a:solidFill>
                  <a:srgbClr val="7A6C62"/>
                </a:solidFill>
              </a:defRPr>
            </a:lvl4pPr>
            <a:lvl5pPr>
              <a:defRPr sz="1600">
                <a:solidFill>
                  <a:srgbClr val="7A6C6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B76E54B-5BBA-9541-9CDA-30D09F65C9FC}" type="slidenum">
              <a:rPr lang="en-US" smtClean="0"/>
              <a:t>‹#›</a:t>
            </a:fld>
            <a:endParaRPr lang="en-US"/>
          </a:p>
        </p:txBody>
      </p:sp>
      <p:sp>
        <p:nvSpPr>
          <p:cNvPr id="9" name="Rectangle 8"/>
          <p:cNvSpPr/>
          <p:nvPr userDrawn="1"/>
        </p:nvSpPr>
        <p:spPr>
          <a:xfrm>
            <a:off x="457200" y="6356351"/>
            <a:ext cx="8229600" cy="365760"/>
          </a:xfrm>
          <a:prstGeom prst="rect">
            <a:avLst/>
          </a:prstGeom>
        </p:spPr>
        <p:txBody>
          <a:bodyPr wrap="square" lIns="0" tIns="0" rIns="0" bIns="0" anchor="ctr" anchorCtr="0">
            <a:noAutofit/>
          </a:bodyPr>
          <a:lstStyle/>
          <a:p>
            <a:r>
              <a:rPr lang="en-US" sz="900" b="0" dirty="0">
                <a:solidFill>
                  <a:srgbClr val="7A6C62"/>
                </a:solidFill>
                <a:latin typeface="Arial" pitchFamily="34" charset="0"/>
              </a:rPr>
              <a:t>COPYRIGHT ©</a:t>
            </a:r>
            <a:r>
              <a:rPr lang="is-IS" sz="900" b="0" dirty="0">
                <a:solidFill>
                  <a:srgbClr val="7A6C62"/>
                </a:solidFill>
                <a:latin typeface="Arial" pitchFamily="34" charset="0"/>
              </a:rPr>
              <a:t>2018</a:t>
            </a:r>
            <a:r>
              <a:rPr lang="en-US" sz="900" b="0" dirty="0">
                <a:solidFill>
                  <a:srgbClr val="7A6C62"/>
                </a:solidFill>
                <a:latin typeface="Arial" pitchFamily="34" charset="0"/>
              </a:rPr>
              <a:t>  </a:t>
            </a:r>
            <a:r>
              <a:rPr lang="en-US" sz="900" b="0" dirty="0">
                <a:solidFill>
                  <a:schemeClr val="accent1"/>
                </a:solidFill>
                <a:latin typeface="Arial" pitchFamily="34" charset="0"/>
              </a:rPr>
              <a:t>MANICODE SECURITY</a:t>
            </a:r>
          </a:p>
        </p:txBody>
      </p:sp>
    </p:spTree>
    <p:extLst>
      <p:ext uri="{BB962C8B-B14F-4D97-AF65-F5344CB8AC3E}">
        <p14:creationId xmlns:p14="http://schemas.microsoft.com/office/powerpoint/2010/main" val="16058011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1069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371599"/>
            <a:ext cx="8229600" cy="4800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356351"/>
            <a:ext cx="457200" cy="365125"/>
          </a:xfrm>
          <a:prstGeom prst="rect">
            <a:avLst/>
          </a:prstGeom>
          <a:solidFill>
            <a:schemeClr val="accent1"/>
          </a:solidFill>
        </p:spPr>
        <p:txBody>
          <a:bodyPr vert="horz" lIns="91440" tIns="45720" rIns="91440" bIns="45720" rtlCol="0" anchor="ctr"/>
          <a:lstStyle>
            <a:lvl1pPr algn="l">
              <a:defRPr sz="1000" b="0">
                <a:solidFill>
                  <a:schemeClr val="bg1"/>
                </a:solidFill>
              </a:defRPr>
            </a:lvl1pPr>
          </a:lstStyle>
          <a:p>
            <a:fld id="{9B76E54B-5BBA-9541-9CDA-30D09F65C9FC}" type="slidenum">
              <a:rPr lang="en-US" smtClean="0"/>
              <a:pPr/>
              <a:t>‹#›</a:t>
            </a:fld>
            <a:endParaRPr lang="en-US" dirty="0"/>
          </a:p>
        </p:txBody>
      </p:sp>
    </p:spTree>
    <p:extLst>
      <p:ext uri="{BB962C8B-B14F-4D97-AF65-F5344CB8AC3E}">
        <p14:creationId xmlns:p14="http://schemas.microsoft.com/office/powerpoint/2010/main" val="18162435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9" r:id="rId6"/>
    <p:sldLayoutId id="2147483656" r:id="rId7"/>
    <p:sldLayoutId id="2147483657" r:id="rId8"/>
    <p:sldLayoutId id="2147483652" r:id="rId9"/>
    <p:sldLayoutId id="2147483654" r:id="rId10"/>
    <p:sldLayoutId id="2147483658" r:id="rId11"/>
    <p:sldLayoutId id="2147483655" r:id="rId12"/>
    <p:sldLayoutId id="2147483662" r:id="rId13"/>
  </p:sldLayoutIdLst>
  <p:transition>
    <p:fade/>
  </p:transition>
  <p:hf hdr="0" dt="0"/>
  <p:txStyles>
    <p:titleStyle>
      <a:lvl1pPr algn="l" defTabSz="457200" rtl="0" eaLnBrk="1" latinLnBrk="0" hangingPunct="1">
        <a:spcBef>
          <a:spcPct val="0"/>
        </a:spcBef>
        <a:buNone/>
        <a:defRPr sz="2800" kern="1200" baseline="0">
          <a:solidFill>
            <a:schemeClr val="tx2"/>
          </a:solidFill>
          <a:latin typeface="+mj-lt"/>
          <a:ea typeface="+mj-ea"/>
          <a:cs typeface="+mj-cs"/>
        </a:defRPr>
      </a:lvl1pPr>
    </p:titleStyle>
    <p:body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7A6C62"/>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nvd.nist.gov/"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stevespringett/dependency-track" TargetMode="External"/><Relationship Id="rId2" Type="http://schemas.openxmlformats.org/officeDocument/2006/relationships/hyperlink" Target="http://jeremylong.github.io/DependencyCheck/" TargetMode="External"/><Relationship Id="rId1" Type="http://schemas.openxmlformats.org/officeDocument/2006/relationships/slideLayout" Target="../slideLayouts/slideLayout3.xml"/><Relationship Id="rId5" Type="http://schemas.openxmlformats.org/officeDocument/2006/relationships/hyperlink" Target="https://github.com/victims/maven-security-versions" TargetMode="External"/><Relationship Id="rId4" Type="http://schemas.openxmlformats.org/officeDocument/2006/relationships/hyperlink" Target="https://github.com/stevespringett/dependency-check-sonar-plugi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jeremylong.github.io/DependencyCheck/" TargetMode="External"/><Relationship Id="rId2" Type="http://schemas.openxmlformats.org/officeDocument/2006/relationships/hyperlink" Target="https://github.com/RetireNet"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retirejs.github.io/retire.j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nodesource.com/products/certified-modul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owasp.org/index.php/XML_External_Entity_(XXE)_Prevention_Cheat_Shee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info.blackducksoftware.com/rs/872-OLS-526/images/OSSAReportFINAL.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196" y="4564254"/>
            <a:ext cx="8229600" cy="1294108"/>
          </a:xfrm>
        </p:spPr>
        <p:txBody>
          <a:bodyPr/>
          <a:lstStyle/>
          <a:p>
            <a:r>
              <a:rPr lang="en-US" dirty="0"/>
              <a:t>3rd Party Library Security Management</a:t>
            </a:r>
          </a:p>
        </p:txBody>
      </p:sp>
    </p:spTree>
    <p:extLst>
      <p:ext uri="{BB962C8B-B14F-4D97-AF65-F5344CB8AC3E}">
        <p14:creationId xmlns:p14="http://schemas.microsoft.com/office/powerpoint/2010/main" val="20970275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4" name="Rectangle 23"/>
          <p:cNvSpPr/>
          <p:nvPr/>
        </p:nvSpPr>
        <p:spPr>
          <a:xfrm>
            <a:off x="437030" y="3530095"/>
            <a:ext cx="6555440" cy="302318"/>
          </a:xfrm>
          <a:prstGeom prst="rect">
            <a:avLst/>
          </a:prstGeom>
          <a:pattFill prst="pct70">
            <a:fgClr>
              <a:schemeClr val="accent3"/>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latin typeface="Proxima Nova Semibold" charset="0"/>
                <a:ea typeface="Proxima Nova Semibold" charset="0"/>
                <a:cs typeface="Proxima Nova Semibold" charset="0"/>
              </a:rPr>
              <a:t>5 Month Opportunity to Take Corrective Action</a:t>
            </a:r>
          </a:p>
        </p:txBody>
      </p:sp>
      <p:sp>
        <p:nvSpPr>
          <p:cNvPr id="76" name="Rectangle 75"/>
          <p:cNvSpPr/>
          <p:nvPr/>
        </p:nvSpPr>
        <p:spPr>
          <a:xfrm>
            <a:off x="3014560" y="3176869"/>
            <a:ext cx="3977911" cy="302318"/>
          </a:xfrm>
          <a:prstGeom prst="rect">
            <a:avLst/>
          </a:prstGeom>
          <a:solidFill>
            <a:srgbClr val="C11F47"/>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latin typeface="Proxima Nova Semibold" charset="0"/>
                <a:ea typeface="Proxima Nova Semibold" charset="0"/>
                <a:cs typeface="Proxima Nova Semibold" charset="0"/>
              </a:rPr>
              <a:t>Large Scale Exploit</a:t>
            </a:r>
          </a:p>
        </p:txBody>
      </p:sp>
      <p:pic>
        <p:nvPicPr>
          <p:cNvPr id="4" name="Picture 3"/>
          <p:cNvPicPr>
            <a:picLocks noChangeAspect="1"/>
          </p:cNvPicPr>
          <p:nvPr/>
        </p:nvPicPr>
        <p:blipFill>
          <a:blip r:embed="rId2"/>
          <a:stretch>
            <a:fillRect/>
          </a:stretch>
        </p:blipFill>
        <p:spPr>
          <a:xfrm>
            <a:off x="2850214" y="857251"/>
            <a:ext cx="2983068" cy="1073905"/>
          </a:xfrm>
          <a:prstGeom prst="rect">
            <a:avLst/>
          </a:prstGeom>
        </p:spPr>
      </p:pic>
      <p:sp>
        <p:nvSpPr>
          <p:cNvPr id="2" name="Rectangle 1"/>
          <p:cNvSpPr/>
          <p:nvPr/>
        </p:nvSpPr>
        <p:spPr>
          <a:xfrm>
            <a:off x="565003" y="4482047"/>
            <a:ext cx="1031836" cy="1115690"/>
          </a:xfrm>
          <a:prstGeom prst="rect">
            <a:avLst/>
          </a:prstGeom>
          <a:effectLst/>
        </p:spPr>
        <p:txBody>
          <a:bodyPr wrap="square" lIns="68580" tIns="34290" rIns="68580" bIns="34290">
            <a:spAutoFit/>
          </a:bodyPr>
          <a:lstStyle/>
          <a:p>
            <a:r>
              <a:rPr lang="en-US" dirty="0">
                <a:solidFill>
                  <a:schemeClr val="bg1"/>
                </a:solidFill>
                <a:latin typeface="Proxima Nova" charset="0"/>
                <a:ea typeface="Proxima Nova" charset="0"/>
                <a:cs typeface="Proxima Nova" charset="0"/>
              </a:rPr>
              <a:t>March 10</a:t>
            </a:r>
          </a:p>
          <a:p>
            <a:r>
              <a:rPr lang="en-US" sz="800" dirty="0">
                <a:solidFill>
                  <a:schemeClr val="bg1"/>
                </a:solidFill>
                <a:latin typeface="Proxima Nova" charset="0"/>
                <a:ea typeface="Proxima Nova" charset="0"/>
                <a:cs typeface="Proxima Nova" charset="0"/>
              </a:rPr>
              <a:t>Equifax applications breached through Struts2 vulnerability</a:t>
            </a:r>
          </a:p>
        </p:txBody>
      </p:sp>
      <p:cxnSp>
        <p:nvCxnSpPr>
          <p:cNvPr id="6" name="Straight Connector 5"/>
          <p:cNvCxnSpPr/>
          <p:nvPr/>
        </p:nvCxnSpPr>
        <p:spPr>
          <a:xfrm>
            <a:off x="0" y="3832413"/>
            <a:ext cx="9144000" cy="3772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510953" y="3940987"/>
            <a:ext cx="487954" cy="346249"/>
          </a:xfrm>
          <a:prstGeom prst="rect">
            <a:avLst/>
          </a:prstGeom>
          <a:noFill/>
        </p:spPr>
        <p:txBody>
          <a:bodyPr wrap="none" lIns="68580" tIns="34290" rIns="68580" bIns="34290" rtlCol="0">
            <a:spAutoFit/>
          </a:bodyPr>
          <a:lstStyle/>
          <a:p>
            <a:r>
              <a:rPr lang="en-US" dirty="0">
                <a:solidFill>
                  <a:schemeClr val="bg1"/>
                </a:solidFill>
                <a:latin typeface="Proxima Nova Semibold" charset="0"/>
                <a:ea typeface="Proxima Nova Semibold" charset="0"/>
                <a:cs typeface="Proxima Nova Semibold" charset="0"/>
              </a:rPr>
              <a:t>Apr</a:t>
            </a:r>
          </a:p>
        </p:txBody>
      </p:sp>
      <p:sp>
        <p:nvSpPr>
          <p:cNvPr id="16" name="TextBox 15"/>
          <p:cNvSpPr txBox="1"/>
          <p:nvPr/>
        </p:nvSpPr>
        <p:spPr>
          <a:xfrm>
            <a:off x="153656" y="3940987"/>
            <a:ext cx="534442" cy="346249"/>
          </a:xfrm>
          <a:prstGeom prst="rect">
            <a:avLst/>
          </a:prstGeom>
          <a:noFill/>
        </p:spPr>
        <p:txBody>
          <a:bodyPr wrap="none" lIns="68580" tIns="34290" rIns="68580" bIns="34290" rtlCol="0">
            <a:spAutoFit/>
          </a:bodyPr>
          <a:lstStyle/>
          <a:p>
            <a:r>
              <a:rPr lang="en-US">
                <a:solidFill>
                  <a:schemeClr val="bg1"/>
                </a:solidFill>
                <a:latin typeface="Proxima Nova Semibold" charset="0"/>
                <a:ea typeface="Proxima Nova Semibold" charset="0"/>
                <a:cs typeface="Proxima Nova Semibold" charset="0"/>
              </a:rPr>
              <a:t>Mar</a:t>
            </a:r>
          </a:p>
        </p:txBody>
      </p:sp>
      <p:sp>
        <p:nvSpPr>
          <p:cNvPr id="17" name="TextBox 16"/>
          <p:cNvSpPr txBox="1"/>
          <p:nvPr/>
        </p:nvSpPr>
        <p:spPr>
          <a:xfrm>
            <a:off x="2850214" y="3940987"/>
            <a:ext cx="569708" cy="346249"/>
          </a:xfrm>
          <a:prstGeom prst="rect">
            <a:avLst/>
          </a:prstGeom>
          <a:noFill/>
        </p:spPr>
        <p:txBody>
          <a:bodyPr wrap="none" lIns="68580" tIns="34290" rIns="68580" bIns="34290" rtlCol="0">
            <a:spAutoFit/>
          </a:bodyPr>
          <a:lstStyle/>
          <a:p>
            <a:r>
              <a:rPr lang="en-US" dirty="0">
                <a:solidFill>
                  <a:schemeClr val="bg1"/>
                </a:solidFill>
                <a:latin typeface="Proxima Nova Semibold" charset="0"/>
                <a:ea typeface="Proxima Nova Semibold" charset="0"/>
                <a:cs typeface="Proxima Nova Semibold" charset="0"/>
              </a:rPr>
              <a:t>May</a:t>
            </a:r>
          </a:p>
        </p:txBody>
      </p:sp>
      <p:sp>
        <p:nvSpPr>
          <p:cNvPr id="18" name="TextBox 17"/>
          <p:cNvSpPr txBox="1"/>
          <p:nvPr/>
        </p:nvSpPr>
        <p:spPr>
          <a:xfrm>
            <a:off x="4230848" y="3940987"/>
            <a:ext cx="491160" cy="346249"/>
          </a:xfrm>
          <a:prstGeom prst="rect">
            <a:avLst/>
          </a:prstGeom>
          <a:noFill/>
        </p:spPr>
        <p:txBody>
          <a:bodyPr wrap="none" lIns="68580" tIns="34290" rIns="68580" bIns="34290" rtlCol="0">
            <a:spAutoFit/>
          </a:bodyPr>
          <a:lstStyle/>
          <a:p>
            <a:r>
              <a:rPr lang="en-US" dirty="0">
                <a:solidFill>
                  <a:schemeClr val="bg1"/>
                </a:solidFill>
                <a:latin typeface="Proxima Nova Semibold" charset="0"/>
                <a:ea typeface="Proxima Nova Semibold" charset="0"/>
                <a:cs typeface="Proxima Nova Semibold" charset="0"/>
              </a:rPr>
              <a:t>Jun</a:t>
            </a:r>
          </a:p>
        </p:txBody>
      </p:sp>
      <p:sp>
        <p:nvSpPr>
          <p:cNvPr id="19" name="TextBox 18"/>
          <p:cNvSpPr txBox="1"/>
          <p:nvPr/>
        </p:nvSpPr>
        <p:spPr>
          <a:xfrm>
            <a:off x="5573294" y="3940987"/>
            <a:ext cx="415819" cy="346249"/>
          </a:xfrm>
          <a:prstGeom prst="rect">
            <a:avLst/>
          </a:prstGeom>
          <a:noFill/>
        </p:spPr>
        <p:txBody>
          <a:bodyPr wrap="none" lIns="68580" tIns="34290" rIns="68580" bIns="34290" rtlCol="0">
            <a:spAutoFit/>
          </a:bodyPr>
          <a:lstStyle/>
          <a:p>
            <a:r>
              <a:rPr lang="en-US" dirty="0">
                <a:solidFill>
                  <a:schemeClr val="bg1"/>
                </a:solidFill>
                <a:latin typeface="Proxima Nova Semibold" charset="0"/>
                <a:ea typeface="Proxima Nova Semibold" charset="0"/>
                <a:cs typeface="Proxima Nova Semibold" charset="0"/>
              </a:rPr>
              <a:t>Jul</a:t>
            </a:r>
          </a:p>
        </p:txBody>
      </p:sp>
      <p:sp>
        <p:nvSpPr>
          <p:cNvPr id="20" name="TextBox 19"/>
          <p:cNvSpPr txBox="1"/>
          <p:nvPr/>
        </p:nvSpPr>
        <p:spPr>
          <a:xfrm>
            <a:off x="6865878" y="3940987"/>
            <a:ext cx="531684" cy="346249"/>
          </a:xfrm>
          <a:prstGeom prst="rect">
            <a:avLst/>
          </a:prstGeom>
          <a:noFill/>
        </p:spPr>
        <p:txBody>
          <a:bodyPr wrap="none" lIns="68580" tIns="34290" rIns="68580" bIns="34290" rtlCol="0">
            <a:spAutoFit/>
          </a:bodyPr>
          <a:lstStyle/>
          <a:p>
            <a:r>
              <a:rPr lang="en-US" dirty="0">
                <a:solidFill>
                  <a:schemeClr val="bg1"/>
                </a:solidFill>
                <a:latin typeface="Proxima Nova Semibold" charset="0"/>
                <a:ea typeface="Proxima Nova Semibold" charset="0"/>
                <a:cs typeface="Proxima Nova Semibold" charset="0"/>
              </a:rPr>
              <a:t>Aug</a:t>
            </a:r>
          </a:p>
        </p:txBody>
      </p:sp>
      <p:sp>
        <p:nvSpPr>
          <p:cNvPr id="21" name="TextBox 20"/>
          <p:cNvSpPr txBox="1"/>
          <p:nvPr/>
        </p:nvSpPr>
        <p:spPr>
          <a:xfrm>
            <a:off x="8240146" y="3940987"/>
            <a:ext cx="612988" cy="346249"/>
          </a:xfrm>
          <a:prstGeom prst="rect">
            <a:avLst/>
          </a:prstGeom>
          <a:noFill/>
        </p:spPr>
        <p:txBody>
          <a:bodyPr wrap="none" lIns="68580" tIns="34290" rIns="68580" bIns="34290" rtlCol="0">
            <a:spAutoFit/>
          </a:bodyPr>
          <a:lstStyle/>
          <a:p>
            <a:r>
              <a:rPr lang="en-US" dirty="0">
                <a:solidFill>
                  <a:schemeClr val="bg1"/>
                </a:solidFill>
                <a:latin typeface="Proxima Nova Semibold" charset="0"/>
                <a:ea typeface="Proxima Nova Semibold" charset="0"/>
                <a:cs typeface="Proxima Nova Semibold" charset="0"/>
              </a:rPr>
              <a:t>Sept</a:t>
            </a:r>
          </a:p>
        </p:txBody>
      </p:sp>
      <p:sp>
        <p:nvSpPr>
          <p:cNvPr id="22" name="Rectangle 21"/>
          <p:cNvSpPr/>
          <p:nvPr/>
        </p:nvSpPr>
        <p:spPr>
          <a:xfrm>
            <a:off x="386603" y="2017060"/>
            <a:ext cx="1227932" cy="838691"/>
          </a:xfrm>
          <a:prstGeom prst="rect">
            <a:avLst/>
          </a:prstGeom>
          <a:effectLst/>
        </p:spPr>
        <p:txBody>
          <a:bodyPr wrap="square" lIns="68580" tIns="34290" rIns="68580" bIns="34290">
            <a:spAutoFit/>
          </a:bodyPr>
          <a:lstStyle/>
          <a:p>
            <a:r>
              <a:rPr lang="en-US" dirty="0">
                <a:solidFill>
                  <a:schemeClr val="bg1"/>
                </a:solidFill>
                <a:latin typeface="Proxima Nova" charset="0"/>
              </a:rPr>
              <a:t>March 7</a:t>
            </a:r>
          </a:p>
          <a:p>
            <a:r>
              <a:rPr lang="en-US" sz="800" dirty="0">
                <a:solidFill>
                  <a:schemeClr val="bg1"/>
                </a:solidFill>
                <a:latin typeface="Proxima Nova" charset="0"/>
                <a:ea typeface="Proxima Nova" charset="0"/>
                <a:cs typeface="Proxima Nova" charset="0"/>
              </a:rPr>
              <a:t>Apache Struts releases updated version to thwart vulnerability</a:t>
            </a:r>
          </a:p>
          <a:p>
            <a:r>
              <a:rPr lang="en-US" sz="800" dirty="0">
                <a:solidFill>
                  <a:schemeClr val="bg1"/>
                </a:solidFill>
                <a:latin typeface="Proxima Nova" charset="0"/>
                <a:ea typeface="Proxima Nova" charset="0"/>
                <a:cs typeface="Proxima Nova" charset="0"/>
              </a:rPr>
              <a:t>CVE-2017-5638 </a:t>
            </a:r>
            <a:endParaRPr lang="en-US" sz="800" b="1" dirty="0">
              <a:solidFill>
                <a:schemeClr val="bg1"/>
              </a:solidFill>
              <a:latin typeface="Proxima Nova" charset="0"/>
            </a:endParaRPr>
          </a:p>
        </p:txBody>
      </p:sp>
      <p:sp>
        <p:nvSpPr>
          <p:cNvPr id="23" name="Rectangle 22"/>
          <p:cNvSpPr/>
          <p:nvPr/>
        </p:nvSpPr>
        <p:spPr>
          <a:xfrm>
            <a:off x="6857476" y="2198785"/>
            <a:ext cx="1124843" cy="592470"/>
          </a:xfrm>
          <a:prstGeom prst="rect">
            <a:avLst/>
          </a:prstGeom>
        </p:spPr>
        <p:txBody>
          <a:bodyPr wrap="square" lIns="68580" tIns="34290" rIns="68580" bIns="34290">
            <a:spAutoFit/>
          </a:bodyPr>
          <a:lstStyle/>
          <a:p>
            <a:r>
              <a:rPr lang="en-US" dirty="0">
                <a:solidFill>
                  <a:schemeClr val="bg1"/>
                </a:solidFill>
                <a:latin typeface="Proxima Nova" charset="0"/>
                <a:ea typeface="Proxima Nova" charset="0"/>
                <a:cs typeface="Proxima Nova" charset="0"/>
              </a:rPr>
              <a:t>July 29</a:t>
            </a:r>
          </a:p>
          <a:p>
            <a:r>
              <a:rPr lang="en-US" sz="800" dirty="0">
                <a:solidFill>
                  <a:schemeClr val="bg1"/>
                </a:solidFill>
                <a:latin typeface="Proxima Nova" charset="0"/>
                <a:ea typeface="Proxima Nova" charset="0"/>
                <a:cs typeface="Proxima Nova" charset="0"/>
              </a:rPr>
              <a:t>Breach is discovered by Equifax. </a:t>
            </a:r>
            <a:endParaRPr lang="en-US" sz="800" dirty="0"/>
          </a:p>
        </p:txBody>
      </p:sp>
      <p:sp>
        <p:nvSpPr>
          <p:cNvPr id="26" name="Rectangle 25"/>
          <p:cNvSpPr/>
          <p:nvPr/>
        </p:nvSpPr>
        <p:spPr>
          <a:xfrm>
            <a:off x="7547163" y="4482048"/>
            <a:ext cx="1229740" cy="715581"/>
          </a:xfrm>
          <a:prstGeom prst="rect">
            <a:avLst/>
          </a:prstGeom>
        </p:spPr>
        <p:txBody>
          <a:bodyPr wrap="square" lIns="68580" tIns="34290" rIns="68580" bIns="34290">
            <a:spAutoFit/>
          </a:bodyPr>
          <a:lstStyle/>
          <a:p>
            <a:pPr algn="r"/>
            <a:r>
              <a:rPr lang="en-US" dirty="0">
                <a:solidFill>
                  <a:schemeClr val="bg1"/>
                </a:solidFill>
                <a:latin typeface="Proxima Nova" charset="0"/>
                <a:ea typeface="Proxima Nova" charset="0"/>
                <a:cs typeface="Proxima Nova" charset="0"/>
              </a:rPr>
              <a:t>Sept 7</a:t>
            </a:r>
          </a:p>
          <a:p>
            <a:pPr algn="r"/>
            <a:r>
              <a:rPr lang="en-US" sz="800" dirty="0">
                <a:solidFill>
                  <a:schemeClr val="bg1"/>
                </a:solidFill>
                <a:latin typeface="Proxima Nova" charset="0"/>
                <a:ea typeface="Proxima Nova" charset="0"/>
                <a:cs typeface="Proxima Nova" charset="0"/>
              </a:rPr>
              <a:t>A new RCE vulnerability is announced and fixed.</a:t>
            </a:r>
          </a:p>
          <a:p>
            <a:pPr algn="r"/>
            <a:r>
              <a:rPr lang="en-US" sz="800" dirty="0">
                <a:solidFill>
                  <a:schemeClr val="bg1"/>
                </a:solidFill>
                <a:latin typeface="Proxima Nova" charset="0"/>
                <a:ea typeface="Proxima Nova" charset="0"/>
                <a:cs typeface="Proxima Nova" charset="0"/>
              </a:rPr>
              <a:t>CVE-2017-9805</a:t>
            </a:r>
            <a:endParaRPr lang="en-US" sz="800" dirty="0"/>
          </a:p>
        </p:txBody>
      </p:sp>
      <p:cxnSp>
        <p:nvCxnSpPr>
          <p:cNvPr id="32" name="Straight Connector 31"/>
          <p:cNvCxnSpPr/>
          <p:nvPr/>
        </p:nvCxnSpPr>
        <p:spPr>
          <a:xfrm>
            <a:off x="437029" y="2804574"/>
            <a:ext cx="2" cy="102783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89893" y="2804574"/>
            <a:ext cx="2579" cy="102783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675291" y="3882841"/>
            <a:ext cx="8568" cy="599207"/>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24705" y="3185491"/>
            <a:ext cx="13610" cy="1296557"/>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31511" y="3176868"/>
            <a:ext cx="2333712" cy="302318"/>
          </a:xfrm>
          <a:prstGeom prst="rect">
            <a:avLst/>
          </a:prstGeom>
          <a:solidFill>
            <a:srgbClr val="C11F47"/>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latin typeface="Proxima Nova Semibold" charset="0"/>
                <a:ea typeface="Proxima Nova Semibold" charset="0"/>
                <a:cs typeface="Proxima Nova Semibold" charset="0"/>
              </a:rPr>
              <a:t>Probing Hack</a:t>
            </a:r>
          </a:p>
        </p:txBody>
      </p:sp>
      <p:sp>
        <p:nvSpPr>
          <p:cNvPr id="27" name="Rectangle 26"/>
          <p:cNvSpPr/>
          <p:nvPr/>
        </p:nvSpPr>
        <p:spPr>
          <a:xfrm>
            <a:off x="462722" y="3530096"/>
            <a:ext cx="141433" cy="2979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latin typeface="Proxima Nova Semibold" charset="0"/>
              <a:ea typeface="Proxima Nova Semibold" charset="0"/>
              <a:cs typeface="Proxima Nova Semibold" charset="0"/>
            </a:endParaRPr>
          </a:p>
        </p:txBody>
      </p:sp>
      <p:sp>
        <p:nvSpPr>
          <p:cNvPr id="29" name="Rectangle 28"/>
          <p:cNvSpPr/>
          <p:nvPr/>
        </p:nvSpPr>
        <p:spPr>
          <a:xfrm>
            <a:off x="7020324" y="3533266"/>
            <a:ext cx="2061764" cy="302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latin typeface="Proxima Nova Semibold" charset="0"/>
                <a:ea typeface="Proxima Nova Semibold" charset="0"/>
                <a:cs typeface="Proxima Nova Semibold" charset="0"/>
              </a:rPr>
              <a:t>Crisis Management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339" y="5597737"/>
            <a:ext cx="1216795" cy="254628"/>
          </a:xfrm>
          <a:prstGeom prst="rect">
            <a:avLst/>
          </a:prstGeom>
        </p:spPr>
      </p:pic>
    </p:spTree>
    <p:extLst>
      <p:ext uri="{BB962C8B-B14F-4D97-AF65-F5344CB8AC3E}">
        <p14:creationId xmlns:p14="http://schemas.microsoft.com/office/powerpoint/2010/main" val="69413468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9" name="TextBox 68"/>
          <p:cNvSpPr txBox="1"/>
          <p:nvPr/>
        </p:nvSpPr>
        <p:spPr>
          <a:xfrm>
            <a:off x="116497" y="1172744"/>
            <a:ext cx="8867324" cy="1027205"/>
          </a:xfrm>
          <a:prstGeom prst="rect">
            <a:avLst/>
          </a:prstGeom>
          <a:noFill/>
        </p:spPr>
        <p:txBody>
          <a:bodyPr wrap="square" lIns="68580" tIns="34290" rIns="68580" bIns="34290" rtlCol="0">
            <a:spAutoFit/>
          </a:bodyPr>
          <a:lstStyle/>
          <a:p>
            <a:pPr algn="ctr">
              <a:defRPr/>
            </a:pPr>
            <a:r>
              <a:rPr lang="en-US" sz="3000" dirty="0">
                <a:solidFill>
                  <a:srgbClr val="00B4FF"/>
                </a:solidFill>
                <a:latin typeface="Proxima Nova Rg" panose="02000506030000020004" pitchFamily="2" charset="0"/>
                <a:ea typeface="Proxima Nova" charset="0"/>
                <a:cs typeface="Proxima Nova" charset="0"/>
              </a:rPr>
              <a:t>3 </a:t>
            </a:r>
            <a:r>
              <a:rPr lang="en-US" sz="3000" dirty="0">
                <a:solidFill>
                  <a:schemeClr val="bg1"/>
                </a:solidFill>
                <a:latin typeface="Proxima Nova Rg" panose="02000506030000020004" pitchFamily="2" charset="0"/>
                <a:ea typeface="Proxima Nova" charset="0"/>
                <a:cs typeface="Proxima Nova" charset="0"/>
              </a:rPr>
              <a:t>DAYS</a:t>
            </a:r>
            <a:r>
              <a:rPr lang="en-US" sz="3000" dirty="0">
                <a:solidFill>
                  <a:srgbClr val="00B4FF"/>
                </a:solidFill>
                <a:latin typeface="Proxima Nova Rg" panose="02000506030000020004" pitchFamily="2" charset="0"/>
                <a:ea typeface="Proxima Nova" charset="0"/>
                <a:cs typeface="Proxima Nova" charset="0"/>
              </a:rPr>
              <a:t> </a:t>
            </a:r>
            <a:r>
              <a:rPr lang="en-US" sz="3000" b="1" dirty="0">
                <a:solidFill>
                  <a:srgbClr val="00B4FF"/>
                </a:solidFill>
                <a:latin typeface="Proxima Nova Rg" panose="02000506030000020004" pitchFamily="2" charset="0"/>
                <a:ea typeface="Proxima Nova" charset="0"/>
                <a:cs typeface="Proxima Nova" charset="0"/>
              </a:rPr>
              <a:t>BEFORE </a:t>
            </a:r>
            <a:r>
              <a:rPr lang="en-US" sz="3000" dirty="0">
                <a:solidFill>
                  <a:schemeClr val="bg1"/>
                </a:solidFill>
                <a:latin typeface="Proxima Nova Rg" panose="02000506030000020004" pitchFamily="2" charset="0"/>
                <a:ea typeface="Proxima Nova" charset="0"/>
                <a:cs typeface="Proxima Nova" charset="0"/>
              </a:rPr>
              <a:t>EXPLOIT</a:t>
            </a:r>
          </a:p>
          <a:p>
            <a:pPr algn="ctr"/>
            <a:r>
              <a:rPr lang="en-US" sz="800" dirty="0">
                <a:solidFill>
                  <a:schemeClr val="bg1"/>
                </a:solidFill>
                <a:latin typeface="Proxima Nova Light"/>
                <a:ea typeface="Proxima Nova" charset="0"/>
                <a:cs typeface="Proxima Nova Light"/>
              </a:rPr>
              <a:t>Source: Adapted from IBM X-Force / Analysis by Gartner Research (September 2016)</a:t>
            </a:r>
          </a:p>
          <a:p>
            <a:pPr algn="ctr"/>
            <a:endParaRPr lang="en-US" sz="2400" b="1" dirty="0">
              <a:solidFill>
                <a:schemeClr val="bg1"/>
              </a:solidFill>
              <a:latin typeface="Proxima Nova" charset="0"/>
              <a:ea typeface="Proxima Nova" charset="0"/>
              <a:cs typeface="Proxima Nova" charset="0"/>
            </a:endParaRPr>
          </a:p>
        </p:txBody>
      </p:sp>
      <p:grpSp>
        <p:nvGrpSpPr>
          <p:cNvPr id="13" name="Group 12"/>
          <p:cNvGrpSpPr/>
          <p:nvPr/>
        </p:nvGrpSpPr>
        <p:grpSpPr>
          <a:xfrm>
            <a:off x="1323285" y="2178583"/>
            <a:ext cx="6966117" cy="3517059"/>
            <a:chOff x="1764379" y="1761775"/>
            <a:chExt cx="9288156" cy="4689413"/>
          </a:xfrm>
        </p:grpSpPr>
        <p:sp>
          <p:nvSpPr>
            <p:cNvPr id="70" name="TextBox 69"/>
            <p:cNvSpPr txBox="1"/>
            <p:nvPr/>
          </p:nvSpPr>
          <p:spPr>
            <a:xfrm>
              <a:off x="5424227" y="6163929"/>
              <a:ext cx="1776555" cy="287259"/>
            </a:xfrm>
            <a:prstGeom prst="rect">
              <a:avLst/>
            </a:prstGeom>
            <a:noFill/>
          </p:spPr>
          <p:txBody>
            <a:bodyPr wrap="none" rtlCol="0">
              <a:spAutoFit/>
            </a:bodyPr>
            <a:lstStyle/>
            <a:p>
              <a:pPr algn="ctr"/>
              <a:r>
                <a:rPr lang="en-US" sz="800" b="1" dirty="0">
                  <a:solidFill>
                    <a:schemeClr val="bg1"/>
                  </a:solidFill>
                  <a:latin typeface="Proxima Nova Light"/>
                  <a:cs typeface="Proxima Nova Light"/>
                </a:rPr>
                <a:t>Year of </a:t>
              </a:r>
              <a:r>
                <a:rPr lang="en-US" sz="800" b="1">
                  <a:solidFill>
                    <a:schemeClr val="bg1"/>
                  </a:solidFill>
                  <a:latin typeface="Proxima Nova Light"/>
                  <a:cs typeface="Proxima Nova Light"/>
                </a:rPr>
                <a:t>Date Reported</a:t>
              </a:r>
              <a:endParaRPr lang="en-US" sz="400" b="1" dirty="0">
                <a:solidFill>
                  <a:schemeClr val="bg1"/>
                </a:solidFill>
                <a:latin typeface="Proxima Nova Light"/>
                <a:cs typeface="Proxima Nova Light"/>
              </a:endParaRPr>
            </a:p>
          </p:txBody>
        </p:sp>
        <p:pic>
          <p:nvPicPr>
            <p:cNvPr id="71" name="Picture 70"/>
            <p:cNvPicPr>
              <a:picLocks noChangeAspect="1"/>
            </p:cNvPicPr>
            <p:nvPr/>
          </p:nvPicPr>
          <p:blipFill>
            <a:blip r:embed="rId3">
              <a:biLevel thresh="25000"/>
            </a:blip>
            <a:stretch>
              <a:fillRect/>
            </a:stretch>
          </p:blipFill>
          <p:spPr>
            <a:xfrm>
              <a:off x="9910460" y="5292503"/>
              <a:ext cx="1142075" cy="411147"/>
            </a:xfrm>
            <a:prstGeom prst="rect">
              <a:avLst/>
            </a:prstGeom>
          </p:spPr>
        </p:pic>
        <p:sp>
          <p:nvSpPr>
            <p:cNvPr id="10" name="Oval 9"/>
            <p:cNvSpPr/>
            <p:nvPr/>
          </p:nvSpPr>
          <p:spPr>
            <a:xfrm>
              <a:off x="9826500" y="5441372"/>
              <a:ext cx="139567" cy="139567"/>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565715" y="5660981"/>
              <a:ext cx="7387426" cy="706"/>
            </a:xfrm>
            <a:prstGeom prst="line">
              <a:avLst/>
            </a:prstGeom>
            <a:ln w="38100" cmpd="sng">
              <a:solidFill>
                <a:schemeClr val="bg1">
                  <a:lumMod val="8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2552815" y="1844708"/>
              <a:ext cx="0" cy="3831013"/>
            </a:xfrm>
            <a:prstGeom prst="line">
              <a:avLst/>
            </a:prstGeom>
            <a:ln w="38100" cmpd="sng">
              <a:solidFill>
                <a:schemeClr val="bg1">
                  <a:lumMod val="8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557022" y="4946745"/>
              <a:ext cx="7389769" cy="0"/>
            </a:xfrm>
            <a:prstGeom prst="line">
              <a:avLst/>
            </a:prstGeom>
            <a:ln w="12700" cmpd="sng">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557022" y="4172509"/>
              <a:ext cx="7389769" cy="0"/>
            </a:xfrm>
            <a:prstGeom prst="line">
              <a:avLst/>
            </a:prstGeom>
            <a:ln w="12700" cmpd="sng">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557022" y="3398273"/>
              <a:ext cx="7389769" cy="0"/>
            </a:xfrm>
            <a:prstGeom prst="line">
              <a:avLst/>
            </a:prstGeom>
            <a:ln w="12700" cmpd="sng">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57022" y="2624037"/>
              <a:ext cx="7389769" cy="0"/>
            </a:xfrm>
            <a:prstGeom prst="line">
              <a:avLst/>
            </a:prstGeom>
            <a:ln w="12700" cmpd="sng">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557022" y="1844708"/>
              <a:ext cx="7389769" cy="5093"/>
            </a:xfrm>
            <a:prstGeom prst="line">
              <a:avLst/>
            </a:prstGeom>
            <a:ln w="12700" cmpd="sng">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233066"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904411"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575756"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47101"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918446"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89792"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261137"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932482"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603827"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9275172" y="564694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995164"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2006</a:t>
              </a:r>
              <a:endParaRPr lang="en-US" sz="200" dirty="0">
                <a:solidFill>
                  <a:schemeClr val="bg1"/>
                </a:solidFill>
                <a:latin typeface="Proxima Nova Light"/>
                <a:cs typeface="Proxima Nova Light"/>
              </a:endParaRPr>
            </a:p>
          </p:txBody>
        </p:sp>
        <p:sp>
          <p:nvSpPr>
            <p:cNvPr id="45" name="TextBox 44"/>
            <p:cNvSpPr txBox="1"/>
            <p:nvPr/>
          </p:nvSpPr>
          <p:spPr>
            <a:xfrm>
              <a:off x="3666529" y="5810784"/>
              <a:ext cx="560411" cy="287259"/>
            </a:xfrm>
            <a:prstGeom prst="rect">
              <a:avLst/>
            </a:prstGeom>
            <a:noFill/>
          </p:spPr>
          <p:txBody>
            <a:bodyPr wrap="none" rtlCol="0">
              <a:spAutoFit/>
            </a:bodyPr>
            <a:lstStyle/>
            <a:p>
              <a:r>
                <a:rPr lang="en-US" sz="800" dirty="0">
                  <a:solidFill>
                    <a:schemeClr val="bg1"/>
                  </a:solidFill>
                  <a:latin typeface="Proxima Nova Light"/>
                  <a:cs typeface="Proxima Nova Light"/>
                </a:rPr>
                <a:t>2007</a:t>
              </a:r>
              <a:endParaRPr lang="en-US" sz="200" dirty="0">
                <a:solidFill>
                  <a:schemeClr val="bg1"/>
                </a:solidFill>
                <a:latin typeface="Proxima Nova Light"/>
                <a:cs typeface="Proxima Nova Light"/>
              </a:endParaRPr>
            </a:p>
          </p:txBody>
        </p:sp>
        <p:sp>
          <p:nvSpPr>
            <p:cNvPr id="46" name="TextBox 45"/>
            <p:cNvSpPr txBox="1"/>
            <p:nvPr/>
          </p:nvSpPr>
          <p:spPr>
            <a:xfrm>
              <a:off x="4337895"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2008</a:t>
              </a:r>
              <a:endParaRPr lang="en-US" sz="200" dirty="0">
                <a:solidFill>
                  <a:schemeClr val="bg1"/>
                </a:solidFill>
                <a:latin typeface="Proxima Nova Light"/>
                <a:cs typeface="Proxima Nova Light"/>
              </a:endParaRPr>
            </a:p>
          </p:txBody>
        </p:sp>
        <p:sp>
          <p:nvSpPr>
            <p:cNvPr id="47" name="TextBox 46"/>
            <p:cNvSpPr txBox="1"/>
            <p:nvPr/>
          </p:nvSpPr>
          <p:spPr>
            <a:xfrm>
              <a:off x="5009261"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2009</a:t>
              </a:r>
              <a:endParaRPr lang="en-US" sz="200" dirty="0">
                <a:solidFill>
                  <a:schemeClr val="bg1"/>
                </a:solidFill>
                <a:latin typeface="Proxima Nova Light"/>
                <a:cs typeface="Proxima Nova Light"/>
              </a:endParaRPr>
            </a:p>
          </p:txBody>
        </p:sp>
        <p:sp>
          <p:nvSpPr>
            <p:cNvPr id="48" name="TextBox 47"/>
            <p:cNvSpPr txBox="1"/>
            <p:nvPr/>
          </p:nvSpPr>
          <p:spPr>
            <a:xfrm>
              <a:off x="5680627"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2010</a:t>
              </a:r>
              <a:endParaRPr lang="en-US" sz="200" dirty="0">
                <a:solidFill>
                  <a:schemeClr val="bg1"/>
                </a:solidFill>
                <a:latin typeface="Proxima Nova Light"/>
                <a:cs typeface="Proxima Nova Light"/>
              </a:endParaRPr>
            </a:p>
          </p:txBody>
        </p:sp>
        <p:sp>
          <p:nvSpPr>
            <p:cNvPr id="49" name="TextBox 48"/>
            <p:cNvSpPr txBox="1"/>
            <p:nvPr/>
          </p:nvSpPr>
          <p:spPr>
            <a:xfrm>
              <a:off x="6351995"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2011</a:t>
              </a:r>
              <a:endParaRPr lang="en-US" sz="200" dirty="0">
                <a:solidFill>
                  <a:schemeClr val="bg1"/>
                </a:solidFill>
                <a:latin typeface="Proxima Nova Light"/>
                <a:cs typeface="Proxima Nova Light"/>
              </a:endParaRPr>
            </a:p>
          </p:txBody>
        </p:sp>
        <p:sp>
          <p:nvSpPr>
            <p:cNvPr id="50" name="TextBox 49"/>
            <p:cNvSpPr txBox="1"/>
            <p:nvPr/>
          </p:nvSpPr>
          <p:spPr>
            <a:xfrm>
              <a:off x="7023360"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2012</a:t>
              </a:r>
              <a:endParaRPr lang="en-US" sz="200" dirty="0">
                <a:solidFill>
                  <a:schemeClr val="bg1"/>
                </a:solidFill>
                <a:latin typeface="Proxima Nova Light"/>
                <a:cs typeface="Proxima Nova Light"/>
              </a:endParaRPr>
            </a:p>
          </p:txBody>
        </p:sp>
        <p:sp>
          <p:nvSpPr>
            <p:cNvPr id="51" name="TextBox 50"/>
            <p:cNvSpPr txBox="1"/>
            <p:nvPr/>
          </p:nvSpPr>
          <p:spPr>
            <a:xfrm>
              <a:off x="7694726"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2013</a:t>
              </a:r>
              <a:endParaRPr lang="en-US" sz="200" dirty="0">
                <a:solidFill>
                  <a:schemeClr val="bg1"/>
                </a:solidFill>
                <a:latin typeface="Proxima Nova Light"/>
                <a:cs typeface="Proxima Nova Light"/>
              </a:endParaRPr>
            </a:p>
          </p:txBody>
        </p:sp>
        <p:sp>
          <p:nvSpPr>
            <p:cNvPr id="52" name="TextBox 51"/>
            <p:cNvSpPr txBox="1"/>
            <p:nvPr/>
          </p:nvSpPr>
          <p:spPr>
            <a:xfrm>
              <a:off x="8366092"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2104</a:t>
              </a:r>
              <a:endParaRPr lang="en-US" sz="200" dirty="0">
                <a:solidFill>
                  <a:schemeClr val="bg1"/>
                </a:solidFill>
                <a:latin typeface="Proxima Nova Light"/>
                <a:cs typeface="Proxima Nova Light"/>
              </a:endParaRPr>
            </a:p>
          </p:txBody>
        </p:sp>
        <p:sp>
          <p:nvSpPr>
            <p:cNvPr id="53" name="TextBox 52"/>
            <p:cNvSpPr txBox="1"/>
            <p:nvPr/>
          </p:nvSpPr>
          <p:spPr>
            <a:xfrm>
              <a:off x="9079806"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2015</a:t>
              </a:r>
              <a:endParaRPr lang="en-US" sz="200" dirty="0">
                <a:solidFill>
                  <a:schemeClr val="bg1"/>
                </a:solidFill>
                <a:latin typeface="Proxima Nova Light"/>
                <a:cs typeface="Proxima Nova Light"/>
              </a:endParaRPr>
            </a:p>
          </p:txBody>
        </p:sp>
        <p:cxnSp>
          <p:nvCxnSpPr>
            <p:cNvPr id="54" name="Straight Connector 53"/>
            <p:cNvCxnSpPr/>
            <p:nvPr/>
          </p:nvCxnSpPr>
          <p:spPr>
            <a:xfrm>
              <a:off x="9275446" y="566168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940441" y="5655337"/>
              <a:ext cx="0" cy="148192"/>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208797" y="4858720"/>
              <a:ext cx="395835" cy="287259"/>
            </a:xfrm>
            <a:prstGeom prst="rect">
              <a:avLst/>
            </a:prstGeom>
            <a:noFill/>
          </p:spPr>
          <p:txBody>
            <a:bodyPr wrap="none" rtlCol="0">
              <a:spAutoFit/>
            </a:bodyPr>
            <a:lstStyle/>
            <a:p>
              <a:r>
                <a:rPr lang="en-US" sz="800" dirty="0">
                  <a:solidFill>
                    <a:schemeClr val="bg1"/>
                  </a:solidFill>
                  <a:latin typeface="Proxima Nova Light"/>
                  <a:cs typeface="Proxima Nova Light"/>
                </a:rPr>
                <a:t>10</a:t>
              </a:r>
              <a:endParaRPr lang="en-US" sz="200" dirty="0">
                <a:solidFill>
                  <a:schemeClr val="bg1"/>
                </a:solidFill>
                <a:latin typeface="Proxima Nova Light"/>
                <a:cs typeface="Proxima Nova Light"/>
              </a:endParaRPr>
            </a:p>
          </p:txBody>
        </p:sp>
        <p:sp>
          <p:nvSpPr>
            <p:cNvPr id="65" name="TextBox 64"/>
            <p:cNvSpPr txBox="1"/>
            <p:nvPr/>
          </p:nvSpPr>
          <p:spPr>
            <a:xfrm>
              <a:off x="2173531" y="4084483"/>
              <a:ext cx="408659" cy="287259"/>
            </a:xfrm>
            <a:prstGeom prst="rect">
              <a:avLst/>
            </a:prstGeom>
            <a:noFill/>
          </p:spPr>
          <p:txBody>
            <a:bodyPr wrap="none" rtlCol="0">
              <a:spAutoFit/>
            </a:bodyPr>
            <a:lstStyle/>
            <a:p>
              <a:r>
                <a:rPr lang="en-US" sz="800" dirty="0">
                  <a:solidFill>
                    <a:schemeClr val="bg1"/>
                  </a:solidFill>
                  <a:latin typeface="Proxima Nova Light"/>
                  <a:cs typeface="Proxima Nova Light"/>
                </a:rPr>
                <a:t>20</a:t>
              </a:r>
              <a:endParaRPr lang="en-US" sz="200" dirty="0">
                <a:solidFill>
                  <a:schemeClr val="bg1"/>
                </a:solidFill>
                <a:latin typeface="Proxima Nova Light"/>
                <a:cs typeface="Proxima Nova Light"/>
              </a:endParaRPr>
            </a:p>
          </p:txBody>
        </p:sp>
        <p:sp>
          <p:nvSpPr>
            <p:cNvPr id="66" name="TextBox 65"/>
            <p:cNvSpPr txBox="1"/>
            <p:nvPr/>
          </p:nvSpPr>
          <p:spPr>
            <a:xfrm>
              <a:off x="2178339" y="3310247"/>
              <a:ext cx="404384" cy="287259"/>
            </a:xfrm>
            <a:prstGeom prst="rect">
              <a:avLst/>
            </a:prstGeom>
            <a:noFill/>
          </p:spPr>
          <p:txBody>
            <a:bodyPr wrap="none" rtlCol="0">
              <a:spAutoFit/>
            </a:bodyPr>
            <a:lstStyle/>
            <a:p>
              <a:r>
                <a:rPr lang="en-US" sz="800" dirty="0">
                  <a:solidFill>
                    <a:schemeClr val="bg1"/>
                  </a:solidFill>
                  <a:latin typeface="Proxima Nova Light"/>
                  <a:cs typeface="Proxima Nova Light"/>
                </a:rPr>
                <a:t>30</a:t>
              </a:r>
              <a:endParaRPr lang="en-US" sz="200" dirty="0">
                <a:solidFill>
                  <a:schemeClr val="bg1"/>
                </a:solidFill>
                <a:latin typeface="Proxima Nova Light"/>
                <a:cs typeface="Proxima Nova Light"/>
              </a:endParaRPr>
            </a:p>
          </p:txBody>
        </p:sp>
        <p:sp>
          <p:nvSpPr>
            <p:cNvPr id="67" name="TextBox 66"/>
            <p:cNvSpPr txBox="1"/>
            <p:nvPr/>
          </p:nvSpPr>
          <p:spPr>
            <a:xfrm>
              <a:off x="2179943" y="2536011"/>
              <a:ext cx="404384" cy="287259"/>
            </a:xfrm>
            <a:prstGeom prst="rect">
              <a:avLst/>
            </a:prstGeom>
            <a:noFill/>
          </p:spPr>
          <p:txBody>
            <a:bodyPr wrap="none" rtlCol="0">
              <a:spAutoFit/>
            </a:bodyPr>
            <a:lstStyle/>
            <a:p>
              <a:r>
                <a:rPr lang="en-US" sz="800" dirty="0">
                  <a:solidFill>
                    <a:schemeClr val="bg1"/>
                  </a:solidFill>
                  <a:latin typeface="Proxima Nova Light"/>
                  <a:cs typeface="Proxima Nova Light"/>
                </a:rPr>
                <a:t>40</a:t>
              </a:r>
              <a:endParaRPr lang="en-US" sz="200" dirty="0">
                <a:solidFill>
                  <a:schemeClr val="bg1"/>
                </a:solidFill>
                <a:latin typeface="Proxima Nova Light"/>
                <a:cs typeface="Proxima Nova Light"/>
              </a:endParaRPr>
            </a:p>
          </p:txBody>
        </p:sp>
        <p:sp>
          <p:nvSpPr>
            <p:cNvPr id="68" name="TextBox 67"/>
            <p:cNvSpPr txBox="1"/>
            <p:nvPr/>
          </p:nvSpPr>
          <p:spPr>
            <a:xfrm>
              <a:off x="2173531" y="1761775"/>
              <a:ext cx="408659" cy="287259"/>
            </a:xfrm>
            <a:prstGeom prst="rect">
              <a:avLst/>
            </a:prstGeom>
            <a:noFill/>
          </p:spPr>
          <p:txBody>
            <a:bodyPr wrap="none" rtlCol="0">
              <a:spAutoFit/>
            </a:bodyPr>
            <a:lstStyle/>
            <a:p>
              <a:r>
                <a:rPr lang="en-US" sz="800" dirty="0">
                  <a:solidFill>
                    <a:schemeClr val="bg1"/>
                  </a:solidFill>
                  <a:latin typeface="Proxima Nova Light"/>
                  <a:cs typeface="Proxima Nova Light"/>
                </a:rPr>
                <a:t>50</a:t>
              </a:r>
              <a:endParaRPr lang="en-US" sz="200" dirty="0">
                <a:solidFill>
                  <a:schemeClr val="bg1"/>
                </a:solidFill>
                <a:latin typeface="Proxima Nova Light"/>
                <a:cs typeface="Proxima Nova Light"/>
              </a:endParaRPr>
            </a:p>
          </p:txBody>
        </p:sp>
        <p:sp>
          <p:nvSpPr>
            <p:cNvPr id="57" name="TextBox 56"/>
            <p:cNvSpPr txBox="1"/>
            <p:nvPr/>
          </p:nvSpPr>
          <p:spPr>
            <a:xfrm>
              <a:off x="2248871" y="5523836"/>
              <a:ext cx="329579" cy="287259"/>
            </a:xfrm>
            <a:prstGeom prst="rect">
              <a:avLst/>
            </a:prstGeom>
            <a:noFill/>
          </p:spPr>
          <p:txBody>
            <a:bodyPr wrap="none" rtlCol="0">
              <a:spAutoFit/>
            </a:bodyPr>
            <a:lstStyle/>
            <a:p>
              <a:r>
                <a:rPr lang="en-US" sz="800" dirty="0">
                  <a:solidFill>
                    <a:schemeClr val="bg1"/>
                  </a:solidFill>
                  <a:latin typeface="Proxima Nova Light"/>
                  <a:cs typeface="Proxima Nova Light"/>
                </a:rPr>
                <a:t>0</a:t>
              </a:r>
              <a:endParaRPr lang="en-US" sz="200" dirty="0">
                <a:solidFill>
                  <a:schemeClr val="bg1"/>
                </a:solidFill>
                <a:latin typeface="Proxima Nova Light"/>
                <a:cs typeface="Proxima Nova Light"/>
              </a:endParaRPr>
            </a:p>
          </p:txBody>
        </p:sp>
        <p:sp>
          <p:nvSpPr>
            <p:cNvPr id="58" name="TextBox 57"/>
            <p:cNvSpPr txBox="1"/>
            <p:nvPr/>
          </p:nvSpPr>
          <p:spPr>
            <a:xfrm rot="16200000">
              <a:off x="966298" y="3515185"/>
              <a:ext cx="1883422" cy="287259"/>
            </a:xfrm>
            <a:prstGeom prst="rect">
              <a:avLst/>
            </a:prstGeom>
            <a:noFill/>
          </p:spPr>
          <p:txBody>
            <a:bodyPr wrap="none" rtlCol="0">
              <a:spAutoFit/>
            </a:bodyPr>
            <a:lstStyle/>
            <a:p>
              <a:pPr algn="ctr"/>
              <a:r>
                <a:rPr lang="en-US" sz="800" b="1" dirty="0">
                  <a:solidFill>
                    <a:schemeClr val="bg1"/>
                  </a:solidFill>
                  <a:latin typeface="Proxima Nova Light"/>
                  <a:cs typeface="Proxima Nova Light"/>
                </a:rPr>
                <a:t>Average Days to Exploit</a:t>
              </a:r>
              <a:endParaRPr lang="en-US" sz="400" b="1" dirty="0">
                <a:solidFill>
                  <a:schemeClr val="bg1"/>
                </a:solidFill>
                <a:latin typeface="Proxima Nova Light"/>
                <a:cs typeface="Proxima Nova Light"/>
              </a:endParaRPr>
            </a:p>
          </p:txBody>
        </p:sp>
        <p:sp>
          <p:nvSpPr>
            <p:cNvPr id="60" name="TextBox 59"/>
            <p:cNvSpPr txBox="1"/>
            <p:nvPr/>
          </p:nvSpPr>
          <p:spPr>
            <a:xfrm>
              <a:off x="2551736" y="3434543"/>
              <a:ext cx="686513" cy="266740"/>
            </a:xfrm>
            <a:prstGeom prst="rect">
              <a:avLst/>
            </a:prstGeom>
            <a:noFill/>
          </p:spPr>
          <p:txBody>
            <a:bodyPr wrap="none" rtlCol="0">
              <a:spAutoFit/>
            </a:bodyPr>
            <a:lstStyle/>
            <a:p>
              <a:pPr algn="ctr"/>
              <a:r>
                <a:rPr lang="en-US" sz="700">
                  <a:solidFill>
                    <a:schemeClr val="bg1"/>
                  </a:solidFill>
                  <a:latin typeface="Proxima Nova Light"/>
                  <a:cs typeface="Proxima Nova Light"/>
                </a:rPr>
                <a:t>Average</a:t>
              </a:r>
              <a:endParaRPr lang="en-US" sz="200" dirty="0">
                <a:solidFill>
                  <a:schemeClr val="bg1"/>
                </a:solidFill>
                <a:latin typeface="Proxima Nova Light"/>
                <a:cs typeface="Proxima Nova Light"/>
              </a:endParaRPr>
            </a:p>
          </p:txBody>
        </p:sp>
        <p:sp>
          <p:nvSpPr>
            <p:cNvPr id="61" name="TextBox 60"/>
            <p:cNvSpPr txBox="1"/>
            <p:nvPr/>
          </p:nvSpPr>
          <p:spPr>
            <a:xfrm>
              <a:off x="3023516" y="2013604"/>
              <a:ext cx="400109" cy="266740"/>
            </a:xfrm>
            <a:prstGeom prst="rect">
              <a:avLst/>
            </a:prstGeom>
            <a:noFill/>
          </p:spPr>
          <p:txBody>
            <a:bodyPr wrap="none" rtlCol="0">
              <a:spAutoFit/>
            </a:bodyPr>
            <a:lstStyle/>
            <a:p>
              <a:pPr algn="ctr"/>
              <a:r>
                <a:rPr lang="en-US" sz="700" b="1" dirty="0">
                  <a:solidFill>
                    <a:schemeClr val="bg1"/>
                  </a:solidFill>
                  <a:latin typeface="Proxima Nova Light"/>
                  <a:cs typeface="Proxima Nova Light"/>
                </a:rPr>
                <a:t>45</a:t>
              </a:r>
              <a:endParaRPr lang="en-US" sz="200" b="1" dirty="0">
                <a:solidFill>
                  <a:schemeClr val="bg1"/>
                </a:solidFill>
                <a:latin typeface="Proxima Nova Light"/>
                <a:cs typeface="Proxima Nova Light"/>
              </a:endParaRPr>
            </a:p>
          </p:txBody>
        </p:sp>
        <p:sp>
          <p:nvSpPr>
            <p:cNvPr id="62" name="TextBox 61"/>
            <p:cNvSpPr txBox="1"/>
            <p:nvPr/>
          </p:nvSpPr>
          <p:spPr>
            <a:xfrm>
              <a:off x="9066631" y="4582461"/>
              <a:ext cx="400111" cy="266740"/>
            </a:xfrm>
            <a:prstGeom prst="rect">
              <a:avLst/>
            </a:prstGeom>
            <a:noFill/>
          </p:spPr>
          <p:txBody>
            <a:bodyPr wrap="none" rtlCol="0">
              <a:spAutoFit/>
            </a:bodyPr>
            <a:lstStyle/>
            <a:p>
              <a:pPr algn="ctr"/>
              <a:r>
                <a:rPr lang="en-US" sz="700" b="1" dirty="0">
                  <a:solidFill>
                    <a:schemeClr val="bg1"/>
                  </a:solidFill>
                  <a:latin typeface="Proxima Nova Light"/>
                  <a:cs typeface="Proxima Nova Light"/>
                </a:rPr>
                <a:t>15</a:t>
              </a:r>
              <a:endParaRPr lang="en-US" sz="200" b="1" dirty="0">
                <a:solidFill>
                  <a:schemeClr val="bg1"/>
                </a:solidFill>
                <a:latin typeface="Proxima Nova Light"/>
                <a:cs typeface="Proxima Nova Light"/>
              </a:endParaRPr>
            </a:p>
          </p:txBody>
        </p:sp>
        <p:cxnSp>
          <p:nvCxnSpPr>
            <p:cNvPr id="6" name="Straight Connector 5"/>
            <p:cNvCxnSpPr/>
            <p:nvPr/>
          </p:nvCxnSpPr>
          <p:spPr>
            <a:xfrm>
              <a:off x="2611911" y="3645725"/>
              <a:ext cx="7334880" cy="0"/>
            </a:xfrm>
            <a:prstGeom prst="line">
              <a:avLst/>
            </a:prstGeom>
            <a:ln w="28575">
              <a:solidFill>
                <a:srgbClr val="FF018D"/>
              </a:solidFill>
              <a:prstDash val="solid"/>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3217553" y="2244436"/>
              <a:ext cx="6068291" cy="2286000"/>
            </a:xfrm>
            <a:custGeom>
              <a:avLst/>
              <a:gdLst>
                <a:gd name="connsiteX0" fmla="*/ 0 w 6068291"/>
                <a:gd name="connsiteY0" fmla="*/ 0 h 2286000"/>
                <a:gd name="connsiteX1" fmla="*/ 682831 w 6068291"/>
                <a:gd name="connsiteY1" fmla="*/ 1140032 h 2286000"/>
                <a:gd name="connsiteX2" fmla="*/ 1359725 w 6068291"/>
                <a:gd name="connsiteY2" fmla="*/ 908463 h 2286000"/>
                <a:gd name="connsiteX3" fmla="*/ 2036618 w 6068291"/>
                <a:gd name="connsiteY3" fmla="*/ 1977242 h 2286000"/>
                <a:gd name="connsiteX4" fmla="*/ 2713512 w 6068291"/>
                <a:gd name="connsiteY4" fmla="*/ 1151907 h 2286000"/>
                <a:gd name="connsiteX5" fmla="*/ 3378530 w 6068291"/>
                <a:gd name="connsiteY5" fmla="*/ 1270660 h 2286000"/>
                <a:gd name="connsiteX6" fmla="*/ 4055423 w 6068291"/>
                <a:gd name="connsiteY6" fmla="*/ 2095995 h 2286000"/>
                <a:gd name="connsiteX7" fmla="*/ 4726379 w 6068291"/>
                <a:gd name="connsiteY7" fmla="*/ 1525980 h 2286000"/>
                <a:gd name="connsiteX8" fmla="*/ 5391397 w 6068291"/>
                <a:gd name="connsiteY8" fmla="*/ 1810987 h 2286000"/>
                <a:gd name="connsiteX9" fmla="*/ 6068291 w 6068291"/>
                <a:gd name="connsiteY9"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8291" h="2286000">
                  <a:moveTo>
                    <a:pt x="0" y="0"/>
                  </a:moveTo>
                  <a:lnTo>
                    <a:pt x="682831" y="1140032"/>
                  </a:lnTo>
                  <a:lnTo>
                    <a:pt x="1359725" y="908463"/>
                  </a:lnTo>
                  <a:lnTo>
                    <a:pt x="2036618" y="1977242"/>
                  </a:lnTo>
                  <a:lnTo>
                    <a:pt x="2713512" y="1151907"/>
                  </a:lnTo>
                  <a:lnTo>
                    <a:pt x="3378530" y="1270660"/>
                  </a:lnTo>
                  <a:lnTo>
                    <a:pt x="4055423" y="2095995"/>
                  </a:lnTo>
                  <a:lnTo>
                    <a:pt x="4726379" y="1525980"/>
                  </a:lnTo>
                  <a:lnTo>
                    <a:pt x="5391397" y="1810987"/>
                  </a:lnTo>
                  <a:lnTo>
                    <a:pt x="6068291" y="2286000"/>
                  </a:lnTo>
                </a:path>
              </a:pathLst>
            </a:custGeom>
            <a:noFill/>
            <a:ln w="76200">
              <a:solidFill>
                <a:srgbClr val="00B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683475" y="5810784"/>
              <a:ext cx="545448" cy="287259"/>
            </a:xfrm>
            <a:prstGeom prst="rect">
              <a:avLst/>
            </a:prstGeom>
            <a:noFill/>
          </p:spPr>
          <p:txBody>
            <a:bodyPr wrap="none" rtlCol="0">
              <a:spAutoFit/>
            </a:bodyPr>
            <a:lstStyle/>
            <a:p>
              <a:r>
                <a:rPr lang="en-US" sz="800" dirty="0">
                  <a:solidFill>
                    <a:schemeClr val="bg1"/>
                  </a:solidFill>
                  <a:latin typeface="Proxima Nova Light"/>
                  <a:cs typeface="Proxima Nova Light"/>
                </a:rPr>
                <a:t>2017</a:t>
              </a:r>
              <a:endParaRPr lang="en-US" sz="200" dirty="0">
                <a:solidFill>
                  <a:schemeClr val="bg1"/>
                </a:solidFill>
                <a:latin typeface="Proxima Nova Light"/>
                <a:cs typeface="Proxima Nova Light"/>
              </a:endParaRPr>
            </a:p>
          </p:txBody>
        </p:sp>
        <p:sp>
          <p:nvSpPr>
            <p:cNvPr id="12" name="Rectangle 11"/>
            <p:cNvSpPr/>
            <p:nvPr/>
          </p:nvSpPr>
          <p:spPr>
            <a:xfrm>
              <a:off x="9559176" y="5580939"/>
              <a:ext cx="149699" cy="154844"/>
            </a:xfrm>
            <a:prstGeom prst="rect">
              <a:avLst/>
            </a:prstGeom>
            <a:solidFill>
              <a:srgbClr val="4F6098"/>
            </a:solidFill>
            <a:ln>
              <a:solidFill>
                <a:srgbClr val="4F6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H="1">
              <a:off x="9605521" y="5572322"/>
              <a:ext cx="105930" cy="167140"/>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9535671" y="5565972"/>
              <a:ext cx="105930" cy="167140"/>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6339" y="5597737"/>
            <a:ext cx="1216795" cy="254628"/>
          </a:xfrm>
          <a:prstGeom prst="rect">
            <a:avLst/>
          </a:prstGeom>
        </p:spPr>
      </p:pic>
    </p:spTree>
    <p:extLst>
      <p:ext uri="{BB962C8B-B14F-4D97-AF65-F5344CB8AC3E}">
        <p14:creationId xmlns:p14="http://schemas.microsoft.com/office/powerpoint/2010/main" val="357236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E9AF33C-D13A-4461-BAD5-EBA53207523F}"/>
              </a:ext>
            </a:extLst>
          </p:cNvPr>
          <p:cNvSpPr txBox="1"/>
          <p:nvPr/>
        </p:nvSpPr>
        <p:spPr>
          <a:xfrm>
            <a:off x="47625" y="5740211"/>
            <a:ext cx="3751244" cy="196208"/>
          </a:xfrm>
          <a:prstGeom prst="rect">
            <a:avLst/>
          </a:prstGeom>
          <a:noFill/>
        </p:spPr>
        <p:txBody>
          <a:bodyPr wrap="square" lIns="68580" tIns="34290" rIns="68580" bIns="34290" rtlCol="0">
            <a:spAutoFit/>
          </a:bodyPr>
          <a:lstStyle/>
          <a:p>
            <a:r>
              <a:rPr lang="en-US" sz="800" dirty="0">
                <a:solidFill>
                  <a:schemeClr val="bg1">
                    <a:lumMod val="75000"/>
                  </a:schemeClr>
                </a:solidFill>
                <a:latin typeface="Proxima Nova" panose="02000506030000020004" pitchFamily="2" charset="0"/>
              </a:rPr>
              <a:t>Source: Maven Central Repository, March 2018 </a:t>
            </a:r>
          </a:p>
        </p:txBody>
      </p:sp>
      <p:sp>
        <p:nvSpPr>
          <p:cNvPr id="7" name="TextBox 6">
            <a:extLst>
              <a:ext uri="{FF2B5EF4-FFF2-40B4-BE49-F238E27FC236}">
                <a16:creationId xmlns:a16="http://schemas.microsoft.com/office/drawing/2014/main" id="{652B1761-7F1B-4B58-9266-1F8C11EC4494}"/>
              </a:ext>
            </a:extLst>
          </p:cNvPr>
          <p:cNvSpPr txBox="1"/>
          <p:nvPr/>
        </p:nvSpPr>
        <p:spPr>
          <a:xfrm>
            <a:off x="931545" y="1105010"/>
            <a:ext cx="7399190" cy="623248"/>
          </a:xfrm>
          <a:prstGeom prst="rect">
            <a:avLst/>
          </a:prstGeom>
          <a:noFill/>
        </p:spPr>
        <p:txBody>
          <a:bodyPr wrap="square" lIns="68580" tIns="34290" rIns="68580" bIns="34290" rtlCol="0">
            <a:spAutoFit/>
          </a:bodyPr>
          <a:lstStyle/>
          <a:p>
            <a:pPr algn="ctr"/>
            <a:r>
              <a:rPr lang="en-US" sz="2400" dirty="0">
                <a:solidFill>
                  <a:srgbClr val="00B4FF"/>
                </a:solidFill>
                <a:latin typeface="Proxima Nova Rg" panose="02000506030000020004" pitchFamily="2" charset="0"/>
                <a:ea typeface="Proxima Nova" charset="0"/>
                <a:cs typeface="Proxima Nova" charset="0"/>
              </a:rPr>
              <a:t>VULNERABLE </a:t>
            </a:r>
            <a:r>
              <a:rPr lang="en-US" sz="2400" dirty="0">
                <a:solidFill>
                  <a:schemeClr val="bg1"/>
                </a:solidFill>
                <a:latin typeface="Proxima Nova Rg" panose="02000506030000020004" pitchFamily="2" charset="0"/>
                <a:ea typeface="Proxima Nova" charset="0"/>
                <a:cs typeface="Proxima Nova" charset="0"/>
              </a:rPr>
              <a:t>SPRING</a:t>
            </a:r>
            <a:r>
              <a:rPr lang="en-US" sz="2400" dirty="0">
                <a:solidFill>
                  <a:srgbClr val="00B4FF"/>
                </a:solidFill>
                <a:latin typeface="Proxima Nova Rg" panose="02000506030000020004" pitchFamily="2" charset="0"/>
                <a:ea typeface="Proxima Nova" charset="0"/>
                <a:cs typeface="Proxima Nova" charset="0"/>
              </a:rPr>
              <a:t> </a:t>
            </a:r>
            <a:r>
              <a:rPr lang="en-US" sz="2400" b="1" dirty="0">
                <a:solidFill>
                  <a:srgbClr val="00B4FF"/>
                </a:solidFill>
                <a:latin typeface="Proxima Nova Rg" panose="02000506030000020004" pitchFamily="2" charset="0"/>
                <a:ea typeface="Proxima Nova" charset="0"/>
                <a:cs typeface="Proxima Nova" charset="0"/>
              </a:rPr>
              <a:t>FRAMEWORK </a:t>
            </a:r>
            <a:r>
              <a:rPr lang="en-US" sz="2400" dirty="0">
                <a:solidFill>
                  <a:schemeClr val="bg1"/>
                </a:solidFill>
                <a:latin typeface="Proxima Nova Rg" panose="02000506030000020004" pitchFamily="2" charset="0"/>
                <a:ea typeface="Proxima Nova" charset="0"/>
                <a:cs typeface="Proxima Nova" charset="0"/>
              </a:rPr>
              <a:t>DOWNLOADS</a:t>
            </a:r>
          </a:p>
          <a:p>
            <a:pPr algn="ctr"/>
            <a:r>
              <a:rPr lang="en-US" sz="1200" dirty="0">
                <a:solidFill>
                  <a:schemeClr val="bg1"/>
                </a:solidFill>
                <a:latin typeface="Proxima Nova" panose="02000506030000020004" pitchFamily="2" charset="0"/>
              </a:rPr>
              <a:t>CVE-2017-8046</a:t>
            </a:r>
            <a:endParaRPr lang="en-US" sz="1200" dirty="0">
              <a:solidFill>
                <a:schemeClr val="bg1"/>
              </a:solidFill>
              <a:latin typeface="Proxima Nova" panose="02000506030000020004" pitchFamily="2" charset="0"/>
              <a:ea typeface="Proxima Nova" charset="0"/>
              <a:cs typeface="Proxima Nova" charset="0"/>
            </a:endParaRPr>
          </a:p>
        </p:txBody>
      </p:sp>
      <p:pic>
        <p:nvPicPr>
          <p:cNvPr id="5" name="Picture 4">
            <a:extLst>
              <a:ext uri="{FF2B5EF4-FFF2-40B4-BE49-F238E27FC236}">
                <a16:creationId xmlns:a16="http://schemas.microsoft.com/office/drawing/2014/main" id="{96F8E6FE-432B-4144-8468-115AF6289D57}"/>
              </a:ext>
            </a:extLst>
          </p:cNvPr>
          <p:cNvPicPr>
            <a:picLocks noChangeAspect="1"/>
          </p:cNvPicPr>
          <p:nvPr/>
        </p:nvPicPr>
        <p:blipFill>
          <a:blip r:embed="rId3"/>
          <a:stretch>
            <a:fillRect/>
          </a:stretch>
        </p:blipFill>
        <p:spPr>
          <a:xfrm>
            <a:off x="575442" y="1945700"/>
            <a:ext cx="7819697" cy="35334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6339" y="5597737"/>
            <a:ext cx="1216795" cy="254628"/>
          </a:xfrm>
          <a:prstGeom prst="rect">
            <a:avLst/>
          </a:prstGeom>
        </p:spPr>
      </p:pic>
    </p:spTree>
    <p:extLst>
      <p:ext uri="{BB962C8B-B14F-4D97-AF65-F5344CB8AC3E}">
        <p14:creationId xmlns:p14="http://schemas.microsoft.com/office/powerpoint/2010/main" val="124692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OWASP Top 10 2013</a:t>
            </a:r>
          </a:p>
        </p:txBody>
      </p:sp>
      <p:sp>
        <p:nvSpPr>
          <p:cNvPr id="3" name="Content Placeholder 2"/>
          <p:cNvSpPr>
            <a:spLocks noGrp="1"/>
          </p:cNvSpPr>
          <p:nvPr>
            <p:ph idx="1"/>
          </p:nvPr>
        </p:nvSpPr>
        <p:spPr/>
        <p:txBody>
          <a:bodyPr>
            <a:normAutofit/>
          </a:bodyPr>
          <a:lstStyle/>
          <a:p>
            <a:r>
              <a:rPr lang="en-US" sz="3600" dirty="0"/>
              <a:t>A9 – Using components with known vulnerabilities	</a:t>
            </a:r>
          </a:p>
          <a:p>
            <a:pPr lvl="1"/>
            <a:r>
              <a:rPr lang="en-US" sz="2800" dirty="0"/>
              <a:t>Prevalence: Widespread </a:t>
            </a:r>
          </a:p>
          <a:p>
            <a:pPr lvl="1"/>
            <a:r>
              <a:rPr lang="en-US" sz="2800" dirty="0"/>
              <a:t>Detectability: Difficult</a:t>
            </a:r>
          </a:p>
          <a:p>
            <a:r>
              <a:rPr lang="en-US" sz="3600" dirty="0"/>
              <a:t>Difficult for 3 reasons</a:t>
            </a:r>
          </a:p>
          <a:p>
            <a:pPr lvl="1"/>
            <a:r>
              <a:rPr lang="en-US" sz="2800" dirty="0"/>
              <a:t>Awareness</a:t>
            </a:r>
          </a:p>
          <a:p>
            <a:pPr lvl="1"/>
            <a:r>
              <a:rPr lang="en-US" sz="2800" dirty="0"/>
              <a:t>Visibility</a:t>
            </a:r>
          </a:p>
          <a:p>
            <a:pPr lvl="1"/>
            <a:r>
              <a:rPr lang="en-US" sz="2800" dirty="0"/>
              <a:t>Lack of tooling (less of a problem in 2017)</a:t>
            </a:r>
            <a:endParaRPr lang="en-US" sz="2000" dirty="0"/>
          </a:p>
          <a:p>
            <a:endParaRPr lang="en-US" sz="2800" dirty="0"/>
          </a:p>
        </p:txBody>
      </p:sp>
    </p:spTree>
    <p:extLst>
      <p:ext uri="{BB962C8B-B14F-4D97-AF65-F5344CB8AC3E}">
        <p14:creationId xmlns:p14="http://schemas.microsoft.com/office/powerpoint/2010/main" val="2305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Patching Programs</a:t>
            </a:r>
          </a:p>
        </p:txBody>
      </p:sp>
      <p:sp>
        <p:nvSpPr>
          <p:cNvPr id="3" name="Content Placeholder 2"/>
          <p:cNvSpPr>
            <a:spLocks noGrp="1"/>
          </p:cNvSpPr>
          <p:nvPr>
            <p:ph idx="1"/>
          </p:nvPr>
        </p:nvSpPr>
        <p:spPr/>
        <p:txBody>
          <a:bodyPr/>
          <a:lstStyle/>
          <a:p>
            <a:r>
              <a:rPr lang="en-US" sz="3200" dirty="0"/>
              <a:t>Generally do not cover application dependencies</a:t>
            </a:r>
          </a:p>
          <a:p>
            <a:pPr marL="342900" lvl="1" indent="-342900">
              <a:buFont typeface="Arial" charset="0"/>
              <a:buChar char="•"/>
            </a:pPr>
            <a:r>
              <a:rPr lang="en-US" sz="2400" dirty="0"/>
              <a:t>Lack of awareness of 3</a:t>
            </a:r>
            <a:r>
              <a:rPr lang="en-US" sz="2400" baseline="30000" dirty="0"/>
              <a:t>rd</a:t>
            </a:r>
            <a:r>
              <a:rPr lang="en-US" sz="2400" dirty="0"/>
              <a:t> party or FOSS application dependencies</a:t>
            </a:r>
          </a:p>
          <a:p>
            <a:pPr marL="342900" lvl="1" indent="-342900">
              <a:buFont typeface="Arial" charset="0"/>
              <a:buChar char="•"/>
            </a:pPr>
            <a:r>
              <a:rPr lang="en-US" sz="2400" dirty="0"/>
              <a:t>Patching teams cannot push patches</a:t>
            </a:r>
          </a:p>
          <a:p>
            <a:r>
              <a:rPr lang="en-US" sz="3200" dirty="0"/>
              <a:t>Patching application dependencies requires</a:t>
            </a:r>
          </a:p>
          <a:p>
            <a:pPr marL="342900" lvl="1" indent="-342900">
              <a:buFont typeface="Arial" charset="0"/>
              <a:buChar char="•"/>
            </a:pPr>
            <a:r>
              <a:rPr lang="en-US" sz="2400" dirty="0"/>
              <a:t>Possible code changes</a:t>
            </a:r>
          </a:p>
          <a:p>
            <a:pPr marL="342900" lvl="1" indent="-342900">
              <a:buFont typeface="Arial" charset="0"/>
              <a:buChar char="•"/>
            </a:pPr>
            <a:r>
              <a:rPr lang="en-US" sz="2400" dirty="0"/>
              <a:t>Full regression testing</a:t>
            </a:r>
          </a:p>
          <a:p>
            <a:endParaRPr lang="en-US" sz="2800" dirty="0"/>
          </a:p>
        </p:txBody>
      </p:sp>
    </p:spTree>
    <p:extLst>
      <p:ext uri="{BB962C8B-B14F-4D97-AF65-F5344CB8AC3E}">
        <p14:creationId xmlns:p14="http://schemas.microsoft.com/office/powerpoint/2010/main" val="179600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180422"/>
          </a:xfrm>
          <a:prstGeom prst="rect">
            <a:avLst/>
          </a:prstGeom>
          <a:solidFill>
            <a:schemeClr val="accent3"/>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br>
              <a:rPr lang="en-US" dirty="0"/>
            </a:br>
            <a:r>
              <a:rPr lang="en-US" dirty="0"/>
              <a:t>Vetting Third Party </a:t>
            </a:r>
            <a:br>
              <a:rPr lang="en-US" dirty="0"/>
            </a:br>
            <a:r>
              <a:rPr lang="en-US" dirty="0"/>
              <a:t>Libraries for Security</a:t>
            </a:r>
          </a:p>
        </p:txBody>
      </p:sp>
      <p:pic>
        <p:nvPicPr>
          <p:cNvPr id="4" name="Picture 3" descr="confused6.png"/>
          <p:cNvPicPr>
            <a:picLocks noChangeAspect="1"/>
          </p:cNvPicPr>
          <p:nvPr/>
        </p:nvPicPr>
        <p:blipFill rotWithShape="1">
          <a:blip r:embed="rId3">
            <a:extLst>
              <a:ext uri="{28A0092B-C50C-407E-A947-70E740481C1C}">
                <a14:useLocalDpi xmlns:a14="http://schemas.microsoft.com/office/drawing/2010/main" val="0"/>
              </a:ext>
            </a:extLst>
          </a:blip>
          <a:srcRect l="1" r="24764"/>
          <a:stretch/>
        </p:blipFill>
        <p:spPr>
          <a:xfrm>
            <a:off x="3982720" y="1096128"/>
            <a:ext cx="5167376" cy="5761871"/>
          </a:xfrm>
          <a:prstGeom prst="rect">
            <a:avLst/>
          </a:prstGeom>
        </p:spPr>
      </p:pic>
      <p:sp>
        <p:nvSpPr>
          <p:cNvPr id="3" name="Slide Number Placeholder 2"/>
          <p:cNvSpPr>
            <a:spLocks noGrp="1"/>
          </p:cNvSpPr>
          <p:nvPr>
            <p:ph type="sldNum" sz="quarter" idx="12"/>
          </p:nvPr>
        </p:nvSpPr>
        <p:spPr/>
        <p:txBody>
          <a:bodyPr/>
          <a:lstStyle/>
          <a:p>
            <a:fld id="{9B76E54B-5BBA-9541-9CDA-30D09F65C9FC}" type="slidenum">
              <a:rPr lang="en-US" smtClean="0"/>
              <a:t>15</a:t>
            </a:fld>
            <a:endParaRPr lang="en-US"/>
          </a:p>
        </p:txBody>
      </p:sp>
    </p:spTree>
    <p:extLst>
      <p:ext uri="{BB962C8B-B14F-4D97-AF65-F5344CB8AC3E}">
        <p14:creationId xmlns:p14="http://schemas.microsoft.com/office/powerpoint/2010/main" val="2054909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Vetting Security of Third Party Libraries</a:t>
            </a:r>
            <a:endParaRPr lang="en-US" dirty="0"/>
          </a:p>
        </p:txBody>
      </p:sp>
      <p:sp>
        <p:nvSpPr>
          <p:cNvPr id="11" name="Content Placeholder 10"/>
          <p:cNvSpPr>
            <a:spLocks noGrp="1"/>
          </p:cNvSpPr>
          <p:nvPr>
            <p:ph idx="1"/>
          </p:nvPr>
        </p:nvSpPr>
        <p:spPr>
          <a:xfrm>
            <a:off x="457200" y="1371599"/>
            <a:ext cx="7708005" cy="4800600"/>
          </a:xfrm>
        </p:spPr>
        <p:txBody>
          <a:bodyPr/>
          <a:lstStyle/>
          <a:p>
            <a:r>
              <a:rPr lang="en-US" sz="3600" dirty="0"/>
              <a:t> Do you really need it?</a:t>
            </a:r>
          </a:p>
          <a:p>
            <a:r>
              <a:rPr lang="en-US" sz="3600" b="1" dirty="0">
                <a:solidFill>
                  <a:schemeClr val="accent1"/>
                </a:solidFill>
              </a:rPr>
              <a:t> Review Security history </a:t>
            </a:r>
            <a:r>
              <a:rPr lang="en-US" sz="3600" dirty="0"/>
              <a:t>of libraries before use</a:t>
            </a:r>
          </a:p>
          <a:p>
            <a:r>
              <a:rPr lang="en-US" sz="3600" dirty="0"/>
              <a:t> Various aspects to review</a:t>
            </a:r>
          </a:p>
          <a:p>
            <a:pPr lvl="1"/>
            <a:r>
              <a:rPr lang="en-US" sz="2800" dirty="0"/>
              <a:t>Past security public reports</a:t>
            </a:r>
          </a:p>
          <a:p>
            <a:pPr lvl="1"/>
            <a:r>
              <a:rPr lang="en-US" sz="2800" dirty="0"/>
              <a:t>Pentest or other assessment reports</a:t>
            </a:r>
          </a:p>
          <a:p>
            <a:pPr lvl="1"/>
            <a:r>
              <a:rPr lang="en-US" sz="2800" dirty="0"/>
              <a:t>CVE and other databases with reports on library</a:t>
            </a:r>
          </a:p>
          <a:p>
            <a:pPr lvl="1"/>
            <a:r>
              <a:rPr lang="en-US" sz="2800" dirty="0"/>
              <a:t>Security email list activity for this library</a:t>
            </a:r>
          </a:p>
          <a:p>
            <a:pPr lvl="1"/>
            <a:endParaRPr lang="en-US" dirty="0"/>
          </a:p>
        </p:txBody>
      </p:sp>
      <p:sp>
        <p:nvSpPr>
          <p:cNvPr id="3" name="Slide Number Placeholder 2"/>
          <p:cNvSpPr>
            <a:spLocks noGrp="1"/>
          </p:cNvSpPr>
          <p:nvPr>
            <p:ph type="sldNum" sz="quarter" idx="12"/>
          </p:nvPr>
        </p:nvSpPr>
        <p:spPr/>
        <p:txBody>
          <a:bodyPr/>
          <a:lstStyle/>
          <a:p>
            <a:fld id="{9B76E54B-5BBA-9541-9CDA-30D09F65C9FC}" type="slidenum">
              <a:rPr lang="en-US" smtClean="0"/>
              <a:pPr/>
              <a:t>16</a:t>
            </a:fld>
            <a:endParaRPr lang="en-US"/>
          </a:p>
        </p:txBody>
      </p:sp>
    </p:spTree>
    <p:extLst>
      <p:ext uri="{BB962C8B-B14F-4D97-AF65-F5344CB8AC3E}">
        <p14:creationId xmlns:p14="http://schemas.microsoft.com/office/powerpoint/2010/main" val="1696043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Library Security Verification</a:t>
            </a:r>
          </a:p>
        </p:txBody>
      </p:sp>
      <p:sp>
        <p:nvSpPr>
          <p:cNvPr id="3" name="Slide Number Placeholder 2"/>
          <p:cNvSpPr>
            <a:spLocks noGrp="1"/>
          </p:cNvSpPr>
          <p:nvPr>
            <p:ph type="sldNum" sz="quarter" idx="12"/>
          </p:nvPr>
        </p:nvSpPr>
        <p:spPr/>
        <p:txBody>
          <a:bodyPr/>
          <a:lstStyle/>
          <a:p>
            <a:fld id="{9B76E54B-5BBA-9541-9CDA-30D09F65C9FC}" type="slidenum">
              <a:rPr lang="en-US" smtClean="0"/>
              <a:t>17</a:t>
            </a:fld>
            <a:endParaRPr lang="en-US"/>
          </a:p>
        </p:txBody>
      </p:sp>
    </p:spTree>
    <p:extLst>
      <p:ext uri="{BB962C8B-B14F-4D97-AF65-F5344CB8AC3E}">
        <p14:creationId xmlns:p14="http://schemas.microsoft.com/office/powerpoint/2010/main" val="1068649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OWASP dependency-check</a:t>
            </a:r>
          </a:p>
        </p:txBody>
      </p:sp>
      <p:sp>
        <p:nvSpPr>
          <p:cNvPr id="3" name="Content Placeholder 2"/>
          <p:cNvSpPr>
            <a:spLocks noGrp="1"/>
          </p:cNvSpPr>
          <p:nvPr>
            <p:ph idx="1"/>
          </p:nvPr>
        </p:nvSpPr>
        <p:spPr/>
        <p:txBody>
          <a:bodyPr/>
          <a:lstStyle/>
          <a:p>
            <a:r>
              <a:rPr lang="en-US" dirty="0"/>
              <a:t>Project stated December 2011 (first published in 2012)</a:t>
            </a:r>
          </a:p>
          <a:p>
            <a:r>
              <a:rPr lang="en-US" dirty="0"/>
              <a:t>As of 2017 this is full on Flagship OWASP Project</a:t>
            </a:r>
          </a:p>
          <a:p>
            <a:r>
              <a:rPr lang="en-US" dirty="0"/>
              <a:t>Performs Software Composition Analysis</a:t>
            </a:r>
          </a:p>
          <a:p>
            <a:pPr lvl="1"/>
            <a:r>
              <a:rPr lang="en-US" dirty="0"/>
              <a:t>Reports known vulnerabilities</a:t>
            </a:r>
          </a:p>
          <a:p>
            <a:r>
              <a:rPr lang="en-US" dirty="0"/>
              <a:t>Easy solution to the OWASP 2013 Top 10 A9 Using components with known vulnerabilities</a:t>
            </a:r>
          </a:p>
          <a:p>
            <a:r>
              <a:rPr lang="en-US" dirty="0"/>
              <a:t> Works as:</a:t>
            </a:r>
          </a:p>
        </p:txBody>
      </p:sp>
      <p:sp>
        <p:nvSpPr>
          <p:cNvPr id="4" name="Content Placeholder 2"/>
          <p:cNvSpPr txBox="1">
            <a:spLocks/>
          </p:cNvSpPr>
          <p:nvPr/>
        </p:nvSpPr>
        <p:spPr>
          <a:xfrm>
            <a:off x="534202" y="4524475"/>
            <a:ext cx="7713602" cy="1039529"/>
          </a:xfrm>
          <a:prstGeom prst="rect">
            <a:avLst/>
          </a:prstGeom>
        </p:spPr>
        <p:txBody>
          <a:bodyPr vert="horz" lIns="68580" tIns="34290" rIns="68580" bIns="34290" numCol="3"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100" dirty="0"/>
              <a:t>Maven Plugin</a:t>
            </a:r>
          </a:p>
          <a:p>
            <a:pPr lvl="1"/>
            <a:r>
              <a:rPr lang="en-US" sz="2100" dirty="0" err="1"/>
              <a:t>Gradle</a:t>
            </a:r>
            <a:r>
              <a:rPr lang="en-US" sz="2100" dirty="0"/>
              <a:t> Plugin</a:t>
            </a:r>
          </a:p>
          <a:p>
            <a:pPr lvl="1"/>
            <a:endParaRPr lang="en-US" sz="2100" dirty="0"/>
          </a:p>
          <a:p>
            <a:pPr lvl="1"/>
            <a:r>
              <a:rPr lang="en-US" sz="2100" dirty="0"/>
              <a:t>Jenkins Plugin</a:t>
            </a:r>
          </a:p>
          <a:p>
            <a:pPr lvl="1"/>
            <a:r>
              <a:rPr lang="en-US" sz="2100" dirty="0"/>
              <a:t>SBT Plugin</a:t>
            </a:r>
          </a:p>
          <a:p>
            <a:pPr lvl="1"/>
            <a:endParaRPr lang="en-US" sz="2100" dirty="0"/>
          </a:p>
          <a:p>
            <a:pPr lvl="1"/>
            <a:r>
              <a:rPr lang="en-US" sz="2100" dirty="0"/>
              <a:t>Ant Task</a:t>
            </a:r>
          </a:p>
          <a:p>
            <a:pPr lvl="1"/>
            <a:r>
              <a:rPr lang="en-US" sz="2100" dirty="0"/>
              <a:t>Command Line</a:t>
            </a:r>
          </a:p>
          <a:p>
            <a:pPr lvl="1"/>
            <a:endParaRPr lang="en-US" sz="2100" dirty="0"/>
          </a:p>
        </p:txBody>
      </p:sp>
    </p:spTree>
    <p:extLst>
      <p:ext uri="{BB962C8B-B14F-4D97-AF65-F5344CB8AC3E}">
        <p14:creationId xmlns:p14="http://schemas.microsoft.com/office/powerpoint/2010/main" val="16671633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Language/Technology Support</a:t>
            </a:r>
          </a:p>
        </p:txBody>
      </p:sp>
      <p:sp>
        <p:nvSpPr>
          <p:cNvPr id="3" name="Content Placeholder 2"/>
          <p:cNvSpPr>
            <a:spLocks noGrp="1"/>
          </p:cNvSpPr>
          <p:nvPr>
            <p:ph idx="1"/>
          </p:nvPr>
        </p:nvSpPr>
        <p:spPr>
          <a:xfrm>
            <a:off x="457200" y="1568003"/>
            <a:ext cx="8229600" cy="4111580"/>
          </a:xfrm>
        </p:spPr>
        <p:txBody>
          <a:bodyPr>
            <a:noAutofit/>
          </a:bodyPr>
          <a:lstStyle/>
          <a:p>
            <a:r>
              <a:rPr lang="en-US" sz="3200" dirty="0"/>
              <a:t>Fully supported: Java &amp; .NET</a:t>
            </a:r>
          </a:p>
          <a:p>
            <a:r>
              <a:rPr lang="en-US" sz="3200" dirty="0"/>
              <a:t>Experimental Analyzers:</a:t>
            </a:r>
          </a:p>
          <a:p>
            <a:pPr lvl="1"/>
            <a:r>
              <a:rPr lang="en-US" sz="2400" dirty="0" err="1"/>
              <a:t>CocoaPods</a:t>
            </a:r>
            <a:endParaRPr lang="en-US" sz="2400" dirty="0"/>
          </a:p>
          <a:p>
            <a:pPr lvl="1"/>
            <a:r>
              <a:rPr lang="en-US" sz="2400" dirty="0"/>
              <a:t>Swift Package Manager</a:t>
            </a:r>
          </a:p>
          <a:p>
            <a:pPr lvl="1"/>
            <a:r>
              <a:rPr lang="en-US" sz="2400" dirty="0"/>
              <a:t>Python</a:t>
            </a:r>
          </a:p>
          <a:p>
            <a:pPr lvl="1"/>
            <a:r>
              <a:rPr lang="en-US" sz="2400" dirty="0"/>
              <a:t>PHP (composer)</a:t>
            </a:r>
          </a:p>
          <a:p>
            <a:pPr lvl="1"/>
            <a:r>
              <a:rPr lang="en-US" sz="2400" dirty="0"/>
              <a:t>Node.js</a:t>
            </a:r>
          </a:p>
          <a:p>
            <a:pPr lvl="1"/>
            <a:r>
              <a:rPr lang="en-US" sz="2400" dirty="0"/>
              <a:t>Ruby</a:t>
            </a:r>
          </a:p>
        </p:txBody>
      </p:sp>
    </p:spTree>
    <p:extLst>
      <p:ext uri="{BB962C8B-B14F-4D97-AF65-F5344CB8AC3E}">
        <p14:creationId xmlns:p14="http://schemas.microsoft.com/office/powerpoint/2010/main" val="10275386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little background dirt…</a:t>
            </a:r>
            <a:endParaRPr lang="en-US" dirty="0"/>
          </a:p>
        </p:txBody>
      </p:sp>
      <p:sp>
        <p:nvSpPr>
          <p:cNvPr id="3" name="Content Placeholder 2"/>
          <p:cNvSpPr>
            <a:spLocks noGrp="1"/>
          </p:cNvSpPr>
          <p:nvPr>
            <p:ph idx="4294967295"/>
          </p:nvPr>
        </p:nvSpPr>
        <p:spPr>
          <a:xfrm>
            <a:off x="457200" y="1371599"/>
            <a:ext cx="8229600" cy="4800600"/>
          </a:xfrm>
        </p:spPr>
        <p:txBody>
          <a:bodyPr/>
          <a:lstStyle/>
          <a:p>
            <a:r>
              <a:rPr lang="en-US" dirty="0" err="1"/>
              <a:t>jim@manicode.com</a:t>
            </a:r>
            <a:endParaRPr lang="en-US" dirty="0"/>
          </a:p>
          <a:p>
            <a:r>
              <a:rPr lang="en-US" dirty="0"/>
              <a:t>       @</a:t>
            </a:r>
            <a:r>
              <a:rPr lang="en-US" dirty="0" err="1"/>
              <a:t>manicode</a:t>
            </a:r>
            <a:endParaRPr lang="en-US" dirty="0"/>
          </a:p>
          <a:p>
            <a:endParaRPr lang="en-US" dirty="0"/>
          </a:p>
          <a:p>
            <a:pPr lvl="2"/>
            <a:r>
              <a:rPr lang="en-US" dirty="0"/>
              <a:t>Former OWASP Global Board Member</a:t>
            </a:r>
          </a:p>
          <a:p>
            <a:pPr lvl="2"/>
            <a:r>
              <a:rPr lang="en-US" dirty="0"/>
              <a:t>Project manager of the</a:t>
            </a:r>
            <a:br>
              <a:rPr lang="en-US" dirty="0"/>
            </a:br>
            <a:r>
              <a:rPr lang="en-US" dirty="0"/>
              <a:t>OWASP Cheat Sheet Series and</a:t>
            </a:r>
            <a:br>
              <a:rPr lang="en-US" dirty="0"/>
            </a:br>
            <a:r>
              <a:rPr lang="en-US" dirty="0"/>
              <a:t>several other OWASP projects</a:t>
            </a:r>
          </a:p>
          <a:p>
            <a:pPr lvl="2"/>
            <a:r>
              <a:rPr lang="en-US" dirty="0"/>
              <a:t>20+ years of software</a:t>
            </a:r>
            <a:br>
              <a:rPr lang="en-US" dirty="0"/>
            </a:br>
            <a:r>
              <a:rPr lang="en-US" dirty="0"/>
              <a:t>development experience</a:t>
            </a:r>
          </a:p>
          <a:p>
            <a:pPr lvl="2"/>
            <a:r>
              <a:rPr lang="en-US" dirty="0"/>
              <a:t>Author of "Iron-Clad Java,</a:t>
            </a:r>
            <a:br>
              <a:rPr lang="en-US" dirty="0"/>
            </a:br>
            <a:r>
              <a:rPr lang="en-US" dirty="0"/>
              <a:t>Building Secure Web Applications”</a:t>
            </a:r>
            <a:br>
              <a:rPr lang="en-US" dirty="0"/>
            </a:br>
            <a:r>
              <a:rPr lang="en-US" dirty="0"/>
              <a:t>from McGraw-Hill/Oracle-Press</a:t>
            </a:r>
          </a:p>
          <a:p>
            <a:pPr lvl="2"/>
            <a:r>
              <a:rPr lang="en-US" dirty="0"/>
              <a:t>Kauai, Hawaii Resident </a:t>
            </a:r>
          </a:p>
        </p:txBody>
      </p:sp>
      <p:sp>
        <p:nvSpPr>
          <p:cNvPr id="5" name="Slide Number Placeholder 4"/>
          <p:cNvSpPr>
            <a:spLocks noGrp="1"/>
          </p:cNvSpPr>
          <p:nvPr>
            <p:ph type="sldNum" sz="quarter" idx="12"/>
          </p:nvPr>
        </p:nvSpPr>
        <p:spPr/>
        <p:txBody>
          <a:bodyPr/>
          <a:lstStyle/>
          <a:p>
            <a:fld id="{9B76E54B-5BBA-9541-9CDA-30D09F65C9FC}" type="slidenum">
              <a:rPr lang="en-US" smtClean="0"/>
              <a:pPr/>
              <a:t>2</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69280" y="0"/>
            <a:ext cx="3017520" cy="6858000"/>
          </a:xfrm>
          <a:prstGeom prst="rect">
            <a:avLst/>
          </a:prstGeom>
        </p:spPr>
      </p:pic>
      <p:pic>
        <p:nvPicPr>
          <p:cNvPr id="11" name="Picture 10" descr="TweetBirds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0071" y="1868724"/>
            <a:ext cx="457200" cy="371856"/>
          </a:xfrm>
          <a:prstGeom prst="rect">
            <a:avLst/>
          </a:prstGeom>
        </p:spPr>
      </p:pic>
      <p:pic>
        <p:nvPicPr>
          <p:cNvPr id="12" name="Picture 11" descr="Iron-Clad-Java-Book.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11120" y="3184494"/>
            <a:ext cx="1905000" cy="2362200"/>
          </a:xfrm>
          <a:prstGeom prst="rect">
            <a:avLst/>
          </a:prstGeom>
          <a:effectLst>
            <a:outerShdw blurRad="152400" dist="114300" dir="7440000" algn="tl" rotWithShape="0">
              <a:srgbClr val="000000">
                <a:alpha val="20000"/>
              </a:srgbClr>
            </a:outerShdw>
          </a:effectLst>
        </p:spPr>
      </p:pic>
    </p:spTree>
    <p:extLst>
      <p:ext uri="{BB962C8B-B14F-4D97-AF65-F5344CB8AC3E}">
        <p14:creationId xmlns:p14="http://schemas.microsoft.com/office/powerpoint/2010/main" val="5198250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Data Source</a:t>
            </a:r>
          </a:p>
        </p:txBody>
      </p:sp>
      <p:sp>
        <p:nvSpPr>
          <p:cNvPr id="3" name="Content Placeholder 2"/>
          <p:cNvSpPr>
            <a:spLocks noGrp="1"/>
          </p:cNvSpPr>
          <p:nvPr>
            <p:ph idx="1"/>
          </p:nvPr>
        </p:nvSpPr>
        <p:spPr>
          <a:xfrm>
            <a:off x="457200" y="1529366"/>
            <a:ext cx="8686800" cy="4304764"/>
          </a:xfrm>
        </p:spPr>
        <p:txBody>
          <a:bodyPr>
            <a:normAutofit/>
          </a:bodyPr>
          <a:lstStyle/>
          <a:p>
            <a:r>
              <a:rPr lang="en-US" sz="2800" dirty="0"/>
              <a:t>National Vulnerability Database (NVD)</a:t>
            </a:r>
          </a:p>
          <a:p>
            <a:pPr lvl="1"/>
            <a:r>
              <a:rPr lang="en-US" sz="2000" dirty="0">
                <a:hlinkClick r:id="rId3"/>
              </a:rPr>
              <a:t>https://nvd.nist.gov</a:t>
            </a:r>
            <a:r>
              <a:rPr lang="en-US" sz="2000" dirty="0"/>
              <a:t> </a:t>
            </a:r>
          </a:p>
          <a:p>
            <a:r>
              <a:rPr lang="en-US" sz="2800" dirty="0"/>
              <a:t>Contains a listing of Common Vulnerability and Exposures (CVE)</a:t>
            </a:r>
          </a:p>
          <a:p>
            <a:r>
              <a:rPr lang="en-US" sz="2800" dirty="0"/>
              <a:t>Each CVE entry contains</a:t>
            </a:r>
          </a:p>
          <a:p>
            <a:pPr lvl="1"/>
            <a:r>
              <a:rPr lang="en-US" sz="2000" dirty="0"/>
              <a:t>A description of the vulnerability or exposure</a:t>
            </a:r>
          </a:p>
          <a:p>
            <a:pPr lvl="1"/>
            <a:r>
              <a:rPr lang="en-US" sz="2000" dirty="0"/>
              <a:t>A Common Vulnerability Scoring System (CVSS) score</a:t>
            </a:r>
          </a:p>
          <a:p>
            <a:pPr lvl="1"/>
            <a:r>
              <a:rPr lang="en-US" sz="2000" dirty="0"/>
              <a:t>A list of the affected platforms identified by their Common Platform Enumeration (CPE)</a:t>
            </a:r>
          </a:p>
          <a:p>
            <a:pPr lvl="1"/>
            <a:endParaRPr lang="en-US" dirty="0"/>
          </a:p>
        </p:txBody>
      </p:sp>
    </p:spTree>
    <p:extLst>
      <p:ext uri="{BB962C8B-B14F-4D97-AF65-F5344CB8AC3E}">
        <p14:creationId xmlns:p14="http://schemas.microsoft.com/office/powerpoint/2010/main" val="34529152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Identification Problems</a:t>
            </a:r>
          </a:p>
        </p:txBody>
      </p:sp>
      <p:sp>
        <p:nvSpPr>
          <p:cNvPr id="3" name="Content Placeholder 2"/>
          <p:cNvSpPr>
            <a:spLocks noGrp="1"/>
          </p:cNvSpPr>
          <p:nvPr>
            <p:ph idx="1"/>
          </p:nvPr>
        </p:nvSpPr>
        <p:spPr>
          <a:xfrm>
            <a:off x="457200" y="1568003"/>
            <a:ext cx="8229600" cy="4536583"/>
          </a:xfrm>
        </p:spPr>
        <p:txBody>
          <a:bodyPr>
            <a:noAutofit/>
          </a:bodyPr>
          <a:lstStyle/>
          <a:p>
            <a:r>
              <a:rPr lang="en-US" sz="2400" dirty="0"/>
              <a:t>Development &amp; Security use different identifiers</a:t>
            </a:r>
          </a:p>
          <a:p>
            <a:r>
              <a:rPr lang="en-US" sz="2400" dirty="0"/>
              <a:t>Development (GAV coordinates):</a:t>
            </a:r>
          </a:p>
          <a:p>
            <a:pPr lvl="1"/>
            <a:r>
              <a:rPr lang="en-US" sz="2000" dirty="0"/>
              <a:t>org.springframework:spring-core:3.2.0.RELEASE</a:t>
            </a:r>
          </a:p>
          <a:p>
            <a:r>
              <a:rPr lang="en-US" sz="2400" dirty="0"/>
              <a:t>Security uses Common Platform Enumeration (CPE):</a:t>
            </a:r>
          </a:p>
          <a:p>
            <a:pPr lvl="1"/>
            <a:r>
              <a:rPr lang="en-US" sz="2000" dirty="0" err="1"/>
              <a:t>cpe</a:t>
            </a:r>
            <a:r>
              <a:rPr lang="en-US" sz="2000" dirty="0"/>
              <a:t>:/a:springsource:spring_framework:3.2.0</a:t>
            </a:r>
          </a:p>
          <a:p>
            <a:pPr lvl="1"/>
            <a:r>
              <a:rPr lang="en-US" sz="2000" dirty="0" err="1"/>
              <a:t>cpe</a:t>
            </a:r>
            <a:r>
              <a:rPr lang="en-US" sz="2000" dirty="0"/>
              <a:t>:/a:pivotal:spring_framework:3.2.0</a:t>
            </a:r>
          </a:p>
          <a:p>
            <a:pPr lvl="1"/>
            <a:r>
              <a:rPr lang="en-US" sz="2000" dirty="0" err="1"/>
              <a:t>cpe</a:t>
            </a:r>
            <a:r>
              <a:rPr lang="en-US" sz="2000" dirty="0"/>
              <a:t>:/a:pivotal_software:spring_framework:3.2.0</a:t>
            </a:r>
          </a:p>
          <a:p>
            <a:r>
              <a:rPr lang="en-US" sz="2400" dirty="0"/>
              <a:t>No publicly available database exists to map between the two</a:t>
            </a:r>
          </a:p>
          <a:p>
            <a:endParaRPr lang="en-US" dirty="0"/>
          </a:p>
        </p:txBody>
      </p:sp>
    </p:spTree>
    <p:extLst>
      <p:ext uri="{BB962C8B-B14F-4D97-AF65-F5344CB8AC3E}">
        <p14:creationId xmlns:p14="http://schemas.microsoft.com/office/powerpoint/2010/main" val="1414544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Identification</a:t>
            </a:r>
          </a:p>
        </p:txBody>
      </p:sp>
      <p:sp>
        <p:nvSpPr>
          <p:cNvPr id="3" name="Content Placeholder 2"/>
          <p:cNvSpPr>
            <a:spLocks noGrp="1"/>
          </p:cNvSpPr>
          <p:nvPr>
            <p:ph idx="1"/>
          </p:nvPr>
        </p:nvSpPr>
        <p:spPr/>
        <p:txBody>
          <a:bodyPr/>
          <a:lstStyle/>
          <a:p>
            <a:r>
              <a:rPr lang="en-US" sz="2800" dirty="0"/>
              <a:t>Evidence is extracted from dependencies</a:t>
            </a:r>
          </a:p>
          <a:p>
            <a:pPr lvl="1"/>
            <a:r>
              <a:rPr lang="en-US" sz="2000" dirty="0"/>
              <a:t>File name, manifest, POM, package names, etc.</a:t>
            </a:r>
          </a:p>
          <a:p>
            <a:pPr lvl="1"/>
            <a:r>
              <a:rPr lang="en-US" sz="2000" dirty="0"/>
              <a:t>Evidence is grouped into Vendor, Product, and Version collections</a:t>
            </a:r>
          </a:p>
          <a:p>
            <a:r>
              <a:rPr lang="en-US" sz="2800" dirty="0"/>
              <a:t>Local copy of the NVD CVE is maintained</a:t>
            </a:r>
          </a:p>
          <a:p>
            <a:r>
              <a:rPr lang="en-US" sz="2800" dirty="0"/>
              <a:t>Lucene Index of the CPE information is created</a:t>
            </a:r>
          </a:p>
          <a:p>
            <a:r>
              <a:rPr lang="en-US" sz="2800" dirty="0"/>
              <a:t>Evidence collected is used to search the index and identify the library by CPE</a:t>
            </a:r>
          </a:p>
          <a:p>
            <a:endParaRPr lang="en-US" dirty="0"/>
          </a:p>
          <a:p>
            <a:endParaRPr lang="en-US" dirty="0"/>
          </a:p>
        </p:txBody>
      </p:sp>
    </p:spTree>
    <p:extLst>
      <p:ext uri="{BB962C8B-B14F-4D97-AF65-F5344CB8AC3E}">
        <p14:creationId xmlns:p14="http://schemas.microsoft.com/office/powerpoint/2010/main" val="1039701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Identification Issues</a:t>
            </a:r>
          </a:p>
        </p:txBody>
      </p:sp>
      <p:sp>
        <p:nvSpPr>
          <p:cNvPr id="3" name="Content Placeholder 2"/>
          <p:cNvSpPr>
            <a:spLocks noGrp="1"/>
          </p:cNvSpPr>
          <p:nvPr>
            <p:ph idx="1"/>
          </p:nvPr>
        </p:nvSpPr>
        <p:spPr/>
        <p:txBody>
          <a:bodyPr/>
          <a:lstStyle/>
          <a:p>
            <a:r>
              <a:rPr lang="en-US" sz="3600" dirty="0"/>
              <a:t>False Positives</a:t>
            </a:r>
          </a:p>
          <a:p>
            <a:pPr lvl="1"/>
            <a:r>
              <a:rPr lang="en-US" sz="2800" dirty="0"/>
              <a:t>Evidence extracted may cause incorrect identification</a:t>
            </a:r>
          </a:p>
          <a:p>
            <a:pPr lvl="1"/>
            <a:endParaRPr lang="en-US" sz="2800" dirty="0"/>
          </a:p>
          <a:p>
            <a:r>
              <a:rPr lang="en-US" sz="3600" dirty="0"/>
              <a:t>False Negatives</a:t>
            </a:r>
          </a:p>
          <a:p>
            <a:pPr lvl="1"/>
            <a:r>
              <a:rPr lang="en-US" sz="2800" dirty="0"/>
              <a:t>If key elements are not included in the dependency (e.g. jar, </a:t>
            </a:r>
            <a:r>
              <a:rPr lang="en-US" sz="2800" dirty="0" err="1"/>
              <a:t>dll</a:t>
            </a:r>
            <a:r>
              <a:rPr lang="en-US" sz="2800" dirty="0"/>
              <a:t>) the library will not be identified and may result in un-reported risk</a:t>
            </a:r>
          </a:p>
          <a:p>
            <a:endParaRPr lang="en-US" sz="3200" dirty="0"/>
          </a:p>
          <a:p>
            <a:endParaRPr lang="en-US" sz="3200" dirty="0"/>
          </a:p>
        </p:txBody>
      </p:sp>
    </p:spTree>
    <p:extLst>
      <p:ext uri="{BB962C8B-B14F-4D97-AF65-F5344CB8AC3E}">
        <p14:creationId xmlns:p14="http://schemas.microsoft.com/office/powerpoint/2010/main" val="1375884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False Positives</a:t>
            </a:r>
          </a:p>
        </p:txBody>
      </p:sp>
      <p:sp>
        <p:nvSpPr>
          <p:cNvPr id="3" name="Content Placeholder 2"/>
          <p:cNvSpPr>
            <a:spLocks noGrp="1"/>
          </p:cNvSpPr>
          <p:nvPr>
            <p:ph idx="1"/>
          </p:nvPr>
        </p:nvSpPr>
        <p:spPr>
          <a:xfrm>
            <a:off x="457200" y="2057400"/>
            <a:ext cx="8229600" cy="864469"/>
          </a:xfrm>
        </p:spPr>
        <p:txBody>
          <a:bodyPr/>
          <a:lstStyle/>
          <a:p>
            <a:r>
              <a:rPr lang="en-US" dirty="0"/>
              <a:t>Invalid dependency identification can be resolved using a suppression file:</a:t>
            </a:r>
          </a:p>
          <a:p>
            <a:endParaRPr lang="en-US" dirty="0"/>
          </a:p>
          <a:p>
            <a:endParaRPr lang="en-US" dirty="0"/>
          </a:p>
        </p:txBody>
      </p:sp>
      <p:sp>
        <p:nvSpPr>
          <p:cNvPr id="4" name="Rectangle 2"/>
          <p:cNvSpPr>
            <a:spLocks noChangeArrowheads="1"/>
          </p:cNvSpPr>
          <p:nvPr/>
        </p:nvSpPr>
        <p:spPr bwMode="auto">
          <a:xfrm>
            <a:off x="765211" y="2937910"/>
            <a:ext cx="7755969" cy="21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500" dirty="0">
                <a:solidFill>
                  <a:srgbClr val="333333"/>
                </a:solidFill>
                <a:latin typeface="Lucida Console" panose="020B0609040504020204" pitchFamily="49" charset="0"/>
                <a:cs typeface="Courier New" panose="02070309020205020404" pitchFamily="49" charset="0"/>
              </a:rPr>
              <a:t>&lt;</a:t>
            </a:r>
            <a:r>
              <a:rPr lang="en-US" altLang="en-US" sz="1500" dirty="0">
                <a:solidFill>
                  <a:srgbClr val="268BD2"/>
                </a:solidFill>
                <a:latin typeface="Lucida Console" panose="020B0609040504020204" pitchFamily="49" charset="0"/>
                <a:cs typeface="Courier New" panose="02070309020205020404" pitchFamily="49" charset="0"/>
              </a:rPr>
              <a:t>suppress</a:t>
            </a:r>
            <a:r>
              <a:rPr lang="en-US" altLang="en-US" sz="1500" dirty="0">
                <a:solidFill>
                  <a:srgbClr val="333333"/>
                </a:solidFill>
                <a:latin typeface="Lucida Console" panose="020B0609040504020204" pitchFamily="49" charset="0"/>
                <a:cs typeface="Courier New" panose="02070309020205020404" pitchFamily="49" charset="0"/>
              </a:rPr>
              <a:t>&gt; </a:t>
            </a:r>
          </a:p>
          <a:p>
            <a:pPr defTabSz="685800" eaLnBrk="0" fontAlgn="base" hangingPunct="0">
              <a:spcBef>
                <a:spcPct val="0"/>
              </a:spcBef>
              <a:spcAft>
                <a:spcPct val="0"/>
              </a:spcAft>
            </a:pPr>
            <a:r>
              <a:rPr lang="en-US" altLang="en-US" sz="1500" dirty="0">
                <a:solidFill>
                  <a:srgbClr val="333333"/>
                </a:solidFill>
                <a:latin typeface="Lucida Console" panose="020B0609040504020204" pitchFamily="49" charset="0"/>
                <a:cs typeface="Courier New" panose="02070309020205020404" pitchFamily="49" charset="0"/>
              </a:rPr>
              <a:t>   &lt;</a:t>
            </a:r>
            <a:r>
              <a:rPr lang="en-US" altLang="en-US" sz="1500" dirty="0">
                <a:solidFill>
                  <a:srgbClr val="268BD2"/>
                </a:solidFill>
                <a:latin typeface="Lucida Console" panose="020B0609040504020204" pitchFamily="49" charset="0"/>
                <a:cs typeface="Courier New" panose="02070309020205020404" pitchFamily="49" charset="0"/>
              </a:rPr>
              <a:t>notes</a:t>
            </a:r>
            <a:r>
              <a:rPr lang="en-US" altLang="en-US" sz="1500" dirty="0">
                <a:solidFill>
                  <a:srgbClr val="333333"/>
                </a:solidFill>
                <a:latin typeface="Lucida Console" panose="020B0609040504020204" pitchFamily="49" charset="0"/>
                <a:cs typeface="Courier New" panose="02070309020205020404" pitchFamily="49" charset="0"/>
              </a:rPr>
              <a:t>&gt;</a:t>
            </a:r>
            <a:r>
              <a:rPr lang="en-US" altLang="en-US" sz="1500" dirty="0">
                <a:solidFill>
                  <a:srgbClr val="CB4B16"/>
                </a:solidFill>
                <a:latin typeface="Lucida Console" panose="020B0609040504020204" pitchFamily="49" charset="0"/>
                <a:cs typeface="Courier New" panose="02070309020205020404" pitchFamily="49" charset="0"/>
              </a:rPr>
              <a:t>&lt;![CDATA[ </a:t>
            </a:r>
          </a:p>
          <a:p>
            <a:pPr defTabSz="685800" eaLnBrk="0" fontAlgn="base" hangingPunct="0">
              <a:spcBef>
                <a:spcPct val="0"/>
              </a:spcBef>
              <a:spcAft>
                <a:spcPct val="0"/>
              </a:spcAft>
            </a:pPr>
            <a:r>
              <a:rPr lang="en-US" altLang="en-US" sz="1500" dirty="0">
                <a:solidFill>
                  <a:srgbClr val="CB4B16"/>
                </a:solidFill>
                <a:latin typeface="Lucida Console" panose="020B0609040504020204" pitchFamily="49" charset="0"/>
                <a:cs typeface="Courier New" panose="02070309020205020404" pitchFamily="49" charset="0"/>
              </a:rPr>
              <a:t>   This suppresses false positives identified on spring security. </a:t>
            </a:r>
          </a:p>
          <a:p>
            <a:pPr defTabSz="685800" eaLnBrk="0" fontAlgn="base" hangingPunct="0">
              <a:spcBef>
                <a:spcPct val="0"/>
              </a:spcBef>
              <a:spcAft>
                <a:spcPct val="0"/>
              </a:spcAft>
            </a:pPr>
            <a:r>
              <a:rPr lang="en-US" altLang="en-US" sz="1500" dirty="0">
                <a:solidFill>
                  <a:srgbClr val="CB4B16"/>
                </a:solidFill>
                <a:latin typeface="Lucida Console" panose="020B0609040504020204" pitchFamily="49" charset="0"/>
                <a:cs typeface="Courier New" panose="02070309020205020404" pitchFamily="49" charset="0"/>
              </a:rPr>
              <a:t>   ]]&gt;</a:t>
            </a:r>
            <a:r>
              <a:rPr lang="en-US" altLang="en-US" sz="1500" dirty="0">
                <a:solidFill>
                  <a:srgbClr val="333333"/>
                </a:solidFill>
                <a:latin typeface="Lucida Console" panose="020B0609040504020204" pitchFamily="49" charset="0"/>
                <a:cs typeface="Courier New" panose="02070309020205020404" pitchFamily="49" charset="0"/>
              </a:rPr>
              <a:t>&lt;/</a:t>
            </a:r>
            <a:r>
              <a:rPr lang="en-US" altLang="en-US" sz="1500" dirty="0">
                <a:solidFill>
                  <a:srgbClr val="268BD2"/>
                </a:solidFill>
                <a:latin typeface="Lucida Console" panose="020B0609040504020204" pitchFamily="49" charset="0"/>
                <a:cs typeface="Courier New" panose="02070309020205020404" pitchFamily="49" charset="0"/>
              </a:rPr>
              <a:t>notes</a:t>
            </a:r>
            <a:r>
              <a:rPr lang="en-US" altLang="en-US" sz="1500" dirty="0">
                <a:solidFill>
                  <a:srgbClr val="333333"/>
                </a:solidFill>
                <a:latin typeface="Lucida Console" panose="020B0609040504020204" pitchFamily="49" charset="0"/>
                <a:cs typeface="Courier New" panose="02070309020205020404" pitchFamily="49" charset="0"/>
              </a:rPr>
              <a:t>&gt;</a:t>
            </a:r>
          </a:p>
          <a:p>
            <a:pPr defTabSz="685800" eaLnBrk="0" fontAlgn="base" hangingPunct="0">
              <a:spcBef>
                <a:spcPct val="0"/>
              </a:spcBef>
              <a:spcAft>
                <a:spcPct val="0"/>
              </a:spcAft>
            </a:pPr>
            <a:r>
              <a:rPr lang="en-US" altLang="en-US" sz="1500" dirty="0">
                <a:solidFill>
                  <a:srgbClr val="333333"/>
                </a:solidFill>
                <a:latin typeface="Lucida Console" panose="020B0609040504020204" pitchFamily="49" charset="0"/>
                <a:cs typeface="Courier New" panose="02070309020205020404" pitchFamily="49" charset="0"/>
              </a:rPr>
              <a:t>   &lt;</a:t>
            </a:r>
            <a:r>
              <a:rPr lang="en-US" altLang="en-US" sz="1500" dirty="0" err="1">
                <a:solidFill>
                  <a:srgbClr val="268BD2"/>
                </a:solidFill>
                <a:latin typeface="Lucida Console" panose="020B0609040504020204" pitchFamily="49" charset="0"/>
                <a:cs typeface="Courier New" panose="02070309020205020404" pitchFamily="49" charset="0"/>
              </a:rPr>
              <a:t>gav</a:t>
            </a:r>
            <a:r>
              <a:rPr lang="en-US" altLang="en-US" sz="1500" dirty="0">
                <a:solidFill>
                  <a:srgbClr val="333333"/>
                </a:solidFill>
                <a:latin typeface="Lucida Console" panose="020B0609040504020204" pitchFamily="49" charset="0"/>
                <a:cs typeface="Courier New" panose="02070309020205020404" pitchFamily="49" charset="0"/>
              </a:rPr>
              <a:t> </a:t>
            </a:r>
            <a:r>
              <a:rPr lang="en-US" altLang="en-US" sz="1500" dirty="0">
                <a:solidFill>
                  <a:srgbClr val="B58900"/>
                </a:solidFill>
                <a:latin typeface="Lucida Console" panose="020B0609040504020204" pitchFamily="49" charset="0"/>
                <a:cs typeface="Courier New" panose="02070309020205020404" pitchFamily="49" charset="0"/>
              </a:rPr>
              <a:t>regex</a:t>
            </a:r>
            <a:r>
              <a:rPr lang="en-US" altLang="en-US" sz="1500" dirty="0">
                <a:solidFill>
                  <a:srgbClr val="333333"/>
                </a:solidFill>
                <a:latin typeface="Lucida Console" panose="020B0609040504020204" pitchFamily="49" charset="0"/>
                <a:cs typeface="Courier New" panose="02070309020205020404" pitchFamily="49" charset="0"/>
              </a:rPr>
              <a:t>=</a:t>
            </a:r>
            <a:r>
              <a:rPr lang="en-US" altLang="en-US" sz="1500" dirty="0">
                <a:solidFill>
                  <a:srgbClr val="2AA198"/>
                </a:solidFill>
                <a:latin typeface="Lucida Console" panose="020B0609040504020204" pitchFamily="49" charset="0"/>
                <a:cs typeface="Courier New" panose="02070309020205020404" pitchFamily="49" charset="0"/>
              </a:rPr>
              <a:t>"true"</a:t>
            </a:r>
            <a:r>
              <a:rPr lang="en-US" altLang="en-US" sz="1500" dirty="0">
                <a:solidFill>
                  <a:srgbClr val="333333"/>
                </a:solidFill>
                <a:latin typeface="Lucida Console" panose="020B0609040504020204" pitchFamily="49" charset="0"/>
                <a:cs typeface="Courier New" panose="02070309020205020404" pitchFamily="49" charset="0"/>
              </a:rPr>
              <a:t>&gt;org\.</a:t>
            </a:r>
            <a:r>
              <a:rPr lang="en-US" altLang="en-US" sz="1500" dirty="0" err="1">
                <a:solidFill>
                  <a:srgbClr val="333333"/>
                </a:solidFill>
                <a:latin typeface="Lucida Console" panose="020B0609040504020204" pitchFamily="49" charset="0"/>
                <a:cs typeface="Courier New" panose="02070309020205020404" pitchFamily="49" charset="0"/>
              </a:rPr>
              <a:t>springframework</a:t>
            </a:r>
            <a:r>
              <a:rPr lang="en-US" altLang="en-US" sz="1500" dirty="0">
                <a:solidFill>
                  <a:srgbClr val="333333"/>
                </a:solidFill>
                <a:latin typeface="Lucida Console" panose="020B0609040504020204" pitchFamily="49" charset="0"/>
                <a:cs typeface="Courier New" panose="02070309020205020404" pitchFamily="49" charset="0"/>
              </a:rPr>
              <a:t>\.</a:t>
            </a:r>
            <a:r>
              <a:rPr lang="en-US" altLang="en-US" sz="1500" dirty="0" err="1">
                <a:solidFill>
                  <a:srgbClr val="333333"/>
                </a:solidFill>
                <a:latin typeface="Lucida Console" panose="020B0609040504020204" pitchFamily="49" charset="0"/>
                <a:cs typeface="Courier New" panose="02070309020205020404" pitchFamily="49" charset="0"/>
              </a:rPr>
              <a:t>security:spring</a:t>
            </a:r>
            <a:r>
              <a:rPr lang="en-US" altLang="en-US" sz="1500" dirty="0">
                <a:solidFill>
                  <a:srgbClr val="333333"/>
                </a:solidFill>
                <a:latin typeface="Lucida Console" panose="020B0609040504020204" pitchFamily="49" charset="0"/>
                <a:cs typeface="Courier New" panose="02070309020205020404" pitchFamily="49" charset="0"/>
              </a:rPr>
              <a:t>.*&lt;/</a:t>
            </a:r>
            <a:r>
              <a:rPr lang="en-US" altLang="en-US" sz="1500" dirty="0" err="1">
                <a:solidFill>
                  <a:srgbClr val="268BD2"/>
                </a:solidFill>
                <a:latin typeface="Lucida Console" panose="020B0609040504020204" pitchFamily="49" charset="0"/>
                <a:cs typeface="Courier New" panose="02070309020205020404" pitchFamily="49" charset="0"/>
              </a:rPr>
              <a:t>gav</a:t>
            </a:r>
            <a:r>
              <a:rPr lang="en-US" altLang="en-US" sz="1500" dirty="0">
                <a:solidFill>
                  <a:srgbClr val="333333"/>
                </a:solidFill>
                <a:latin typeface="Lucida Console" panose="020B0609040504020204" pitchFamily="49" charset="0"/>
                <a:cs typeface="Courier New" panose="02070309020205020404" pitchFamily="49" charset="0"/>
              </a:rPr>
              <a:t>&gt;</a:t>
            </a:r>
          </a:p>
          <a:p>
            <a:pPr defTabSz="685800" eaLnBrk="0" fontAlgn="base" hangingPunct="0">
              <a:spcBef>
                <a:spcPct val="0"/>
              </a:spcBef>
              <a:spcAft>
                <a:spcPct val="0"/>
              </a:spcAft>
            </a:pPr>
            <a:r>
              <a:rPr lang="en-US" altLang="en-US" sz="1500" dirty="0">
                <a:solidFill>
                  <a:srgbClr val="333333"/>
                </a:solidFill>
                <a:latin typeface="Lucida Console" panose="020B0609040504020204" pitchFamily="49" charset="0"/>
                <a:cs typeface="Courier New" panose="02070309020205020404" pitchFamily="49" charset="0"/>
              </a:rPr>
              <a:t>   &lt;</a:t>
            </a:r>
            <a:r>
              <a:rPr lang="en-US" altLang="en-US" sz="1500" dirty="0" err="1">
                <a:solidFill>
                  <a:srgbClr val="268BD2"/>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&gt;</a:t>
            </a:r>
            <a:r>
              <a:rPr lang="en-US" altLang="en-US" sz="1500" dirty="0" err="1">
                <a:solidFill>
                  <a:srgbClr val="333333"/>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a:t>
            </a:r>
            <a:r>
              <a:rPr lang="en-US" altLang="en-US" sz="1500" dirty="0" err="1">
                <a:solidFill>
                  <a:srgbClr val="333333"/>
                </a:solidFill>
                <a:latin typeface="Lucida Console" panose="020B0609040504020204" pitchFamily="49" charset="0"/>
                <a:cs typeface="Courier New" panose="02070309020205020404" pitchFamily="49" charset="0"/>
              </a:rPr>
              <a:t>a:mod_security:mod_security</a:t>
            </a:r>
            <a:r>
              <a:rPr lang="en-US" altLang="en-US" sz="1500" dirty="0">
                <a:solidFill>
                  <a:srgbClr val="333333"/>
                </a:solidFill>
                <a:latin typeface="Lucida Console" panose="020B0609040504020204" pitchFamily="49" charset="0"/>
                <a:cs typeface="Courier New" panose="02070309020205020404" pitchFamily="49" charset="0"/>
              </a:rPr>
              <a:t>&lt;/</a:t>
            </a:r>
            <a:r>
              <a:rPr lang="en-US" altLang="en-US" sz="1500" dirty="0" err="1">
                <a:solidFill>
                  <a:srgbClr val="268BD2"/>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&gt;</a:t>
            </a:r>
          </a:p>
          <a:p>
            <a:pPr defTabSz="685800" eaLnBrk="0" fontAlgn="base" hangingPunct="0">
              <a:spcBef>
                <a:spcPct val="0"/>
              </a:spcBef>
              <a:spcAft>
                <a:spcPct val="0"/>
              </a:spcAft>
            </a:pPr>
            <a:r>
              <a:rPr lang="en-US" altLang="en-US" sz="1500" dirty="0">
                <a:solidFill>
                  <a:srgbClr val="333333"/>
                </a:solidFill>
                <a:latin typeface="Lucida Console" panose="020B0609040504020204" pitchFamily="49" charset="0"/>
                <a:cs typeface="Courier New" panose="02070309020205020404" pitchFamily="49" charset="0"/>
              </a:rPr>
              <a:t>   &lt;</a:t>
            </a:r>
            <a:r>
              <a:rPr lang="en-US" altLang="en-US" sz="1500" dirty="0" err="1">
                <a:solidFill>
                  <a:srgbClr val="268BD2"/>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&gt;</a:t>
            </a:r>
            <a:r>
              <a:rPr lang="en-US" altLang="en-US" sz="1500" dirty="0" err="1">
                <a:solidFill>
                  <a:srgbClr val="333333"/>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a:t>
            </a:r>
            <a:r>
              <a:rPr lang="en-US" altLang="en-US" sz="1500" dirty="0" err="1">
                <a:solidFill>
                  <a:srgbClr val="333333"/>
                </a:solidFill>
                <a:latin typeface="Lucida Console" panose="020B0609040504020204" pitchFamily="49" charset="0"/>
                <a:cs typeface="Courier New" panose="02070309020205020404" pitchFamily="49" charset="0"/>
              </a:rPr>
              <a:t>a:springsource:spring_framework</a:t>
            </a:r>
            <a:r>
              <a:rPr lang="en-US" altLang="en-US" sz="1500" dirty="0">
                <a:solidFill>
                  <a:srgbClr val="333333"/>
                </a:solidFill>
                <a:latin typeface="Lucida Console" panose="020B0609040504020204" pitchFamily="49" charset="0"/>
                <a:cs typeface="Courier New" panose="02070309020205020404" pitchFamily="49" charset="0"/>
              </a:rPr>
              <a:t>&lt;/</a:t>
            </a:r>
            <a:r>
              <a:rPr lang="en-US" altLang="en-US" sz="1500" dirty="0" err="1">
                <a:solidFill>
                  <a:srgbClr val="268BD2"/>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&gt;</a:t>
            </a:r>
          </a:p>
          <a:p>
            <a:pPr defTabSz="685800" eaLnBrk="0" fontAlgn="base" hangingPunct="0">
              <a:spcBef>
                <a:spcPct val="0"/>
              </a:spcBef>
              <a:spcAft>
                <a:spcPct val="0"/>
              </a:spcAft>
            </a:pPr>
            <a:r>
              <a:rPr lang="en-US" altLang="en-US" sz="1500" dirty="0">
                <a:solidFill>
                  <a:srgbClr val="333333"/>
                </a:solidFill>
                <a:latin typeface="Lucida Console" panose="020B0609040504020204" pitchFamily="49" charset="0"/>
                <a:cs typeface="Courier New" panose="02070309020205020404" pitchFamily="49" charset="0"/>
              </a:rPr>
              <a:t>   &lt;</a:t>
            </a:r>
            <a:r>
              <a:rPr lang="en-US" altLang="en-US" sz="1500" dirty="0" err="1">
                <a:solidFill>
                  <a:srgbClr val="268BD2"/>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&gt;</a:t>
            </a:r>
            <a:r>
              <a:rPr lang="en-US" altLang="en-US" sz="1500" dirty="0" err="1">
                <a:solidFill>
                  <a:srgbClr val="333333"/>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a:t>
            </a:r>
            <a:r>
              <a:rPr lang="en-US" altLang="en-US" sz="1500" dirty="0" err="1">
                <a:solidFill>
                  <a:srgbClr val="333333"/>
                </a:solidFill>
                <a:latin typeface="Lucida Console" panose="020B0609040504020204" pitchFamily="49" charset="0"/>
                <a:cs typeface="Courier New" panose="02070309020205020404" pitchFamily="49" charset="0"/>
              </a:rPr>
              <a:t>a:vmware:springsource_spring_framework</a:t>
            </a:r>
            <a:r>
              <a:rPr lang="en-US" altLang="en-US" sz="1500" dirty="0">
                <a:solidFill>
                  <a:srgbClr val="333333"/>
                </a:solidFill>
                <a:latin typeface="Lucida Console" panose="020B0609040504020204" pitchFamily="49" charset="0"/>
                <a:cs typeface="Courier New" panose="02070309020205020404" pitchFamily="49" charset="0"/>
              </a:rPr>
              <a:t>&lt;/</a:t>
            </a:r>
            <a:r>
              <a:rPr lang="en-US" altLang="en-US" sz="1500" dirty="0" err="1">
                <a:solidFill>
                  <a:srgbClr val="268BD2"/>
                </a:solidFill>
                <a:latin typeface="Lucida Console" panose="020B0609040504020204" pitchFamily="49" charset="0"/>
                <a:cs typeface="Courier New" panose="02070309020205020404" pitchFamily="49" charset="0"/>
              </a:rPr>
              <a:t>cpe</a:t>
            </a:r>
            <a:r>
              <a:rPr lang="en-US" altLang="en-US" sz="1500" dirty="0">
                <a:solidFill>
                  <a:srgbClr val="333333"/>
                </a:solidFill>
                <a:latin typeface="Lucida Console" panose="020B0609040504020204" pitchFamily="49" charset="0"/>
                <a:cs typeface="Courier New" panose="02070309020205020404" pitchFamily="49" charset="0"/>
              </a:rPr>
              <a:t>&gt;</a:t>
            </a:r>
          </a:p>
          <a:p>
            <a:pPr defTabSz="685800" eaLnBrk="0" fontAlgn="base" hangingPunct="0">
              <a:spcBef>
                <a:spcPct val="0"/>
              </a:spcBef>
              <a:spcAft>
                <a:spcPct val="0"/>
              </a:spcAft>
            </a:pPr>
            <a:r>
              <a:rPr lang="en-US" altLang="en-US" sz="1500" dirty="0">
                <a:solidFill>
                  <a:srgbClr val="333333"/>
                </a:solidFill>
                <a:latin typeface="Lucida Console" panose="020B0609040504020204" pitchFamily="49" charset="0"/>
                <a:cs typeface="Courier New" panose="02070309020205020404" pitchFamily="49" charset="0"/>
              </a:rPr>
              <a:t>&lt;/</a:t>
            </a:r>
            <a:r>
              <a:rPr lang="en-US" altLang="en-US" sz="1500" dirty="0">
                <a:solidFill>
                  <a:srgbClr val="268BD2"/>
                </a:solidFill>
                <a:latin typeface="Lucida Console" panose="020B0609040504020204" pitchFamily="49" charset="0"/>
                <a:cs typeface="Courier New" panose="02070309020205020404" pitchFamily="49" charset="0"/>
              </a:rPr>
              <a:t>suppress</a:t>
            </a:r>
            <a:r>
              <a:rPr lang="en-US" altLang="en-US" sz="1500" dirty="0">
                <a:solidFill>
                  <a:srgbClr val="333333"/>
                </a:solidFill>
                <a:latin typeface="Lucida Console" panose="020B0609040504020204" pitchFamily="49" charset="0"/>
                <a:cs typeface="Courier New" panose="02070309020205020404" pitchFamily="49" charset="0"/>
              </a:rPr>
              <a:t>&gt;</a:t>
            </a:r>
            <a:r>
              <a:rPr lang="en-US" altLang="en-US" sz="900" dirty="0">
                <a:latin typeface="Lucida Console" panose="020B0609040504020204" pitchFamily="49" charset="0"/>
              </a:rPr>
              <a:t> </a:t>
            </a:r>
            <a:endParaRPr lang="en-US" altLang="en-US" sz="3300" dirty="0">
              <a:latin typeface="Lucida Console" panose="020B0609040504020204" pitchFamily="49" charset="0"/>
            </a:endParaRPr>
          </a:p>
        </p:txBody>
      </p:sp>
    </p:spTree>
    <p:extLst>
      <p:ext uri="{BB962C8B-B14F-4D97-AF65-F5344CB8AC3E}">
        <p14:creationId xmlns:p14="http://schemas.microsoft.com/office/powerpoint/2010/main" val="151892183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Onboarding an Application</a:t>
            </a:r>
          </a:p>
        </p:txBody>
      </p:sp>
      <p:sp>
        <p:nvSpPr>
          <p:cNvPr id="3" name="Content Placeholder 2"/>
          <p:cNvSpPr>
            <a:spLocks noGrp="1"/>
          </p:cNvSpPr>
          <p:nvPr>
            <p:ph idx="1"/>
          </p:nvPr>
        </p:nvSpPr>
        <p:spPr/>
        <p:txBody>
          <a:bodyPr/>
          <a:lstStyle/>
          <a:p>
            <a:r>
              <a:rPr lang="en-US" sz="3200" dirty="0"/>
              <a:t>Basic steps</a:t>
            </a:r>
          </a:p>
          <a:p>
            <a:pPr lvl="1"/>
            <a:r>
              <a:rPr lang="en-US" sz="2400" dirty="0"/>
              <a:t>Configure plugin</a:t>
            </a:r>
          </a:p>
          <a:p>
            <a:pPr lvl="1"/>
            <a:r>
              <a:rPr lang="en-US" sz="2400" dirty="0"/>
              <a:t>Proxy configuration</a:t>
            </a:r>
          </a:p>
          <a:p>
            <a:pPr lvl="1"/>
            <a:r>
              <a:rPr lang="en-US" sz="2400" dirty="0"/>
              <a:t>Run initial scan</a:t>
            </a:r>
          </a:p>
          <a:p>
            <a:pPr lvl="1"/>
            <a:r>
              <a:rPr lang="en-US" sz="2400" dirty="0"/>
              <a:t>Create and configure a suppression file (if needed)</a:t>
            </a:r>
          </a:p>
          <a:p>
            <a:pPr lvl="1"/>
            <a:r>
              <a:rPr lang="en-US" sz="2400" dirty="0"/>
              <a:t>Plan the upgrade for identified vulnerable components</a:t>
            </a:r>
          </a:p>
        </p:txBody>
      </p:sp>
    </p:spTree>
    <p:extLst>
      <p:ext uri="{BB962C8B-B14F-4D97-AF65-F5344CB8AC3E}">
        <p14:creationId xmlns:p14="http://schemas.microsoft.com/office/powerpoint/2010/main" val="5528269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for dependency-check</a:t>
            </a:r>
          </a:p>
        </p:txBody>
      </p:sp>
      <p:sp>
        <p:nvSpPr>
          <p:cNvPr id="3" name="Content Placeholder 2"/>
          <p:cNvSpPr>
            <a:spLocks noGrp="1"/>
          </p:cNvSpPr>
          <p:nvPr>
            <p:ph idx="1"/>
          </p:nvPr>
        </p:nvSpPr>
        <p:spPr/>
        <p:txBody>
          <a:bodyPr/>
          <a:lstStyle/>
          <a:p>
            <a:r>
              <a:rPr lang="en-US" sz="2800" dirty="0"/>
              <a:t>Prove the existence of the problem</a:t>
            </a:r>
          </a:p>
          <a:p>
            <a:r>
              <a:rPr lang="en-US" sz="2800" dirty="0"/>
              <a:t>Baseline test when conducting POCs with commercial solutions</a:t>
            </a:r>
          </a:p>
          <a:p>
            <a:r>
              <a:rPr lang="en-US" sz="2800" dirty="0"/>
              <a:t>OWASP dependency-check is used as the primary tool to identify known vulnerable components</a:t>
            </a:r>
          </a:p>
          <a:p>
            <a:pPr lvl="1"/>
            <a:endParaRPr lang="en-US" dirty="0"/>
          </a:p>
          <a:p>
            <a:endParaRPr lang="en-US" dirty="0"/>
          </a:p>
        </p:txBody>
      </p:sp>
    </p:spTree>
    <p:extLst>
      <p:ext uri="{BB962C8B-B14F-4D97-AF65-F5344CB8AC3E}">
        <p14:creationId xmlns:p14="http://schemas.microsoft.com/office/powerpoint/2010/main" val="924904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Deployments</a:t>
            </a:r>
          </a:p>
        </p:txBody>
      </p:sp>
      <p:sp>
        <p:nvSpPr>
          <p:cNvPr id="3" name="Content Placeholder 2"/>
          <p:cNvSpPr>
            <a:spLocks noGrp="1"/>
          </p:cNvSpPr>
          <p:nvPr>
            <p:ph idx="1"/>
          </p:nvPr>
        </p:nvSpPr>
        <p:spPr>
          <a:xfrm>
            <a:off x="457200" y="1367893"/>
            <a:ext cx="8472638" cy="4775329"/>
          </a:xfrm>
        </p:spPr>
        <p:txBody>
          <a:bodyPr>
            <a:normAutofit/>
          </a:bodyPr>
          <a:lstStyle/>
          <a:p>
            <a:r>
              <a:rPr lang="en-US" sz="2800" dirty="0"/>
              <a:t>Use a centralized database to maintain the local copy of the NVD</a:t>
            </a:r>
          </a:p>
          <a:p>
            <a:pPr lvl="1"/>
            <a:r>
              <a:rPr lang="en-US" sz="2000" dirty="0"/>
              <a:t>Single instance of dependency-check used to update</a:t>
            </a:r>
          </a:p>
          <a:p>
            <a:pPr lvl="1"/>
            <a:r>
              <a:rPr lang="en-US" sz="2000" dirty="0"/>
              <a:t>Scanning instances do not need to update</a:t>
            </a:r>
          </a:p>
          <a:p>
            <a:r>
              <a:rPr lang="en-US" sz="2800" dirty="0"/>
              <a:t>Use an internal Nexus instead of Maven Central</a:t>
            </a:r>
          </a:p>
          <a:p>
            <a:r>
              <a:rPr lang="en-US" sz="2800" dirty="0"/>
              <a:t>Run dependency-check within their CI</a:t>
            </a:r>
          </a:p>
          <a:p>
            <a:r>
              <a:rPr lang="en-US" sz="2800" dirty="0"/>
              <a:t>Continuous monitoring/reporting using </a:t>
            </a:r>
            <a:r>
              <a:rPr lang="en-US" sz="2800" b="1" dirty="0"/>
              <a:t>OWASP dependency-check sonar plugin</a:t>
            </a:r>
            <a:r>
              <a:rPr lang="en-US" sz="2800" dirty="0"/>
              <a:t>, OWASP dependency-track, or </a:t>
            </a:r>
            <a:r>
              <a:rPr lang="en-US" sz="2800" dirty="0" err="1"/>
              <a:t>ThreadFix</a:t>
            </a:r>
            <a:endParaRPr lang="en-US" sz="2800" dirty="0"/>
          </a:p>
          <a:p>
            <a:endParaRPr lang="en-US" dirty="0"/>
          </a:p>
        </p:txBody>
      </p:sp>
    </p:spTree>
    <p:extLst>
      <p:ext uri="{BB962C8B-B14F-4D97-AF65-F5344CB8AC3E}">
        <p14:creationId xmlns:p14="http://schemas.microsoft.com/office/powerpoint/2010/main" val="91437346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Dependencies as Code Quality</a:t>
            </a:r>
          </a:p>
        </p:txBody>
      </p:sp>
      <p:sp>
        <p:nvSpPr>
          <p:cNvPr id="3" name="Content Placeholder 2"/>
          <p:cNvSpPr>
            <a:spLocks noGrp="1"/>
          </p:cNvSpPr>
          <p:nvPr>
            <p:ph idx="1"/>
          </p:nvPr>
        </p:nvSpPr>
        <p:spPr/>
        <p:txBody>
          <a:bodyPr/>
          <a:lstStyle/>
          <a:p>
            <a:r>
              <a:rPr lang="en-US" sz="3600" dirty="0"/>
              <a:t>Fail a build if known vulnerabilities are detected</a:t>
            </a:r>
          </a:p>
          <a:p>
            <a:pPr lvl="1"/>
            <a:r>
              <a:rPr lang="en-US" sz="2800" dirty="0"/>
              <a:t>Jenkins, </a:t>
            </a:r>
            <a:r>
              <a:rPr lang="en-US" sz="2800" dirty="0" err="1"/>
              <a:t>gradle</a:t>
            </a:r>
            <a:r>
              <a:rPr lang="en-US" sz="2800" dirty="0"/>
              <a:t>, maven, ant plugins</a:t>
            </a:r>
          </a:p>
          <a:p>
            <a:r>
              <a:rPr lang="en-US" sz="3600" dirty="0"/>
              <a:t>Put security into your code quality metrics</a:t>
            </a:r>
          </a:p>
          <a:p>
            <a:pPr lvl="1"/>
            <a:r>
              <a:rPr lang="en-US" sz="2800" dirty="0"/>
              <a:t>OWASP dependency-check sonar plugin</a:t>
            </a:r>
          </a:p>
          <a:p>
            <a:endParaRPr lang="en-US" dirty="0"/>
          </a:p>
        </p:txBody>
      </p:sp>
    </p:spTree>
    <p:extLst>
      <p:ext uri="{BB962C8B-B14F-4D97-AF65-F5344CB8AC3E}">
        <p14:creationId xmlns:p14="http://schemas.microsoft.com/office/powerpoint/2010/main" val="184646497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a:t>
            </a:r>
          </a:p>
        </p:txBody>
      </p:sp>
      <p:sp>
        <p:nvSpPr>
          <p:cNvPr id="3" name="Content Placeholder 2"/>
          <p:cNvSpPr>
            <a:spLocks noGrp="1"/>
          </p:cNvSpPr>
          <p:nvPr>
            <p:ph idx="1"/>
          </p:nvPr>
        </p:nvSpPr>
        <p:spPr/>
        <p:txBody>
          <a:bodyPr/>
          <a:lstStyle/>
          <a:p>
            <a:r>
              <a:rPr lang="en-US" sz="2800" dirty="0"/>
              <a:t>Known vulnerable dependencies are only one part of the software composition problem</a:t>
            </a:r>
          </a:p>
          <a:p>
            <a:r>
              <a:rPr lang="en-US" sz="2800" dirty="0"/>
              <a:t>Organizations should:</a:t>
            </a:r>
          </a:p>
          <a:p>
            <a:pPr lvl="1"/>
            <a:r>
              <a:rPr lang="en-US" sz="2000" dirty="0"/>
              <a:t>Control what dependencies are allowed</a:t>
            </a:r>
          </a:p>
          <a:p>
            <a:pPr lvl="2"/>
            <a:r>
              <a:rPr lang="en-US" sz="2000" dirty="0"/>
              <a:t>Cleared by architecture, legal, and security reviews</a:t>
            </a:r>
          </a:p>
          <a:p>
            <a:pPr lvl="2"/>
            <a:r>
              <a:rPr lang="en-US" sz="2000" dirty="0"/>
              <a:t>Must be easy/quick to engage the governance process</a:t>
            </a:r>
          </a:p>
          <a:p>
            <a:pPr lvl="2"/>
            <a:endParaRPr lang="en-US" dirty="0"/>
          </a:p>
        </p:txBody>
      </p:sp>
    </p:spTree>
    <p:extLst>
      <p:ext uri="{BB962C8B-B14F-4D97-AF65-F5344CB8AC3E}">
        <p14:creationId xmlns:p14="http://schemas.microsoft.com/office/powerpoint/2010/main" val="9282523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6E54B-5BBA-9541-9CDA-30D09F65C9FC}" type="slidenum">
              <a:rPr lang="en-US" smtClean="0"/>
              <a:pPr/>
              <a:t>3</a:t>
            </a:fld>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06536">
            <a:off x="3900538" y="-2258155"/>
            <a:ext cx="5474245" cy="6039916"/>
          </a:xfrm>
          <a:prstGeom prst="rect">
            <a:avLst/>
          </a:prstGeom>
          <a:effectLst>
            <a:outerShdw blurRad="190500" dist="190500" dir="2700000" algn="tl" rotWithShape="0">
              <a:srgbClr val="000000">
                <a:alpha val="30000"/>
              </a:srgbClr>
            </a:outerShdw>
          </a:effectLst>
        </p:spPr>
      </p:pic>
      <p:sp>
        <p:nvSpPr>
          <p:cNvPr id="5" name="Title 4"/>
          <p:cNvSpPr>
            <a:spLocks noGrp="1"/>
          </p:cNvSpPr>
          <p:nvPr>
            <p:ph type="title"/>
          </p:nvPr>
        </p:nvSpPr>
        <p:spPr>
          <a:xfrm>
            <a:off x="457200" y="909752"/>
            <a:ext cx="7473540" cy="4992448"/>
          </a:xfrm>
        </p:spPr>
        <p:txBody>
          <a:bodyPr>
            <a:normAutofit/>
          </a:bodyPr>
          <a:lstStyle/>
          <a:p>
            <a:br>
              <a:rPr lang="en-US" sz="1800" b="1" dirty="0"/>
            </a:br>
            <a:br>
              <a:rPr lang="en-US" sz="1800" b="1" dirty="0"/>
            </a:br>
            <a:r>
              <a:rPr lang="en-US" sz="1800" b="1" dirty="0"/>
              <a:t>WARNING</a:t>
            </a:r>
            <a:r>
              <a:rPr lang="en-US" sz="1800" dirty="0"/>
              <a:t>:  Please do not attempt to hack any</a:t>
            </a:r>
            <a:br>
              <a:rPr lang="en-US" sz="1800" dirty="0"/>
            </a:br>
            <a:r>
              <a:rPr lang="en-US" sz="1800" dirty="0"/>
              <a:t>computer system without legal permission to do so.</a:t>
            </a:r>
            <a:br>
              <a:rPr lang="en-US" sz="1800" dirty="0"/>
            </a:br>
            <a:r>
              <a:rPr lang="en-US" sz="1800" dirty="0"/>
              <a:t>Unauthorized computer hacking is illegal and can</a:t>
            </a:r>
            <a:br>
              <a:rPr lang="en-US" sz="1800" dirty="0"/>
            </a:br>
            <a:r>
              <a:rPr lang="en-US" sz="1800" dirty="0"/>
              <a:t>be punishable by a range of penalties including</a:t>
            </a:r>
            <a:br>
              <a:rPr lang="en-US" sz="1800" dirty="0"/>
            </a:br>
            <a:r>
              <a:rPr lang="en-US" sz="1800" dirty="0"/>
              <a:t>loss of job, monetary fines and possible imprisonment. </a:t>
            </a:r>
            <a:br>
              <a:rPr lang="en-US" sz="1800" dirty="0"/>
            </a:br>
            <a:br>
              <a:rPr lang="en-US" sz="1800" dirty="0"/>
            </a:br>
            <a:br>
              <a:rPr lang="en-US" sz="1800" dirty="0"/>
            </a:br>
            <a:r>
              <a:rPr lang="en-US" sz="1800" b="1" dirty="0"/>
              <a:t>ALSO</a:t>
            </a:r>
            <a:r>
              <a:rPr lang="en-US" sz="1800" dirty="0"/>
              <a:t>:  The </a:t>
            </a:r>
            <a:r>
              <a:rPr lang="en-US" sz="1800" i="1" dirty="0"/>
              <a:t>Free and Open Source Software </a:t>
            </a:r>
            <a:r>
              <a:rPr lang="en-US" sz="1800" dirty="0"/>
              <a:t>presented in these materials are examples of good secure development tools and techniques. You may have unknown legal, licensing or technical issues when making use of </a:t>
            </a:r>
            <a:r>
              <a:rPr lang="en-US" sz="1800" i="1" dirty="0"/>
              <a:t>Free and Open Source Software</a:t>
            </a:r>
            <a:r>
              <a:rPr lang="en-US" sz="1800" dirty="0"/>
              <a:t>. You should consult your company's policy on the use of </a:t>
            </a:r>
            <a:r>
              <a:rPr lang="en-US" sz="1800" i="1" dirty="0"/>
              <a:t>Free and Open Source Software </a:t>
            </a:r>
            <a:r>
              <a:rPr lang="en-US" sz="1800" dirty="0"/>
              <a:t>before making use of any software referenced in this material.</a:t>
            </a:r>
          </a:p>
        </p:txBody>
      </p:sp>
    </p:spTree>
    <p:extLst>
      <p:ext uri="{BB962C8B-B14F-4D97-AF65-F5344CB8AC3E}">
        <p14:creationId xmlns:p14="http://schemas.microsoft.com/office/powerpoint/2010/main" val="13417972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Management Resources</a:t>
            </a:r>
          </a:p>
        </p:txBody>
      </p:sp>
      <p:sp>
        <p:nvSpPr>
          <p:cNvPr id="3" name="Slide Number Placeholder 2"/>
          <p:cNvSpPr>
            <a:spLocks noGrp="1"/>
          </p:cNvSpPr>
          <p:nvPr>
            <p:ph type="sldNum" sz="quarter" idx="12"/>
          </p:nvPr>
        </p:nvSpPr>
        <p:spPr/>
        <p:txBody>
          <a:bodyPr/>
          <a:lstStyle/>
          <a:p>
            <a:fld id="{9B76E54B-5BBA-9541-9CDA-30D09F65C9FC}" type="slidenum">
              <a:rPr lang="en-US" smtClean="0"/>
              <a:t>30</a:t>
            </a:fld>
            <a:endParaRPr lang="en-US"/>
          </a:p>
        </p:txBody>
      </p:sp>
    </p:spTree>
    <p:extLst>
      <p:ext uri="{BB962C8B-B14F-4D97-AF65-F5344CB8AC3E}">
        <p14:creationId xmlns:p14="http://schemas.microsoft.com/office/powerpoint/2010/main" val="25437045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0694"/>
          </a:xfrm>
        </p:spPr>
        <p:txBody>
          <a:bodyPr/>
          <a:lstStyle/>
          <a:p>
            <a:r>
              <a:rPr lang="en-US" sz="3200" dirty="0"/>
              <a:t>Java 3</a:t>
            </a:r>
            <a:r>
              <a:rPr lang="en-US" sz="3200" baseline="30000" dirty="0"/>
              <a:t>rd</a:t>
            </a:r>
            <a:r>
              <a:rPr lang="en-US" sz="3200" dirty="0"/>
              <a:t> Party Management Tools</a:t>
            </a:r>
          </a:p>
        </p:txBody>
      </p:sp>
      <p:sp>
        <p:nvSpPr>
          <p:cNvPr id="3" name="Content Placeholder 2"/>
          <p:cNvSpPr>
            <a:spLocks noGrp="1"/>
          </p:cNvSpPr>
          <p:nvPr>
            <p:ph idx="1"/>
          </p:nvPr>
        </p:nvSpPr>
        <p:spPr>
          <a:xfrm>
            <a:off x="457200" y="1058778"/>
            <a:ext cx="8229600" cy="5293896"/>
          </a:xfrm>
        </p:spPr>
        <p:txBody>
          <a:bodyPr>
            <a:normAutofit lnSpcReduction="10000"/>
          </a:bodyPr>
          <a:lstStyle/>
          <a:p>
            <a:pPr>
              <a:spcBef>
                <a:spcPts val="300"/>
              </a:spcBef>
            </a:pPr>
            <a:r>
              <a:rPr lang="en-US" sz="3200" dirty="0">
                <a:solidFill>
                  <a:schemeClr val="accent2">
                    <a:lumMod val="50000"/>
                  </a:schemeClr>
                </a:solidFill>
              </a:rPr>
              <a:t>OWASP dependency-check</a:t>
            </a:r>
          </a:p>
          <a:p>
            <a:pPr lvl="1"/>
            <a:r>
              <a:rPr lang="en-US" sz="2400" dirty="0">
                <a:hlinkClick r:id="rId2"/>
              </a:rPr>
              <a:t>http://jeremylong.github.io/DependencyCheck/</a:t>
            </a:r>
            <a:endParaRPr lang="en-US" sz="2400" dirty="0"/>
          </a:p>
          <a:p>
            <a:pPr lvl="1"/>
            <a:endParaRPr lang="en-US" sz="2400" dirty="0"/>
          </a:p>
          <a:p>
            <a:pPr>
              <a:spcBef>
                <a:spcPts val="300"/>
              </a:spcBef>
            </a:pPr>
            <a:r>
              <a:rPr lang="en-US" sz="3200" dirty="0">
                <a:solidFill>
                  <a:schemeClr val="accent2">
                    <a:lumMod val="50000"/>
                  </a:schemeClr>
                </a:solidFill>
              </a:rPr>
              <a:t>OWASP dependency-track</a:t>
            </a:r>
            <a:endParaRPr lang="en-US" sz="3200" dirty="0">
              <a:solidFill>
                <a:schemeClr val="accent2">
                  <a:lumMod val="50000"/>
                </a:schemeClr>
              </a:solidFill>
              <a:hlinkClick r:id="rId3"/>
            </a:endParaRPr>
          </a:p>
          <a:p>
            <a:pPr lvl="1"/>
            <a:r>
              <a:rPr lang="en-US" sz="2400" dirty="0">
                <a:hlinkClick r:id="rId3"/>
              </a:rPr>
              <a:t>https://github.com/stevespringett/dependency-track</a:t>
            </a:r>
            <a:r>
              <a:rPr lang="en-US" sz="2400" dirty="0"/>
              <a:t>  </a:t>
            </a:r>
          </a:p>
          <a:p>
            <a:pPr lvl="1"/>
            <a:endParaRPr lang="en-US" sz="2400" dirty="0"/>
          </a:p>
          <a:p>
            <a:pPr>
              <a:spcBef>
                <a:spcPts val="300"/>
              </a:spcBef>
            </a:pPr>
            <a:r>
              <a:rPr lang="en-US" sz="3200" dirty="0">
                <a:solidFill>
                  <a:schemeClr val="accent2">
                    <a:lumMod val="50000"/>
                  </a:schemeClr>
                </a:solidFill>
              </a:rPr>
              <a:t>OWASP dependency-check-sonar-plugin</a:t>
            </a:r>
            <a:endParaRPr lang="en-US" sz="3200" dirty="0">
              <a:solidFill>
                <a:schemeClr val="accent2">
                  <a:lumMod val="50000"/>
                </a:schemeClr>
              </a:solidFill>
              <a:hlinkClick r:id="rId4"/>
            </a:endParaRPr>
          </a:p>
          <a:p>
            <a:pPr lvl="1"/>
            <a:r>
              <a:rPr lang="en-US" sz="2400" dirty="0">
                <a:hlinkClick r:id="rId4"/>
              </a:rPr>
              <a:t>https://github.com/stevespringett/dependency-check-sonar-plugin</a:t>
            </a:r>
            <a:endParaRPr lang="en-US" sz="2400" dirty="0"/>
          </a:p>
          <a:p>
            <a:pPr lvl="1"/>
            <a:endParaRPr lang="en-US" sz="2400" dirty="0"/>
          </a:p>
          <a:p>
            <a:pPr>
              <a:spcBef>
                <a:spcPts val="300"/>
              </a:spcBef>
            </a:pPr>
            <a:r>
              <a:rPr lang="en-US" sz="3200" dirty="0">
                <a:solidFill>
                  <a:schemeClr val="accent2">
                    <a:lumMod val="50000"/>
                  </a:schemeClr>
                </a:solidFill>
              </a:rPr>
              <a:t>Maven Security Versions</a:t>
            </a:r>
            <a:endParaRPr lang="en-US" sz="3200" dirty="0">
              <a:solidFill>
                <a:schemeClr val="accent2">
                  <a:lumMod val="50000"/>
                </a:schemeClr>
              </a:solidFill>
              <a:hlinkClick r:id="rId4"/>
            </a:endParaRPr>
          </a:p>
          <a:p>
            <a:pPr lvl="1"/>
            <a:r>
              <a:rPr lang="en-US" sz="2400" dirty="0">
                <a:hlinkClick r:id="rId5"/>
              </a:rPr>
              <a:t>https://github.com/victims/maven-security-versions</a:t>
            </a:r>
            <a:r>
              <a:rPr lang="en-US" sz="2400" dirty="0"/>
              <a:t> </a:t>
            </a:r>
          </a:p>
          <a:p>
            <a:endParaRPr lang="en-US" sz="2800" dirty="0"/>
          </a:p>
          <a:p>
            <a:pPr lvl="1"/>
            <a:endParaRPr lang="en-US" sz="2000" dirty="0"/>
          </a:p>
        </p:txBody>
      </p:sp>
    </p:spTree>
    <p:extLst>
      <p:ext uri="{BB962C8B-B14F-4D97-AF65-F5344CB8AC3E}">
        <p14:creationId xmlns:p14="http://schemas.microsoft.com/office/powerpoint/2010/main" val="1533288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0694"/>
          </a:xfrm>
        </p:spPr>
        <p:txBody>
          <a:bodyPr/>
          <a:lstStyle/>
          <a:p>
            <a:r>
              <a:rPr lang="en-US" sz="3200" dirty="0"/>
              <a:t>.NET 3</a:t>
            </a:r>
            <a:r>
              <a:rPr lang="en-US" sz="3200" baseline="30000" dirty="0"/>
              <a:t>rd</a:t>
            </a:r>
            <a:r>
              <a:rPr lang="en-US" sz="3200" dirty="0"/>
              <a:t> Party Management Tools</a:t>
            </a:r>
          </a:p>
        </p:txBody>
      </p:sp>
      <p:sp>
        <p:nvSpPr>
          <p:cNvPr id="3" name="Content Placeholder 2"/>
          <p:cNvSpPr>
            <a:spLocks noGrp="1"/>
          </p:cNvSpPr>
          <p:nvPr>
            <p:ph idx="1"/>
          </p:nvPr>
        </p:nvSpPr>
        <p:spPr>
          <a:xfrm>
            <a:off x="457200" y="1179094"/>
            <a:ext cx="8229600" cy="4800600"/>
          </a:xfrm>
        </p:spPr>
        <p:txBody>
          <a:bodyPr>
            <a:normAutofit/>
          </a:bodyPr>
          <a:lstStyle/>
          <a:p>
            <a:pPr>
              <a:spcBef>
                <a:spcPts val="300"/>
              </a:spcBef>
            </a:pPr>
            <a:r>
              <a:rPr lang="en-US" sz="3200" dirty="0">
                <a:solidFill>
                  <a:schemeClr val="accent2">
                    <a:lumMod val="50000"/>
                  </a:schemeClr>
                </a:solidFill>
              </a:rPr>
              <a:t>CLI extension to check .NET projects for known vulnerabilities</a:t>
            </a:r>
          </a:p>
          <a:p>
            <a:pPr>
              <a:spcBef>
                <a:spcPts val="300"/>
              </a:spcBef>
            </a:pPr>
            <a:r>
              <a:rPr lang="en-US" sz="2800" dirty="0">
                <a:hlinkClick r:id="rId2"/>
              </a:rPr>
              <a:t>https://github.com/RetireNet</a:t>
            </a:r>
            <a:r>
              <a:rPr lang="en-US" sz="2800" dirty="0"/>
              <a:t> </a:t>
            </a:r>
          </a:p>
          <a:p>
            <a:pPr>
              <a:spcBef>
                <a:spcPts val="300"/>
              </a:spcBef>
            </a:pPr>
            <a:endParaRPr lang="en-US" sz="2800" dirty="0"/>
          </a:p>
          <a:p>
            <a:pPr>
              <a:spcBef>
                <a:spcPts val="300"/>
              </a:spcBef>
            </a:pPr>
            <a:r>
              <a:rPr lang="en-US" sz="3200" dirty="0">
                <a:solidFill>
                  <a:schemeClr val="accent2">
                    <a:lumMod val="50000"/>
                  </a:schemeClr>
                </a:solidFill>
              </a:rPr>
              <a:t>OWASP dependency-check</a:t>
            </a:r>
          </a:p>
          <a:p>
            <a:pPr lvl="1"/>
            <a:r>
              <a:rPr lang="en-US" sz="2400" dirty="0">
                <a:hlinkClick r:id="rId3"/>
              </a:rPr>
              <a:t>http://jeremylong.github.io/DependencyCheck/</a:t>
            </a:r>
            <a:endParaRPr lang="en-US" sz="2400" dirty="0"/>
          </a:p>
          <a:p>
            <a:endParaRPr lang="en-US" sz="2800" dirty="0"/>
          </a:p>
          <a:p>
            <a:pPr lvl="1"/>
            <a:endParaRPr lang="en-US" sz="2000" dirty="0"/>
          </a:p>
        </p:txBody>
      </p:sp>
    </p:spTree>
    <p:extLst>
      <p:ext uri="{BB962C8B-B14F-4D97-AF65-F5344CB8AC3E}">
        <p14:creationId xmlns:p14="http://schemas.microsoft.com/office/powerpoint/2010/main" val="13151914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B3C3AE-BD90-694A-B7F4-2E4EE0F1F51A}"/>
              </a:ext>
            </a:extLst>
          </p:cNvPr>
          <p:cNvSpPr>
            <a:spLocks noGrp="1"/>
          </p:cNvSpPr>
          <p:nvPr>
            <p:ph type="sldNum" sz="quarter" idx="12"/>
          </p:nvPr>
        </p:nvSpPr>
        <p:spPr/>
        <p:txBody>
          <a:bodyPr/>
          <a:lstStyle/>
          <a:p>
            <a:fld id="{9B76E54B-5BBA-9541-9CDA-30D09F65C9FC}" type="slidenum">
              <a:rPr lang="en-US" smtClean="0"/>
              <a:t>33</a:t>
            </a:fld>
            <a:endParaRPr lang="en-US"/>
          </a:p>
        </p:txBody>
      </p:sp>
      <p:pic>
        <p:nvPicPr>
          <p:cNvPr id="4" name="Picture 3">
            <a:extLst>
              <a:ext uri="{FF2B5EF4-FFF2-40B4-BE49-F238E27FC236}">
                <a16:creationId xmlns:a16="http://schemas.microsoft.com/office/drawing/2014/main" id="{C856D545-A370-2B45-A9B0-0EC772177A5F}"/>
              </a:ext>
            </a:extLst>
          </p:cNvPr>
          <p:cNvPicPr>
            <a:picLocks noChangeAspect="1"/>
          </p:cNvPicPr>
          <p:nvPr/>
        </p:nvPicPr>
        <p:blipFill>
          <a:blip r:embed="rId2"/>
          <a:stretch>
            <a:fillRect/>
          </a:stretch>
        </p:blipFill>
        <p:spPr>
          <a:xfrm>
            <a:off x="0" y="161144"/>
            <a:ext cx="9144000" cy="6535711"/>
          </a:xfrm>
          <a:prstGeom prst="rect">
            <a:avLst/>
          </a:prstGeom>
        </p:spPr>
      </p:pic>
    </p:spTree>
    <p:extLst>
      <p:ext uri="{BB962C8B-B14F-4D97-AF65-F5344CB8AC3E}">
        <p14:creationId xmlns:p14="http://schemas.microsoft.com/office/powerpoint/2010/main" val="8668927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0694"/>
          </a:xfrm>
        </p:spPr>
        <p:txBody>
          <a:bodyPr/>
          <a:lstStyle/>
          <a:p>
            <a:r>
              <a:rPr lang="en-US" sz="3200" dirty="0"/>
              <a:t>JavaScript 3</a:t>
            </a:r>
            <a:r>
              <a:rPr lang="en-US" sz="3200" baseline="30000" dirty="0"/>
              <a:t>rd</a:t>
            </a:r>
            <a:r>
              <a:rPr lang="en-US" sz="3200" dirty="0"/>
              <a:t> Party Management Tools</a:t>
            </a:r>
          </a:p>
        </p:txBody>
      </p:sp>
      <p:sp>
        <p:nvSpPr>
          <p:cNvPr id="3" name="Content Placeholder 2"/>
          <p:cNvSpPr>
            <a:spLocks noGrp="1"/>
          </p:cNvSpPr>
          <p:nvPr>
            <p:ph idx="1"/>
          </p:nvPr>
        </p:nvSpPr>
        <p:spPr>
          <a:xfrm>
            <a:off x="457200" y="1179094"/>
            <a:ext cx="8229600" cy="4800600"/>
          </a:xfrm>
        </p:spPr>
        <p:txBody>
          <a:bodyPr>
            <a:normAutofit/>
          </a:bodyPr>
          <a:lstStyle/>
          <a:p>
            <a:r>
              <a:rPr lang="en-US" sz="2800" dirty="0">
                <a:solidFill>
                  <a:schemeClr val="accent2">
                    <a:lumMod val="50000"/>
                  </a:schemeClr>
                </a:solidFill>
              </a:rPr>
              <a:t>Retire.js (JavaScript 3</a:t>
            </a:r>
            <a:r>
              <a:rPr lang="en-US" sz="2800" baseline="30000" dirty="0">
                <a:solidFill>
                  <a:schemeClr val="accent2">
                    <a:lumMod val="50000"/>
                  </a:schemeClr>
                </a:solidFill>
              </a:rPr>
              <a:t>rd</a:t>
            </a:r>
            <a:r>
              <a:rPr lang="en-US" sz="2800" dirty="0">
                <a:solidFill>
                  <a:schemeClr val="accent2">
                    <a:lumMod val="50000"/>
                  </a:schemeClr>
                </a:solidFill>
              </a:rPr>
              <a:t> party library analysis</a:t>
            </a:r>
            <a:r>
              <a:rPr lang="en-US" sz="2800" dirty="0"/>
              <a:t>)</a:t>
            </a:r>
          </a:p>
          <a:p>
            <a:pPr lvl="1"/>
            <a:r>
              <a:rPr lang="en-US" sz="2800" dirty="0">
                <a:solidFill>
                  <a:srgbClr val="C00000"/>
                </a:solidFill>
                <a:hlinkClick r:id="rId3">
                  <a:extLst>
                    <a:ext uri="{A12FA001-AC4F-418D-AE19-62706E023703}">
                      <ahyp:hlinkClr xmlns:ahyp="http://schemas.microsoft.com/office/drawing/2018/hyperlinkcolor" val="tx"/>
                    </a:ext>
                  </a:extLst>
                </a:hlinkClick>
              </a:rPr>
              <a:t>https://retirejs.github.io/retire.js/</a:t>
            </a:r>
            <a:endParaRPr lang="en-US" sz="2800" dirty="0">
              <a:solidFill>
                <a:srgbClr val="C00000"/>
              </a:solidFill>
            </a:endParaRPr>
          </a:p>
          <a:p>
            <a:pPr lvl="1"/>
            <a:endParaRPr lang="en-US" sz="2800" dirty="0"/>
          </a:p>
          <a:p>
            <a:pPr lvl="1"/>
            <a:r>
              <a:rPr lang="en-US" sz="2800">
                <a:solidFill>
                  <a:schemeClr val="accent2">
                    <a:lumMod val="50000"/>
                  </a:schemeClr>
                </a:solidFill>
              </a:rPr>
              <a:t>Scan your project for vulnerabilites</a:t>
            </a:r>
            <a:endParaRPr lang="en-US" sz="2800" dirty="0">
              <a:solidFill>
                <a:schemeClr val="accent2">
                  <a:lumMod val="50000"/>
                </a:schemeClr>
              </a:solidFill>
            </a:endParaRPr>
          </a:p>
          <a:p>
            <a:pPr lvl="1"/>
            <a:r>
              <a:rPr lang="en-US" sz="2800" u="sng" dirty="0">
                <a:solidFill>
                  <a:srgbClr val="C00000"/>
                </a:solidFill>
              </a:rPr>
              <a:t>https://docs.npmjs.com/cli/audit</a:t>
            </a:r>
          </a:p>
          <a:p>
            <a:pPr lvl="1"/>
            <a:endParaRPr lang="en-US" sz="2800" dirty="0"/>
          </a:p>
          <a:p>
            <a:pPr lvl="1"/>
            <a:r>
              <a:rPr lang="en-US" sz="2800">
                <a:solidFill>
                  <a:schemeClr val="accent2">
                    <a:lumMod val="50000"/>
                  </a:schemeClr>
                </a:solidFill>
              </a:rPr>
              <a:t>NodeSource Trusted Modules</a:t>
            </a:r>
            <a:endParaRPr lang="en-US" sz="2800" dirty="0"/>
          </a:p>
          <a:p>
            <a:pPr lvl="1"/>
            <a:r>
              <a:rPr lang="en-US" sz="2800" dirty="0">
                <a:solidFill>
                  <a:srgbClr val="C00000"/>
                </a:solidFill>
                <a:hlinkClick r:id="rId4">
                  <a:extLst>
                    <a:ext uri="{A12FA001-AC4F-418D-AE19-62706E023703}">
                      <ahyp:hlinkClr xmlns:ahyp="http://schemas.microsoft.com/office/drawing/2018/hyperlinkcolor" val="tx"/>
                    </a:ext>
                  </a:extLst>
                </a:hlinkClick>
              </a:rPr>
              <a:t>https://nodesource.com/products/certified-modules</a:t>
            </a:r>
            <a:r>
              <a:rPr lang="en-US" sz="2800" dirty="0">
                <a:solidFill>
                  <a:srgbClr val="C00000"/>
                </a:solidFill>
              </a:rPr>
              <a:t> </a:t>
            </a:r>
          </a:p>
          <a:p>
            <a:endParaRPr lang="en-US" sz="2800" dirty="0"/>
          </a:p>
          <a:p>
            <a:pPr lvl="1"/>
            <a:endParaRPr lang="en-US" sz="2000" dirty="0"/>
          </a:p>
        </p:txBody>
      </p:sp>
    </p:spTree>
    <p:extLst>
      <p:ext uri="{BB962C8B-B14F-4D97-AF65-F5344CB8AC3E}">
        <p14:creationId xmlns:p14="http://schemas.microsoft.com/office/powerpoint/2010/main" val="407605824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Slide Number Placeholder 2"/>
          <p:cNvSpPr>
            <a:spLocks noGrp="1"/>
          </p:cNvSpPr>
          <p:nvPr>
            <p:ph type="sldNum" sz="quarter" idx="12"/>
          </p:nvPr>
        </p:nvSpPr>
        <p:spPr/>
        <p:txBody>
          <a:bodyPr/>
          <a:lstStyle/>
          <a:p>
            <a:fld id="{9B76E54B-5BBA-9541-9CDA-30D09F65C9FC}" type="slidenum">
              <a:rPr lang="en-US" smtClean="0"/>
              <a:t>35</a:t>
            </a:fld>
            <a:endParaRPr lang="en-US"/>
          </a:p>
        </p:txBody>
      </p:sp>
    </p:spTree>
    <p:extLst>
      <p:ext uri="{BB962C8B-B14F-4D97-AF65-F5344CB8AC3E}">
        <p14:creationId xmlns:p14="http://schemas.microsoft.com/office/powerpoint/2010/main" val="338135569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Library Security:  Summary</a:t>
            </a:r>
          </a:p>
        </p:txBody>
      </p:sp>
      <p:sp>
        <p:nvSpPr>
          <p:cNvPr id="4" name="Slide Number Placeholder 3"/>
          <p:cNvSpPr>
            <a:spLocks noGrp="1"/>
          </p:cNvSpPr>
          <p:nvPr>
            <p:ph type="sldNum" sz="quarter" idx="12"/>
          </p:nvPr>
        </p:nvSpPr>
        <p:spPr/>
        <p:txBody>
          <a:bodyPr/>
          <a:lstStyle/>
          <a:p>
            <a:fld id="{9B76E54B-5BBA-9541-9CDA-30D09F65C9FC}" type="slidenum">
              <a:rPr lang="en-US" smtClean="0"/>
              <a:t>36</a:t>
            </a:fld>
            <a:endParaRPr lang="en-US"/>
          </a:p>
        </p:txBody>
      </p:sp>
      <p:sp>
        <p:nvSpPr>
          <p:cNvPr id="5" name="Content Placeholder 2"/>
          <p:cNvSpPr txBox="1">
            <a:spLocks/>
          </p:cNvSpPr>
          <p:nvPr/>
        </p:nvSpPr>
        <p:spPr>
          <a:xfrm>
            <a:off x="457200" y="1526944"/>
            <a:ext cx="8686800" cy="400110"/>
          </a:xfrm>
          <a:prstGeom prst="rect">
            <a:avLst/>
          </a:prstGeom>
          <a:solidFill>
            <a:srgbClr val="DB3D16"/>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Why Care About 3</a:t>
            </a:r>
            <a:r>
              <a:rPr lang="en-US" baseline="30000" dirty="0">
                <a:solidFill>
                  <a:schemeClr val="bg1"/>
                </a:solidFill>
              </a:rPr>
              <a:t>rd </a:t>
            </a:r>
            <a:r>
              <a:rPr lang="en-US" dirty="0">
                <a:solidFill>
                  <a:schemeClr val="bg1"/>
                </a:solidFill>
              </a:rPr>
              <a:t>Party Library Security?</a:t>
            </a:r>
          </a:p>
        </p:txBody>
      </p:sp>
      <p:sp>
        <p:nvSpPr>
          <p:cNvPr id="6" name="Content Placeholder 2"/>
          <p:cNvSpPr txBox="1">
            <a:spLocks/>
          </p:cNvSpPr>
          <p:nvPr/>
        </p:nvSpPr>
        <p:spPr>
          <a:xfrm>
            <a:off x="457200" y="2093772"/>
            <a:ext cx="8686800" cy="400110"/>
          </a:xfrm>
          <a:prstGeom prst="rect">
            <a:avLst/>
          </a:prstGeom>
          <a:solidFill>
            <a:srgbClr val="DB3D16"/>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Vetting 3</a:t>
            </a:r>
            <a:r>
              <a:rPr lang="en-US" baseline="30000" dirty="0">
                <a:solidFill>
                  <a:schemeClr val="bg1"/>
                </a:solidFill>
              </a:rPr>
              <a:t>rd</a:t>
            </a:r>
            <a:r>
              <a:rPr lang="en-US" dirty="0">
                <a:solidFill>
                  <a:schemeClr val="bg1"/>
                </a:solidFill>
              </a:rPr>
              <a:t> Party Libraries For Security </a:t>
            </a:r>
            <a:endParaRPr lang="en-US" b="1" dirty="0">
              <a:solidFill>
                <a:schemeClr val="bg1"/>
              </a:solidFill>
            </a:endParaRPr>
          </a:p>
        </p:txBody>
      </p:sp>
      <p:sp>
        <p:nvSpPr>
          <p:cNvPr id="7" name="Content Placeholder 2"/>
          <p:cNvSpPr txBox="1">
            <a:spLocks/>
          </p:cNvSpPr>
          <p:nvPr/>
        </p:nvSpPr>
        <p:spPr>
          <a:xfrm>
            <a:off x="457200" y="2660599"/>
            <a:ext cx="8686800" cy="400110"/>
          </a:xfrm>
          <a:prstGeom prst="rect">
            <a:avLst/>
          </a:prstGeom>
          <a:solidFill>
            <a:srgbClr val="DB3D16"/>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3</a:t>
            </a:r>
            <a:r>
              <a:rPr lang="en-US" baseline="30000" dirty="0">
                <a:solidFill>
                  <a:schemeClr val="bg1"/>
                </a:solidFill>
              </a:rPr>
              <a:t>rd</a:t>
            </a:r>
            <a:r>
              <a:rPr lang="en-US" dirty="0">
                <a:solidFill>
                  <a:schemeClr val="bg1"/>
                </a:solidFill>
              </a:rPr>
              <a:t> Party Libraries Security Verification</a:t>
            </a:r>
          </a:p>
        </p:txBody>
      </p:sp>
    </p:spTree>
    <p:extLst>
      <p:ext uri="{BB962C8B-B14F-4D97-AF65-F5344CB8AC3E}">
        <p14:creationId xmlns:p14="http://schemas.microsoft.com/office/powerpoint/2010/main" val="2011441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1" nodeType="clickEffect">
                                  <p:stCondLst>
                                    <p:cond delay="0"/>
                                  </p:stCondLst>
                                  <p:childTnLst>
                                    <p:animClr clrSpc="hsl" dir="cw">
                                      <p:cBhvr override="childStyle">
                                        <p:cTn id="12" dur="500" fill="hold"/>
                                        <p:tgtEl>
                                          <p:spTgt spid="5"/>
                                        </p:tgtEl>
                                        <p:attrNameLst>
                                          <p:attrName>style.color</p:attrName>
                                        </p:attrNameLst>
                                      </p:cBhvr>
                                      <p:by>
                                        <p:hsl h="0" s="12549" l="25098"/>
                                      </p:by>
                                    </p:animClr>
                                    <p:animClr clrSpc="hsl" dir="cw">
                                      <p:cBhvr>
                                        <p:cTn id="13" dur="500" fill="hold"/>
                                        <p:tgtEl>
                                          <p:spTgt spid="5"/>
                                        </p:tgtEl>
                                        <p:attrNameLst>
                                          <p:attrName>fillcolor</p:attrName>
                                        </p:attrNameLst>
                                      </p:cBhvr>
                                      <p:by>
                                        <p:hsl h="0" s="12549" l="25098"/>
                                      </p:by>
                                    </p:animClr>
                                    <p:animClr clrSpc="hsl" dir="cw">
                                      <p:cBhvr>
                                        <p:cTn id="14" dur="500" fill="hold"/>
                                        <p:tgtEl>
                                          <p:spTgt spid="5"/>
                                        </p:tgtEl>
                                        <p:attrNameLst>
                                          <p:attrName>stroke.color</p:attrName>
                                        </p:attrNameLst>
                                      </p:cBhvr>
                                      <p:by>
                                        <p:hsl h="0" s="12549" l="25098"/>
                                      </p:by>
                                    </p:animClr>
                                    <p:set>
                                      <p:cBhvr>
                                        <p:cTn id="15" dur="500" fill="hold"/>
                                        <p:tgtEl>
                                          <p:spTgt spid="5"/>
                                        </p:tgtEl>
                                        <p:attrNameLst>
                                          <p:attrName>fill.type</p:attrName>
                                        </p:attrNameLst>
                                      </p:cBhvr>
                                      <p:to>
                                        <p:strVal val="solid"/>
                                      </p:to>
                                    </p:set>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mph" presetSubtype="0" fill="hold" grpId="1" nodeType="clickEffect">
                                  <p:stCondLst>
                                    <p:cond delay="0"/>
                                  </p:stCondLst>
                                  <p:childTnLst>
                                    <p:animClr clrSpc="hsl" dir="cw">
                                      <p:cBhvr override="childStyle">
                                        <p:cTn id="24" dur="500" fill="hold"/>
                                        <p:tgtEl>
                                          <p:spTgt spid="6"/>
                                        </p:tgtEl>
                                        <p:attrNameLst>
                                          <p:attrName>style.color</p:attrName>
                                        </p:attrNameLst>
                                      </p:cBhvr>
                                      <p:by>
                                        <p:hsl h="0" s="12549" l="25098"/>
                                      </p:by>
                                    </p:animClr>
                                    <p:animClr clrSpc="hsl" dir="cw">
                                      <p:cBhvr>
                                        <p:cTn id="25" dur="500" fill="hold"/>
                                        <p:tgtEl>
                                          <p:spTgt spid="6"/>
                                        </p:tgtEl>
                                        <p:attrNameLst>
                                          <p:attrName>fillcolor</p:attrName>
                                        </p:attrNameLst>
                                      </p:cBhvr>
                                      <p:by>
                                        <p:hsl h="0" s="12549" l="25098"/>
                                      </p:by>
                                    </p:animClr>
                                    <p:animClr clrSpc="hsl" dir="cw">
                                      <p:cBhvr>
                                        <p:cTn id="26" dur="500" fill="hold"/>
                                        <p:tgtEl>
                                          <p:spTgt spid="6"/>
                                        </p:tgtEl>
                                        <p:attrNameLst>
                                          <p:attrName>stroke.color</p:attrName>
                                        </p:attrNameLst>
                                      </p:cBhvr>
                                      <p:by>
                                        <p:hsl h="0" s="12549" l="25098"/>
                                      </p:by>
                                    </p:animClr>
                                    <p:set>
                                      <p:cBhvr>
                                        <p:cTn id="27" dur="500" fill="hold"/>
                                        <p:tgtEl>
                                          <p:spTgt spid="6"/>
                                        </p:tgtEl>
                                        <p:attrNameLst>
                                          <p:attrName>fill.type</p:attrName>
                                        </p:attrNameLst>
                                      </p:cBhvr>
                                      <p:to>
                                        <p:strVal val="solid"/>
                                      </p:to>
                                    </p:set>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mph" presetSubtype="0" fill="hold" grpId="1" nodeType="clickEffect">
                                  <p:stCondLst>
                                    <p:cond delay="0"/>
                                  </p:stCondLst>
                                  <p:childTnLst>
                                    <p:animClr clrSpc="hsl" dir="cw">
                                      <p:cBhvr override="childStyle">
                                        <p:cTn id="36" dur="500" fill="hold"/>
                                        <p:tgtEl>
                                          <p:spTgt spid="7"/>
                                        </p:tgtEl>
                                        <p:attrNameLst>
                                          <p:attrName>style.color</p:attrName>
                                        </p:attrNameLst>
                                      </p:cBhvr>
                                      <p:by>
                                        <p:hsl h="0" s="12549" l="25098"/>
                                      </p:by>
                                    </p:animClr>
                                    <p:animClr clrSpc="hsl" dir="cw">
                                      <p:cBhvr>
                                        <p:cTn id="37" dur="500" fill="hold"/>
                                        <p:tgtEl>
                                          <p:spTgt spid="7"/>
                                        </p:tgtEl>
                                        <p:attrNameLst>
                                          <p:attrName>fillcolor</p:attrName>
                                        </p:attrNameLst>
                                      </p:cBhvr>
                                      <p:by>
                                        <p:hsl h="0" s="12549" l="25098"/>
                                      </p:by>
                                    </p:animClr>
                                    <p:animClr clrSpc="hsl" dir="cw">
                                      <p:cBhvr>
                                        <p:cTn id="38" dur="500" fill="hold"/>
                                        <p:tgtEl>
                                          <p:spTgt spid="7"/>
                                        </p:tgtEl>
                                        <p:attrNameLst>
                                          <p:attrName>stroke.color</p:attrName>
                                        </p:attrNameLst>
                                      </p:cBhvr>
                                      <p:by>
                                        <p:hsl h="0" s="12549" l="25098"/>
                                      </p:by>
                                    </p:animClr>
                                    <p:set>
                                      <p:cBhvr>
                                        <p:cTn id="3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It’s been a pleasure.</a:t>
            </a:r>
            <a:br>
              <a:rPr lang="en-US" dirty="0"/>
            </a:br>
            <a:br>
              <a:rPr lang="en-US" sz="2000" dirty="0"/>
            </a:br>
            <a:r>
              <a:rPr lang="en-US" sz="2000" dirty="0" err="1"/>
              <a:t>jim@manicode.com</a:t>
            </a:r>
            <a:endParaRPr lang="en-US" sz="2000" dirty="0"/>
          </a:p>
        </p:txBody>
      </p:sp>
    </p:spTree>
    <p:extLst>
      <p:ext uri="{BB962C8B-B14F-4D97-AF65-F5344CB8AC3E}">
        <p14:creationId xmlns:p14="http://schemas.microsoft.com/office/powerpoint/2010/main" val="2224166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Library Security:  Where are </a:t>
            </a:r>
            <a:r>
              <a:rPr lang="en-US" b="1" dirty="0"/>
              <a:t>we</a:t>
            </a:r>
            <a:r>
              <a:rPr lang="en-US" dirty="0"/>
              <a:t> going?</a:t>
            </a:r>
          </a:p>
        </p:txBody>
      </p:sp>
      <p:sp>
        <p:nvSpPr>
          <p:cNvPr id="4" name="Slide Number Placeholder 3"/>
          <p:cNvSpPr>
            <a:spLocks noGrp="1"/>
          </p:cNvSpPr>
          <p:nvPr>
            <p:ph type="sldNum" sz="quarter" idx="12"/>
          </p:nvPr>
        </p:nvSpPr>
        <p:spPr/>
        <p:txBody>
          <a:bodyPr/>
          <a:lstStyle/>
          <a:p>
            <a:fld id="{9B76E54B-5BBA-9541-9CDA-30D09F65C9FC}" type="slidenum">
              <a:rPr lang="en-US" smtClean="0"/>
              <a:t>4</a:t>
            </a:fld>
            <a:endParaRPr lang="en-US"/>
          </a:p>
        </p:txBody>
      </p:sp>
      <p:sp>
        <p:nvSpPr>
          <p:cNvPr id="5" name="Content Placeholder 2"/>
          <p:cNvSpPr txBox="1">
            <a:spLocks/>
          </p:cNvSpPr>
          <p:nvPr/>
        </p:nvSpPr>
        <p:spPr>
          <a:xfrm>
            <a:off x="457200" y="1526944"/>
            <a:ext cx="8686800" cy="400110"/>
          </a:xfrm>
          <a:prstGeom prst="rect">
            <a:avLst/>
          </a:prstGeom>
          <a:solidFill>
            <a:srgbClr val="DB3D16"/>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Why Care About 3</a:t>
            </a:r>
            <a:r>
              <a:rPr lang="en-US" baseline="30000" dirty="0">
                <a:solidFill>
                  <a:schemeClr val="bg1"/>
                </a:solidFill>
              </a:rPr>
              <a:t>rd </a:t>
            </a:r>
            <a:r>
              <a:rPr lang="en-US" dirty="0">
                <a:solidFill>
                  <a:schemeClr val="bg1"/>
                </a:solidFill>
              </a:rPr>
              <a:t>Party Library Security?</a:t>
            </a:r>
          </a:p>
        </p:txBody>
      </p:sp>
      <p:sp>
        <p:nvSpPr>
          <p:cNvPr id="6" name="Content Placeholder 2"/>
          <p:cNvSpPr txBox="1">
            <a:spLocks/>
          </p:cNvSpPr>
          <p:nvPr/>
        </p:nvSpPr>
        <p:spPr>
          <a:xfrm>
            <a:off x="457200" y="2093772"/>
            <a:ext cx="8686800" cy="400110"/>
          </a:xfrm>
          <a:prstGeom prst="rect">
            <a:avLst/>
          </a:prstGeom>
          <a:solidFill>
            <a:srgbClr val="DB3D16"/>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Vetting 3</a:t>
            </a:r>
            <a:r>
              <a:rPr lang="en-US" baseline="30000" dirty="0">
                <a:solidFill>
                  <a:schemeClr val="bg1"/>
                </a:solidFill>
              </a:rPr>
              <a:t>rd</a:t>
            </a:r>
            <a:r>
              <a:rPr lang="en-US" dirty="0">
                <a:solidFill>
                  <a:schemeClr val="bg1"/>
                </a:solidFill>
              </a:rPr>
              <a:t> Party Libraries For Security </a:t>
            </a:r>
            <a:endParaRPr lang="en-US" b="1" dirty="0">
              <a:solidFill>
                <a:schemeClr val="bg1"/>
              </a:solidFill>
            </a:endParaRPr>
          </a:p>
        </p:txBody>
      </p:sp>
      <p:sp>
        <p:nvSpPr>
          <p:cNvPr id="7" name="Content Placeholder 2"/>
          <p:cNvSpPr txBox="1">
            <a:spLocks/>
          </p:cNvSpPr>
          <p:nvPr/>
        </p:nvSpPr>
        <p:spPr>
          <a:xfrm>
            <a:off x="457200" y="2660599"/>
            <a:ext cx="8686800" cy="400110"/>
          </a:xfrm>
          <a:prstGeom prst="rect">
            <a:avLst/>
          </a:prstGeom>
          <a:solidFill>
            <a:srgbClr val="DB3D16"/>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3</a:t>
            </a:r>
            <a:r>
              <a:rPr lang="en-US" baseline="30000" dirty="0">
                <a:solidFill>
                  <a:schemeClr val="bg1"/>
                </a:solidFill>
              </a:rPr>
              <a:t>rd</a:t>
            </a:r>
            <a:r>
              <a:rPr lang="en-US" dirty="0">
                <a:solidFill>
                  <a:schemeClr val="bg1"/>
                </a:solidFill>
              </a:rPr>
              <a:t> Party Libraries Security Verification</a:t>
            </a:r>
          </a:p>
        </p:txBody>
      </p:sp>
    </p:spTree>
    <p:extLst>
      <p:ext uri="{BB962C8B-B14F-4D97-AF65-F5344CB8AC3E}">
        <p14:creationId xmlns:p14="http://schemas.microsoft.com/office/powerpoint/2010/main" val="413992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1" nodeType="clickEffect">
                                  <p:stCondLst>
                                    <p:cond delay="0"/>
                                  </p:stCondLst>
                                  <p:childTnLst>
                                    <p:animClr clrSpc="hsl" dir="cw">
                                      <p:cBhvr override="childStyle">
                                        <p:cTn id="12" dur="500" fill="hold"/>
                                        <p:tgtEl>
                                          <p:spTgt spid="5"/>
                                        </p:tgtEl>
                                        <p:attrNameLst>
                                          <p:attrName>style.color</p:attrName>
                                        </p:attrNameLst>
                                      </p:cBhvr>
                                      <p:by>
                                        <p:hsl h="0" s="12549" l="25098"/>
                                      </p:by>
                                    </p:animClr>
                                    <p:animClr clrSpc="hsl" dir="cw">
                                      <p:cBhvr>
                                        <p:cTn id="13" dur="500" fill="hold"/>
                                        <p:tgtEl>
                                          <p:spTgt spid="5"/>
                                        </p:tgtEl>
                                        <p:attrNameLst>
                                          <p:attrName>fillcolor</p:attrName>
                                        </p:attrNameLst>
                                      </p:cBhvr>
                                      <p:by>
                                        <p:hsl h="0" s="12549" l="25098"/>
                                      </p:by>
                                    </p:animClr>
                                    <p:animClr clrSpc="hsl" dir="cw">
                                      <p:cBhvr>
                                        <p:cTn id="14" dur="500" fill="hold"/>
                                        <p:tgtEl>
                                          <p:spTgt spid="5"/>
                                        </p:tgtEl>
                                        <p:attrNameLst>
                                          <p:attrName>stroke.color</p:attrName>
                                        </p:attrNameLst>
                                      </p:cBhvr>
                                      <p:by>
                                        <p:hsl h="0" s="12549" l="25098"/>
                                      </p:by>
                                    </p:animClr>
                                    <p:set>
                                      <p:cBhvr>
                                        <p:cTn id="15" dur="500" fill="hold"/>
                                        <p:tgtEl>
                                          <p:spTgt spid="5"/>
                                        </p:tgtEl>
                                        <p:attrNameLst>
                                          <p:attrName>fill.type</p:attrName>
                                        </p:attrNameLst>
                                      </p:cBhvr>
                                      <p:to>
                                        <p:strVal val="solid"/>
                                      </p:to>
                                    </p:set>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mph" presetSubtype="0" fill="hold" grpId="1" nodeType="clickEffect">
                                  <p:stCondLst>
                                    <p:cond delay="0"/>
                                  </p:stCondLst>
                                  <p:childTnLst>
                                    <p:animClr clrSpc="hsl" dir="cw">
                                      <p:cBhvr override="childStyle">
                                        <p:cTn id="24" dur="500" fill="hold"/>
                                        <p:tgtEl>
                                          <p:spTgt spid="6"/>
                                        </p:tgtEl>
                                        <p:attrNameLst>
                                          <p:attrName>style.color</p:attrName>
                                        </p:attrNameLst>
                                      </p:cBhvr>
                                      <p:by>
                                        <p:hsl h="0" s="12549" l="25098"/>
                                      </p:by>
                                    </p:animClr>
                                    <p:animClr clrSpc="hsl" dir="cw">
                                      <p:cBhvr>
                                        <p:cTn id="25" dur="500" fill="hold"/>
                                        <p:tgtEl>
                                          <p:spTgt spid="6"/>
                                        </p:tgtEl>
                                        <p:attrNameLst>
                                          <p:attrName>fillcolor</p:attrName>
                                        </p:attrNameLst>
                                      </p:cBhvr>
                                      <p:by>
                                        <p:hsl h="0" s="12549" l="25098"/>
                                      </p:by>
                                    </p:animClr>
                                    <p:animClr clrSpc="hsl" dir="cw">
                                      <p:cBhvr>
                                        <p:cTn id="26" dur="500" fill="hold"/>
                                        <p:tgtEl>
                                          <p:spTgt spid="6"/>
                                        </p:tgtEl>
                                        <p:attrNameLst>
                                          <p:attrName>stroke.color</p:attrName>
                                        </p:attrNameLst>
                                      </p:cBhvr>
                                      <p:by>
                                        <p:hsl h="0" s="12549" l="25098"/>
                                      </p:by>
                                    </p:animClr>
                                    <p:set>
                                      <p:cBhvr>
                                        <p:cTn id="27" dur="500" fill="hold"/>
                                        <p:tgtEl>
                                          <p:spTgt spid="6"/>
                                        </p:tgtEl>
                                        <p:attrNameLst>
                                          <p:attrName>fill.type</p:attrName>
                                        </p:attrNameLst>
                                      </p:cBhvr>
                                      <p:to>
                                        <p:strVal val="solid"/>
                                      </p:to>
                                    </p:set>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mph" presetSubtype="0" fill="hold" grpId="1" nodeType="clickEffect">
                                  <p:stCondLst>
                                    <p:cond delay="0"/>
                                  </p:stCondLst>
                                  <p:childTnLst>
                                    <p:animClr clrSpc="hsl" dir="cw">
                                      <p:cBhvr override="childStyle">
                                        <p:cTn id="36" dur="500" fill="hold"/>
                                        <p:tgtEl>
                                          <p:spTgt spid="7"/>
                                        </p:tgtEl>
                                        <p:attrNameLst>
                                          <p:attrName>style.color</p:attrName>
                                        </p:attrNameLst>
                                      </p:cBhvr>
                                      <p:by>
                                        <p:hsl h="0" s="12549" l="25098"/>
                                      </p:by>
                                    </p:animClr>
                                    <p:animClr clrSpc="hsl" dir="cw">
                                      <p:cBhvr>
                                        <p:cTn id="37" dur="500" fill="hold"/>
                                        <p:tgtEl>
                                          <p:spTgt spid="7"/>
                                        </p:tgtEl>
                                        <p:attrNameLst>
                                          <p:attrName>fillcolor</p:attrName>
                                        </p:attrNameLst>
                                      </p:cBhvr>
                                      <p:by>
                                        <p:hsl h="0" s="12549" l="25098"/>
                                      </p:by>
                                    </p:animClr>
                                    <p:animClr clrSpc="hsl" dir="cw">
                                      <p:cBhvr>
                                        <p:cTn id="38" dur="500" fill="hold"/>
                                        <p:tgtEl>
                                          <p:spTgt spid="7"/>
                                        </p:tgtEl>
                                        <p:attrNameLst>
                                          <p:attrName>stroke.color</p:attrName>
                                        </p:attrNameLst>
                                      </p:cBhvr>
                                      <p:by>
                                        <p:hsl h="0" s="12549" l="25098"/>
                                      </p:by>
                                    </p:animClr>
                                    <p:set>
                                      <p:cBhvr>
                                        <p:cTn id="3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Library Security</a:t>
            </a:r>
            <a:br>
              <a:rPr lang="en-US" dirty="0"/>
            </a:br>
            <a:r>
              <a:rPr lang="en-US" dirty="0"/>
              <a:t>Introduction</a:t>
            </a:r>
          </a:p>
        </p:txBody>
      </p:sp>
      <p:sp>
        <p:nvSpPr>
          <p:cNvPr id="3" name="Slide Number Placeholder 2"/>
          <p:cNvSpPr>
            <a:spLocks noGrp="1"/>
          </p:cNvSpPr>
          <p:nvPr>
            <p:ph type="sldNum" sz="quarter" idx="12"/>
          </p:nvPr>
        </p:nvSpPr>
        <p:spPr/>
        <p:txBody>
          <a:bodyPr/>
          <a:lstStyle/>
          <a:p>
            <a:fld id="{9B76E54B-5BBA-9541-9CDA-30D09F65C9FC}" type="slidenum">
              <a:rPr lang="en-US" smtClean="0"/>
              <a:t>5</a:t>
            </a:fld>
            <a:endParaRPr lang="en-US"/>
          </a:p>
        </p:txBody>
      </p:sp>
    </p:spTree>
    <p:extLst>
      <p:ext uri="{BB962C8B-B14F-4D97-AF65-F5344CB8AC3E}">
        <p14:creationId xmlns:p14="http://schemas.microsoft.com/office/powerpoint/2010/main" val="14437777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267"/>
            <a:ext cx="8229600" cy="910694"/>
          </a:xfrm>
        </p:spPr>
        <p:txBody>
          <a:bodyPr/>
          <a:lstStyle/>
          <a:p>
            <a:r>
              <a:rPr lang="en-US" dirty="0"/>
              <a:t>Why should we care about 3</a:t>
            </a:r>
            <a:r>
              <a:rPr lang="en-US" baseline="30000" dirty="0"/>
              <a:t>rd</a:t>
            </a:r>
            <a:r>
              <a:rPr lang="en-US" dirty="0"/>
              <a:t> party library security?</a:t>
            </a:r>
          </a:p>
        </p:txBody>
      </p:sp>
      <p:sp>
        <p:nvSpPr>
          <p:cNvPr id="7" name="Content Placeholder 2"/>
          <p:cNvSpPr txBox="1">
            <a:spLocks/>
          </p:cNvSpPr>
          <p:nvPr/>
        </p:nvSpPr>
        <p:spPr>
          <a:xfrm>
            <a:off x="462773" y="2900374"/>
            <a:ext cx="8229600" cy="82302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sp>
        <p:nvSpPr>
          <p:cNvPr id="8" name="Content Placeholder 2"/>
          <p:cNvSpPr txBox="1">
            <a:spLocks/>
          </p:cNvSpPr>
          <p:nvPr/>
        </p:nvSpPr>
        <p:spPr>
          <a:xfrm>
            <a:off x="315533" y="1096961"/>
            <a:ext cx="8371267" cy="5032906"/>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CVE-2016-5000 </a:t>
            </a:r>
            <a:r>
              <a:rPr lang="en-US" sz="2800" dirty="0"/>
              <a:t>Apache POI Information Disclosure via </a:t>
            </a:r>
            <a:r>
              <a:rPr lang="en-US" sz="2800" b="1" dirty="0">
                <a:solidFill>
                  <a:schemeClr val="accent1"/>
                </a:solidFill>
              </a:rPr>
              <a:t>External Entity Expansion (XXE)</a:t>
            </a:r>
          </a:p>
          <a:p>
            <a:r>
              <a:rPr lang="en-US" sz="2800" b="1" dirty="0"/>
              <a:t>CVE-2016-4216 </a:t>
            </a:r>
            <a:r>
              <a:rPr lang="en-US" sz="2800" dirty="0"/>
              <a:t>Adobe XMP Toolkit for Java Information Disclosure via </a:t>
            </a:r>
            <a:r>
              <a:rPr lang="en-US" sz="2800" b="1" dirty="0">
                <a:solidFill>
                  <a:schemeClr val="accent1"/>
                </a:solidFill>
              </a:rPr>
              <a:t>External Entity Expansion (XXE)</a:t>
            </a:r>
          </a:p>
          <a:p>
            <a:r>
              <a:rPr lang="en-US" sz="2800" b="1" dirty="0"/>
              <a:t>CVE-2016-3081 </a:t>
            </a:r>
            <a:r>
              <a:rPr lang="en-US" sz="2800" b="1" dirty="0">
                <a:solidFill>
                  <a:schemeClr val="accent1"/>
                </a:solidFill>
              </a:rPr>
              <a:t>Remote code execution </a:t>
            </a:r>
            <a:r>
              <a:rPr lang="en-US" sz="2800" dirty="0"/>
              <a:t>vulnerability in Apache Struts when dynamic method invocation is enabled</a:t>
            </a:r>
          </a:p>
          <a:p>
            <a:r>
              <a:rPr lang="en-US" sz="2800" b="1" dirty="0"/>
              <a:t>CVE-2015-8103 </a:t>
            </a:r>
            <a:r>
              <a:rPr lang="en-US" sz="2800" b="1" dirty="0">
                <a:solidFill>
                  <a:schemeClr val="accent1"/>
                </a:solidFill>
              </a:rPr>
              <a:t>Remote code execution </a:t>
            </a:r>
            <a:r>
              <a:rPr lang="en-US" sz="2800" dirty="0"/>
              <a:t>vulnerability in Jenkins remoting; related to the Apache commons-collections</a:t>
            </a:r>
          </a:p>
        </p:txBody>
      </p:sp>
    </p:spTree>
    <p:extLst>
      <p:ext uri="{BB962C8B-B14F-4D97-AF65-F5344CB8AC3E}">
        <p14:creationId xmlns:p14="http://schemas.microsoft.com/office/powerpoint/2010/main" val="1950301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859"/>
            <a:ext cx="8229600" cy="721186"/>
          </a:xfrm>
        </p:spPr>
        <p:txBody>
          <a:bodyPr>
            <a:normAutofit/>
          </a:bodyPr>
          <a:lstStyle/>
          <a:p>
            <a:r>
              <a:rPr lang="en-US"/>
              <a:t>XML EXTERNAL ENTITY PROCESSING</a:t>
            </a:r>
          </a:p>
        </p:txBody>
      </p:sp>
      <p:sp>
        <p:nvSpPr>
          <p:cNvPr id="4" name="TextBox 3"/>
          <p:cNvSpPr txBox="1"/>
          <p:nvPr/>
        </p:nvSpPr>
        <p:spPr>
          <a:xfrm>
            <a:off x="457200" y="1605738"/>
            <a:ext cx="8229599" cy="1938992"/>
          </a:xfrm>
          <a:prstGeom prst="rect">
            <a:avLst/>
          </a:prstGeom>
          <a:solidFill>
            <a:schemeClr val="bg1">
              <a:lumMod val="85000"/>
            </a:schemeClr>
          </a:solidFill>
          <a:ln w="12700">
            <a:solidFill>
              <a:schemeClr val="tx1"/>
            </a:solidFill>
          </a:ln>
        </p:spPr>
        <p:txBody>
          <a:bodyPr wrap="square" rtlCol="0">
            <a:spAutoFit/>
          </a:bodyPr>
          <a:lstStyle/>
          <a:p>
            <a:r>
              <a:rPr lang="en-US" sz="2000" dirty="0">
                <a:latin typeface="Courier"/>
                <a:cs typeface="Courier"/>
              </a:rPr>
              <a:t>&lt;?xml version="1.0" encoding="UTF-8"?&gt;</a:t>
            </a:r>
          </a:p>
          <a:p>
            <a:r>
              <a:rPr lang="en-US" sz="2000" dirty="0">
                <a:latin typeface="Courier"/>
                <a:cs typeface="Courier"/>
              </a:rPr>
              <a:t>&lt;!DOCTYPE foo [</a:t>
            </a:r>
          </a:p>
          <a:p>
            <a:r>
              <a:rPr lang="en-US" sz="2000" dirty="0">
                <a:latin typeface="Courier"/>
                <a:cs typeface="Courier"/>
              </a:rPr>
              <a:t>  &lt;!ELEMENT foo ANY &gt;</a:t>
            </a:r>
          </a:p>
          <a:p>
            <a:r>
              <a:rPr lang="en-US" sz="2000" dirty="0">
                <a:latin typeface="Courier"/>
                <a:cs typeface="Courier"/>
              </a:rPr>
              <a:t>  &lt;!ENTITY </a:t>
            </a:r>
            <a:r>
              <a:rPr lang="en-US" sz="2000" dirty="0" err="1">
                <a:latin typeface="Courier"/>
                <a:cs typeface="Courier"/>
              </a:rPr>
              <a:t>xxe</a:t>
            </a:r>
            <a:r>
              <a:rPr lang="en-US" sz="2000" dirty="0">
                <a:latin typeface="Courier"/>
                <a:cs typeface="Courier"/>
              </a:rPr>
              <a:t> SYSTEM "file:///</a:t>
            </a:r>
            <a:r>
              <a:rPr lang="en-US" sz="2000" dirty="0" err="1">
                <a:latin typeface="Courier"/>
                <a:cs typeface="Courier"/>
              </a:rPr>
              <a:t>etc</a:t>
            </a:r>
            <a:r>
              <a:rPr lang="en-US" sz="2000" dirty="0">
                <a:latin typeface="Courier"/>
                <a:cs typeface="Courier"/>
              </a:rPr>
              <a:t>/</a:t>
            </a:r>
            <a:r>
              <a:rPr lang="en-US" sz="2000" dirty="0" err="1">
                <a:latin typeface="Courier"/>
                <a:cs typeface="Courier"/>
              </a:rPr>
              <a:t>passwd</a:t>
            </a:r>
            <a:r>
              <a:rPr lang="en-US" sz="2000" dirty="0">
                <a:latin typeface="Courier"/>
                <a:cs typeface="Courier"/>
              </a:rPr>
              <a:t>" &gt;</a:t>
            </a:r>
          </a:p>
          <a:p>
            <a:r>
              <a:rPr lang="en-US" sz="2000" dirty="0">
                <a:latin typeface="Courier"/>
                <a:cs typeface="Courier"/>
              </a:rPr>
              <a:t>]&gt;</a:t>
            </a:r>
          </a:p>
          <a:p>
            <a:r>
              <a:rPr lang="en-US" sz="2000" dirty="0">
                <a:latin typeface="Courier"/>
                <a:cs typeface="Courier"/>
              </a:rPr>
              <a:t>&lt;foo&gt;&amp;</a:t>
            </a:r>
            <a:r>
              <a:rPr lang="en-US" sz="2000" dirty="0" err="1">
                <a:latin typeface="Courier"/>
                <a:cs typeface="Courier"/>
              </a:rPr>
              <a:t>xxe</a:t>
            </a:r>
            <a:r>
              <a:rPr lang="en-US" sz="2000" dirty="0">
                <a:latin typeface="Courier"/>
                <a:cs typeface="Courier"/>
              </a:rPr>
              <a:t>;&lt;/foo&gt;</a:t>
            </a:r>
          </a:p>
        </p:txBody>
      </p:sp>
      <p:sp>
        <p:nvSpPr>
          <p:cNvPr id="6" name="TextBox 5"/>
          <p:cNvSpPr txBox="1"/>
          <p:nvPr/>
        </p:nvSpPr>
        <p:spPr>
          <a:xfrm>
            <a:off x="367048" y="4093423"/>
            <a:ext cx="8319751" cy="1938992"/>
          </a:xfrm>
          <a:prstGeom prst="rect">
            <a:avLst/>
          </a:prstGeom>
          <a:noFill/>
        </p:spPr>
        <p:txBody>
          <a:bodyPr wrap="square" rtlCol="0">
            <a:spAutoFit/>
          </a:bodyPr>
          <a:lstStyle/>
          <a:p>
            <a:r>
              <a:rPr lang="en-US" sz="2400" dirty="0"/>
              <a:t>Configure the XML parser to ensure it does not include external entities!</a:t>
            </a:r>
          </a:p>
          <a:p>
            <a:endParaRPr lang="en-US" sz="2400" dirty="0"/>
          </a:p>
          <a:p>
            <a:r>
              <a:rPr lang="en-US" sz="2400" dirty="0">
                <a:hlinkClick r:id="rId2"/>
              </a:rPr>
              <a:t>https://www.owasp.org/index.php/XML_External_Entity_(XXE)_Prevention_Cheat_Sheet</a:t>
            </a:r>
            <a:r>
              <a:rPr lang="en-US" sz="2400" dirty="0"/>
              <a:t> </a:t>
            </a:r>
          </a:p>
        </p:txBody>
      </p:sp>
    </p:spTree>
    <p:extLst>
      <p:ext uri="{BB962C8B-B14F-4D97-AF65-F5344CB8AC3E}">
        <p14:creationId xmlns:p14="http://schemas.microsoft.com/office/powerpoint/2010/main" val="9759139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322620"/>
            <a:ext cx="8229600" cy="910694"/>
          </a:xfrm>
        </p:spPr>
        <p:txBody>
          <a:bodyPr/>
          <a:lstStyle/>
          <a:p>
            <a:r>
              <a:rPr lang="en-US" dirty="0"/>
              <a:t>Black Duck - Open Source Security Analysis</a:t>
            </a:r>
          </a:p>
        </p:txBody>
      </p:sp>
      <p:sp>
        <p:nvSpPr>
          <p:cNvPr id="3" name="Content Placeholder 2"/>
          <p:cNvSpPr>
            <a:spLocks noGrp="1"/>
          </p:cNvSpPr>
          <p:nvPr>
            <p:ph idx="1"/>
          </p:nvPr>
        </p:nvSpPr>
        <p:spPr>
          <a:xfrm>
            <a:off x="296214" y="1371599"/>
            <a:ext cx="8525814" cy="4800600"/>
          </a:xfrm>
        </p:spPr>
        <p:txBody>
          <a:bodyPr/>
          <a:lstStyle/>
          <a:p>
            <a:r>
              <a:rPr lang="en-US" sz="2400" dirty="0"/>
              <a:t>The State of Open Source Security in Commercial Applications</a:t>
            </a:r>
          </a:p>
          <a:p>
            <a:pPr lvl="1"/>
            <a:r>
              <a:rPr lang="en-US" dirty="0">
                <a:hlinkClick r:id="rId3"/>
              </a:rPr>
              <a:t>https://info.blackducksoftware.com/rs/872-OLS-526/images/OSSAReportFINAL.pdf</a:t>
            </a:r>
            <a:endParaRPr lang="en-US" dirty="0"/>
          </a:p>
        </p:txBody>
      </p:sp>
      <p:sp>
        <p:nvSpPr>
          <p:cNvPr id="4" name="Content Placeholder 2"/>
          <p:cNvSpPr txBox="1">
            <a:spLocks/>
          </p:cNvSpPr>
          <p:nvPr/>
        </p:nvSpPr>
        <p:spPr>
          <a:xfrm>
            <a:off x="457200" y="2420577"/>
            <a:ext cx="8229600" cy="2702643"/>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95% of applications include open source</a:t>
            </a:r>
          </a:p>
          <a:p>
            <a:r>
              <a:rPr lang="en-US" dirty="0"/>
              <a:t>67% of applications contained open source vulnerabilities</a:t>
            </a:r>
          </a:p>
          <a:p>
            <a:r>
              <a:rPr lang="en-US" dirty="0"/>
              <a:t>Average age of open source vulnerability identified: </a:t>
            </a:r>
            <a:r>
              <a:rPr lang="en-US" b="1" dirty="0">
                <a:solidFill>
                  <a:schemeClr val="accent1"/>
                </a:solidFill>
              </a:rPr>
              <a:t>1,894 days</a:t>
            </a:r>
          </a:p>
          <a:p>
            <a:endParaRPr lang="en-US" sz="2800" dirty="0"/>
          </a:p>
          <a:p>
            <a:endParaRPr lang="en-US" sz="2800" dirty="0"/>
          </a:p>
        </p:txBody>
      </p:sp>
    </p:spTree>
    <p:extLst>
      <p:ext uri="{BB962C8B-B14F-4D97-AF65-F5344CB8AC3E}">
        <p14:creationId xmlns:p14="http://schemas.microsoft.com/office/powerpoint/2010/main" val="308530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10694"/>
          </a:xfrm>
        </p:spPr>
        <p:txBody>
          <a:bodyPr/>
          <a:lstStyle/>
          <a:p>
            <a:r>
              <a:rPr lang="en-US" dirty="0"/>
              <a:t>Why should we care about 3</a:t>
            </a:r>
            <a:r>
              <a:rPr lang="en-US" baseline="30000" dirty="0"/>
              <a:t>rd</a:t>
            </a:r>
            <a:r>
              <a:rPr lang="en-US" dirty="0"/>
              <a:t> party library security?</a:t>
            </a:r>
          </a:p>
        </p:txBody>
      </p:sp>
      <p:sp>
        <p:nvSpPr>
          <p:cNvPr id="7" name="Content Placeholder 2"/>
          <p:cNvSpPr txBox="1">
            <a:spLocks/>
          </p:cNvSpPr>
          <p:nvPr/>
        </p:nvSpPr>
        <p:spPr>
          <a:xfrm>
            <a:off x="462773" y="2900374"/>
            <a:ext cx="8229600" cy="82302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sp>
        <p:nvSpPr>
          <p:cNvPr id="8" name="Content Placeholder 2"/>
          <p:cNvSpPr txBox="1">
            <a:spLocks/>
          </p:cNvSpPr>
          <p:nvPr/>
        </p:nvSpPr>
        <p:spPr>
          <a:xfrm>
            <a:off x="315533" y="948794"/>
            <a:ext cx="8371267" cy="1070506"/>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CVE-2017-5638 </a:t>
            </a:r>
            <a:r>
              <a:rPr lang="en-US" sz="2800" b="1" dirty="0">
                <a:solidFill>
                  <a:schemeClr val="accent1"/>
                </a:solidFill>
              </a:rPr>
              <a:t>Remote Code Execution </a:t>
            </a:r>
            <a:r>
              <a:rPr lang="en-US" sz="2800" dirty="0"/>
              <a:t>(RCE) Vulnerability in Apache Struts 2</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891" y="2019300"/>
            <a:ext cx="7448550" cy="4077977"/>
          </a:xfrm>
          <a:prstGeom prst="rect">
            <a:avLst/>
          </a:prstGeom>
        </p:spPr>
      </p:pic>
    </p:spTree>
    <p:extLst>
      <p:ext uri="{BB962C8B-B14F-4D97-AF65-F5344CB8AC3E}">
        <p14:creationId xmlns:p14="http://schemas.microsoft.com/office/powerpoint/2010/main" val="265026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1D9EBA"/>
      </a:dk2>
      <a:lt2>
        <a:srgbClr val="FDC725"/>
      </a:lt2>
      <a:accent1>
        <a:srgbClr val="DB3D16"/>
      </a:accent1>
      <a:accent2>
        <a:srgbClr val="9E9187"/>
      </a:accent2>
      <a:accent3>
        <a:srgbClr val="FB921F"/>
      </a:accent3>
      <a:accent4>
        <a:srgbClr val="9A9F1A"/>
      </a:accent4>
      <a:accent5>
        <a:srgbClr val="A21079"/>
      </a:accent5>
      <a:accent6>
        <a:srgbClr val="0E4C4E"/>
      </a:accent6>
      <a:hlink>
        <a:srgbClr val="DB3D16"/>
      </a:hlink>
      <a:folHlink>
        <a:srgbClr val="9E91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tailEnd type="triangle" w="lg" len="lg"/>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25699</TotalTime>
  <Words>3696</Words>
  <Application>Microsoft Macintosh PowerPoint</Application>
  <PresentationFormat>On-screen Show (4:3)</PresentationFormat>
  <Paragraphs>368</Paragraphs>
  <Slides>37</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Calibri</vt:lpstr>
      <vt:lpstr>Courier</vt:lpstr>
      <vt:lpstr>Courier New</vt:lpstr>
      <vt:lpstr>Lucida Console</vt:lpstr>
      <vt:lpstr>Lucida Grande</vt:lpstr>
      <vt:lpstr>Proxima Nova</vt:lpstr>
      <vt:lpstr>Proxima Nova Light</vt:lpstr>
      <vt:lpstr>Proxima Nova Rg</vt:lpstr>
      <vt:lpstr>Proxima Nova Semibold</vt:lpstr>
      <vt:lpstr>Webdings</vt:lpstr>
      <vt:lpstr>Wingdings</vt:lpstr>
      <vt:lpstr>Office Theme</vt:lpstr>
      <vt:lpstr>3rd Party Library Security Management</vt:lpstr>
      <vt:lpstr>A little background dirt…</vt:lpstr>
      <vt:lpstr>  WARNING:  Please do not attempt to hack any computer system without legal permission to do so. Unauthorized computer hacking is illegal and can be punishable by a range of penalties including loss of job, monetary fines and possible imprisonment.    ALSO:  The Free and Open Source Software presented in these materials are examples of good secure development tools and techniques. You may have unknown legal, licensing or technical issues when making use of Free and Open Source Software. You should consult your company's policy on the use of Free and Open Source Software before making use of any software referenced in this material.</vt:lpstr>
      <vt:lpstr>3rd Party Library Security:  Where are we going?</vt:lpstr>
      <vt:lpstr>3rd Party Library Security Introduction</vt:lpstr>
      <vt:lpstr>Why should we care about 3rd party library security?</vt:lpstr>
      <vt:lpstr>XML EXTERNAL ENTITY PROCESSING</vt:lpstr>
      <vt:lpstr>Black Duck - Open Source Security Analysis</vt:lpstr>
      <vt:lpstr>Why should we care about 3rd party library security?</vt:lpstr>
      <vt:lpstr>PowerPoint Presentation</vt:lpstr>
      <vt:lpstr>PowerPoint Presentation</vt:lpstr>
      <vt:lpstr>PowerPoint Presentation</vt:lpstr>
      <vt:lpstr>OWASP Top 10 2013</vt:lpstr>
      <vt:lpstr>Patching Programs</vt:lpstr>
      <vt:lpstr> Vetting Third Party  Libraries for Security</vt:lpstr>
      <vt:lpstr>Vetting Security of Third Party Libraries</vt:lpstr>
      <vt:lpstr>3rd Party Library Security Verification</vt:lpstr>
      <vt:lpstr>Enter OWASP dependency-check</vt:lpstr>
      <vt:lpstr>Language/Technology Support</vt:lpstr>
      <vt:lpstr>Vulnerability Data Source</vt:lpstr>
      <vt:lpstr>Library Identification Problems</vt:lpstr>
      <vt:lpstr>Evidence Based Identification</vt:lpstr>
      <vt:lpstr>Evidence Based Identification Issues</vt:lpstr>
      <vt:lpstr>Dealing with False Positives</vt:lpstr>
      <vt:lpstr>Onboarding an Application</vt:lpstr>
      <vt:lpstr>Use Cases for dependency-check</vt:lpstr>
      <vt:lpstr>Enterprise Deployments</vt:lpstr>
      <vt:lpstr>Vulnerable Dependencies as Code Quality</vt:lpstr>
      <vt:lpstr>Governance</vt:lpstr>
      <vt:lpstr>3rd Party Management Resources</vt:lpstr>
      <vt:lpstr>Java 3rd Party Management Tools</vt:lpstr>
      <vt:lpstr>.NET 3rd Party Management Tools</vt:lpstr>
      <vt:lpstr>PowerPoint Presentation</vt:lpstr>
      <vt:lpstr>JavaScript 3rd Party Management Tools</vt:lpstr>
      <vt:lpstr>Conclusion</vt:lpstr>
      <vt:lpstr>3rd Party Library Security:  Summary</vt:lpstr>
      <vt:lpstr>It’s been a pleasure.  jim@manicode.com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Hess</dc:creator>
  <cp:lastModifiedBy>Jim Manico</cp:lastModifiedBy>
  <cp:revision>633</cp:revision>
  <dcterms:created xsi:type="dcterms:W3CDTF">2014-10-28T21:39:33Z</dcterms:created>
  <dcterms:modified xsi:type="dcterms:W3CDTF">2018-10-04T16:23:31Z</dcterms:modified>
</cp:coreProperties>
</file>