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9" r:id="rId4"/>
    <p:sldId id="267" r:id="rId5"/>
    <p:sldId id="263" r:id="rId6"/>
    <p:sldId id="268" r:id="rId7"/>
    <p:sldId id="266" r:id="rId8"/>
    <p:sldId id="265" r:id="rId9"/>
    <p:sldId id="264" r:id="rId10"/>
    <p:sldId id="270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2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67" autoAdjust="0"/>
    <p:restoredTop sz="92639" autoAdjust="0"/>
  </p:normalViewPr>
  <p:slideViewPr>
    <p:cSldViewPr snapToGrid="0" snapToObjects="1">
      <p:cViewPr varScale="1">
        <p:scale>
          <a:sx n="88" d="100"/>
          <a:sy n="88" d="100"/>
        </p:scale>
        <p:origin x="216" y="176"/>
      </p:cViewPr>
      <p:guideLst/>
    </p:cSldViewPr>
  </p:slideViewPr>
  <p:outlineViewPr>
    <p:cViewPr>
      <p:scale>
        <a:sx n="33" d="100"/>
        <a:sy n="33" d="100"/>
      </p:scale>
      <p:origin x="0" y="-50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77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13A84-D0AC-CD4D-8DD7-60D1CC4B412F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67A6E-C41D-0C4A-9F1B-CD488AFA8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98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67A6E-C41D-0C4A-9F1B-CD488AFA83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72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12">
            <a:extLst>
              <a:ext uri="{FF2B5EF4-FFF2-40B4-BE49-F238E27FC236}">
                <a16:creationId xmlns:a16="http://schemas.microsoft.com/office/drawing/2014/main" id="{833A572E-1A5A-0047-A101-6A2DC84887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53" y="489831"/>
            <a:ext cx="2590196" cy="8817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EB0C38-A4B1-6D40-9E57-F909B3AE8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275" y="1870506"/>
            <a:ext cx="5375564" cy="2387600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8CDC65-C7D6-404C-B9A0-85FC9C716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275" y="4350181"/>
            <a:ext cx="3491343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385C8-9DA1-594D-B37F-04E8E9173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92BE-46FB-524C-850D-91FEE2C9FBA7}" type="datetime1">
              <a:rPr lang="en-US" smtClean="0"/>
              <a:t>11/28/18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A53A8-C6C4-C148-9854-7E5238D69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Matt </a:t>
            </a:r>
            <a:r>
              <a:rPr lang="en-US" dirty="0" err="1"/>
              <a:t>Suiche</a:t>
            </a:r>
            <a:r>
              <a:rPr lang="en-US" dirty="0"/>
              <a:t> | Communities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32EF5-E6C3-6D4B-96CF-2DEEB721D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CEE5-4573-9C44-8769-810A13F82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7C2A0-3DF4-804D-B84F-30EF5260C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A41068-2689-E646-935C-6D1DA84D3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87AF1-C978-6645-AA29-CA142E611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B891-D085-924F-B279-687F96292A5C}" type="datetime1">
              <a:rPr lang="en-US" smtClean="0"/>
              <a:t>11/28/18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38E44-97E3-634C-B64F-530AFD3CA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Matt </a:t>
            </a:r>
            <a:r>
              <a:rPr lang="en-US" dirty="0" err="1"/>
              <a:t>Suiche</a:t>
            </a:r>
            <a:r>
              <a:rPr lang="en-US" dirty="0"/>
              <a:t> | Communities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496D9-99EB-6E45-8023-F0FEC9A5C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CEE5-4573-9C44-8769-810A13F82A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Изображение 25">
            <a:extLst>
              <a:ext uri="{FF2B5EF4-FFF2-40B4-BE49-F238E27FC236}">
                <a16:creationId xmlns:a16="http://schemas.microsoft.com/office/drawing/2014/main" id="{B4ED9AD5-B784-1049-A0AD-BFDAD48B39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1145" y="5824932"/>
            <a:ext cx="1159273" cy="3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04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F04B78-DF82-AE46-8612-909562D10F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AB1650-F18F-2B40-A563-6FFB25279F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35FF1-2769-B04C-9BCA-3301C283A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B53E-50EF-DD4C-95FA-A9DF098BEFAF}" type="datetime1">
              <a:rPr lang="en-US" smtClean="0"/>
              <a:t>11/28/18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C65CF-7F30-EA4F-B0A7-AD3BD14F6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Matt </a:t>
            </a:r>
            <a:r>
              <a:rPr lang="en-US" dirty="0" err="1"/>
              <a:t>Suiche</a:t>
            </a:r>
            <a:r>
              <a:rPr lang="en-US" dirty="0"/>
              <a:t> |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6E821-92EE-1846-B734-17B084C91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CEE5-4573-9C44-8769-810A13F82A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Изображение 25">
            <a:extLst>
              <a:ext uri="{FF2B5EF4-FFF2-40B4-BE49-F238E27FC236}">
                <a16:creationId xmlns:a16="http://schemas.microsoft.com/office/drawing/2014/main" id="{EDBF8D2A-587B-3245-BC21-0DBB73164B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1145" y="5824932"/>
            <a:ext cx="1159273" cy="3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6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9D25C-259B-5248-B1C5-0CA760BD3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82693-00DB-CB4C-9C89-F4C197E75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3DDC4-DE0B-954E-9CB8-B7E84A078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C331-C836-5241-8A10-63785A03D835}" type="datetime1">
              <a:rPr lang="en-US" smtClean="0"/>
              <a:t>11/28/18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70ADB-6B4A-1844-8F48-E86E60359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588909" y="2239963"/>
            <a:ext cx="4114800" cy="365125"/>
          </a:xfrm>
        </p:spPr>
        <p:txBody>
          <a:bodyPr/>
          <a:lstStyle>
            <a:lvl1pPr>
              <a:defRPr>
                <a:solidFill>
                  <a:srgbClr val="114273"/>
                </a:solidFill>
              </a:defRPr>
            </a:lvl1pPr>
          </a:lstStyle>
          <a:p>
            <a:r>
              <a:rPr lang="en-US" dirty="0"/>
              <a:t>Matt </a:t>
            </a:r>
            <a:r>
              <a:rPr lang="en-US" dirty="0" err="1"/>
              <a:t>Suiche</a:t>
            </a:r>
            <a:r>
              <a:rPr lang="en-US" dirty="0"/>
              <a:t> | Building communities.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5741C-6FDC-9B4F-9238-BA49478AB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CEE5-4573-9C44-8769-810A13F82A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Изображение 25">
            <a:extLst>
              <a:ext uri="{FF2B5EF4-FFF2-40B4-BE49-F238E27FC236}">
                <a16:creationId xmlns:a16="http://schemas.microsoft.com/office/drawing/2014/main" id="{01A2B486-3365-9840-A7EE-7D388EBB04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1145" y="5824932"/>
            <a:ext cx="1159273" cy="3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3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A4A5F-4A33-9142-8655-AF6D90537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BE1F2B-5286-DD44-B213-07F8738E1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91AAB-290C-1849-9D6F-F4AC0D08E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6D005-C928-5042-8F1D-C131D046CFD9}" type="datetime1">
              <a:rPr lang="en-US" smtClean="0"/>
              <a:t>11/28/18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7CC9E-70EE-9645-97BE-B3D13E198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Matt </a:t>
            </a:r>
            <a:r>
              <a:rPr lang="en-US" dirty="0" err="1"/>
              <a:t>Suiche</a:t>
            </a:r>
            <a:r>
              <a:rPr lang="en-US" dirty="0"/>
              <a:t> | Communities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44EE-B19D-6040-A51C-9F71B867C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CEE5-4573-9C44-8769-810A13F82A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Изображение 25">
            <a:extLst>
              <a:ext uri="{FF2B5EF4-FFF2-40B4-BE49-F238E27FC236}">
                <a16:creationId xmlns:a16="http://schemas.microsoft.com/office/drawing/2014/main" id="{0AB55255-AA2D-5042-90E4-A7E7C55D66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1145" y="5824932"/>
            <a:ext cx="1159273" cy="3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2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1238E-7DD1-274F-8E94-7435C92A7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AD990-198B-494C-8A22-F7B8542B1F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A498B-9DF7-8F48-873F-15C4D68F0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756FD-FCBC-8A4D-AC7C-031F523FC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0EBD-6B9C-CE41-ADDB-EC10823E38CC}" type="datetime1">
              <a:rPr lang="en-US" smtClean="0"/>
              <a:t>11/28/18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4732D6-9DB7-F343-B073-BAFD2B868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588908" y="2239963"/>
            <a:ext cx="4114800" cy="365125"/>
          </a:xfrm>
        </p:spPr>
        <p:txBody>
          <a:bodyPr/>
          <a:lstStyle>
            <a:lvl1pPr>
              <a:defRPr>
                <a:solidFill>
                  <a:srgbClr val="114273"/>
                </a:solidFill>
              </a:defRPr>
            </a:lvl1pPr>
          </a:lstStyle>
          <a:p>
            <a:r>
              <a:rPr lang="en-US" dirty="0"/>
              <a:t>Matt </a:t>
            </a:r>
            <a:r>
              <a:rPr lang="en-US" dirty="0" err="1"/>
              <a:t>Suiche</a:t>
            </a:r>
            <a:r>
              <a:rPr lang="en-US" dirty="0"/>
              <a:t> | Building communities.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558F77-E515-C443-AF83-937CC960D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CEE5-4573-9C44-8769-810A13F82A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Изображение 25">
            <a:extLst>
              <a:ext uri="{FF2B5EF4-FFF2-40B4-BE49-F238E27FC236}">
                <a16:creationId xmlns:a16="http://schemas.microsoft.com/office/drawing/2014/main" id="{77D66F63-41A9-DB4F-9077-47ABF76D24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1145" y="5824932"/>
            <a:ext cx="1159273" cy="3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8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DFBD5-06C1-E949-82D7-43E830C00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E2482-E7C8-394E-9137-8FE9D07B9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2453EC-D6AE-8B4C-A8EC-F9922CA42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B7EE84-B876-394A-B839-BD97743239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197563-21D6-8E45-8A5F-8C6BF41956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6EEF24-85F3-1E47-8208-CA5B231AA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57D97-7362-E94E-AF1D-246178825392}" type="datetime1">
              <a:rPr lang="en-US" smtClean="0"/>
              <a:t>11/28/18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208085-782B-C347-B0BE-F623DE0BB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588909" y="2239963"/>
            <a:ext cx="4114800" cy="365125"/>
          </a:xfrm>
        </p:spPr>
        <p:txBody>
          <a:bodyPr/>
          <a:lstStyle>
            <a:lvl1pPr>
              <a:defRPr>
                <a:solidFill>
                  <a:srgbClr val="114273"/>
                </a:solidFill>
              </a:defRPr>
            </a:lvl1pPr>
          </a:lstStyle>
          <a:p>
            <a:r>
              <a:rPr lang="en-US" dirty="0"/>
              <a:t>Matt </a:t>
            </a:r>
            <a:r>
              <a:rPr lang="en-US" dirty="0" err="1"/>
              <a:t>Suiche</a:t>
            </a:r>
            <a:r>
              <a:rPr lang="en-US" dirty="0"/>
              <a:t> | Building communities.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D4230A-CF77-B34D-9B57-F6AE67E55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CEE5-4573-9C44-8769-810A13F82A7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Изображение 25">
            <a:extLst>
              <a:ext uri="{FF2B5EF4-FFF2-40B4-BE49-F238E27FC236}">
                <a16:creationId xmlns:a16="http://schemas.microsoft.com/office/drawing/2014/main" id="{1F1793CA-2390-384B-B64B-96F79BE5DF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1145" y="5824932"/>
            <a:ext cx="1159273" cy="3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47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A01CF-E357-6746-9A60-FD2E34D1B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D926A0-A910-5340-B4F9-1502D95A3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A13B-048A-D746-9C1A-C51562B02BC9}" type="datetime1">
              <a:rPr lang="en-US" smtClean="0"/>
              <a:t>11/28/18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2F7C9D-1A42-084F-9CB0-060668E73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588908" y="2239961"/>
            <a:ext cx="4114800" cy="365125"/>
          </a:xfrm>
        </p:spPr>
        <p:txBody>
          <a:bodyPr/>
          <a:lstStyle>
            <a:lvl1pPr>
              <a:defRPr>
                <a:solidFill>
                  <a:srgbClr val="114273"/>
                </a:solidFill>
              </a:defRPr>
            </a:lvl1pPr>
          </a:lstStyle>
          <a:p>
            <a:r>
              <a:rPr lang="en-US" dirty="0"/>
              <a:t>Matt </a:t>
            </a:r>
            <a:r>
              <a:rPr lang="en-US" dirty="0" err="1"/>
              <a:t>Suiche</a:t>
            </a:r>
            <a:r>
              <a:rPr lang="en-US" dirty="0"/>
              <a:t> | Building communities.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7316C0-1C49-3348-BC0B-0E72ECD30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CEE5-4573-9C44-8769-810A13F82A7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Изображение 25">
            <a:extLst>
              <a:ext uri="{FF2B5EF4-FFF2-40B4-BE49-F238E27FC236}">
                <a16:creationId xmlns:a16="http://schemas.microsoft.com/office/drawing/2014/main" id="{964F0FAA-25A4-A344-B10B-9F2BDEDCF4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1145" y="5824932"/>
            <a:ext cx="1159273" cy="3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66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C14FEA-77E6-6C4A-AC48-41391CD49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91A1-5712-B24B-9F67-C5EE4790C742}" type="datetime1">
              <a:rPr lang="en-US" smtClean="0"/>
              <a:t>11/28/18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864CB5-0216-E941-9F77-B444E0A5D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Matt </a:t>
            </a:r>
            <a:r>
              <a:rPr lang="en-US" dirty="0" err="1"/>
              <a:t>Suiche</a:t>
            </a:r>
            <a:r>
              <a:rPr lang="en-US" dirty="0"/>
              <a:t> | Communities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70A78-3D84-074E-A2C1-744F7D4F3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CEE5-4573-9C44-8769-810A13F82A7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Изображение 25">
            <a:extLst>
              <a:ext uri="{FF2B5EF4-FFF2-40B4-BE49-F238E27FC236}">
                <a16:creationId xmlns:a16="http://schemas.microsoft.com/office/drawing/2014/main" id="{7FCD7B23-1981-BD4E-A705-D0DC494BC0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1145" y="5824932"/>
            <a:ext cx="1159273" cy="3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F5636-44B8-484D-8074-5CD4AC82A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F690C-C5D6-E446-8597-D20CF1090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EFD2D-FB68-AB49-89D1-CE02A5EEF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55332-7FC6-6940-BA1D-6F0D07C00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7601-2F73-B94A-BC0F-5BCA80CC9824}" type="datetime1">
              <a:rPr lang="en-US" smtClean="0"/>
              <a:t>11/28/18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9781F-12A1-1B4E-958A-738D0579F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Matt </a:t>
            </a:r>
            <a:r>
              <a:rPr lang="en-US" dirty="0" err="1"/>
              <a:t>Suiche</a:t>
            </a:r>
            <a:r>
              <a:rPr lang="en-US" dirty="0"/>
              <a:t> | Communities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C12C5-3F1E-2C47-A5CB-58CCB628E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CEE5-4573-9C44-8769-810A13F82A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Изображение 25">
            <a:extLst>
              <a:ext uri="{FF2B5EF4-FFF2-40B4-BE49-F238E27FC236}">
                <a16:creationId xmlns:a16="http://schemas.microsoft.com/office/drawing/2014/main" id="{D168C1FB-077F-794D-B425-CFBCF47BC3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1145" y="5824932"/>
            <a:ext cx="1159273" cy="3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75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BD791-0A5A-E54D-9BDC-EF3CB1074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6035B3-08D5-F54E-B58B-88FB7F1DD1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3AB4B-6C45-3C44-845E-D0B94AD1E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48BA3F-7BA1-6545-B65A-5B42159B2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A2CC-27B5-B84F-8857-B0FA0B691DE7}" type="datetime1">
              <a:rPr lang="en-US" smtClean="0"/>
              <a:t>11/28/18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D57BD9-7439-814D-910F-1B7DBC40C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Matt </a:t>
            </a:r>
            <a:r>
              <a:rPr lang="en-US" dirty="0" err="1"/>
              <a:t>Suiche</a:t>
            </a:r>
            <a:r>
              <a:rPr lang="en-US" dirty="0"/>
              <a:t> | Communities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FFC5B-3ADD-6941-A156-B1EB79684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CEE5-4573-9C44-8769-810A13F82A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Изображение 25">
            <a:extLst>
              <a:ext uri="{FF2B5EF4-FFF2-40B4-BE49-F238E27FC236}">
                <a16:creationId xmlns:a16="http://schemas.microsoft.com/office/drawing/2014/main" id="{2DC693B2-03B7-D148-9C08-01F9E70F33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1145" y="5824932"/>
            <a:ext cx="1159273" cy="3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2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F97ECE-353E-114C-A488-9AEFDEC5D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43AD10-0899-1E47-AA00-5C5F2E949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01675"/>
            <a:ext cx="10515600" cy="4875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D4FD5-9E9F-5248-B2B4-8A120DDF5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5D56CCE7-8D1A-2148-A640-21E98F4443BD}" type="datetime1">
              <a:rPr lang="en-US" smtClean="0"/>
              <a:t>11/28/18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9B713-C1C4-004F-A820-C2554776BC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Matt </a:t>
            </a:r>
            <a:r>
              <a:rPr lang="en-US" dirty="0" err="1"/>
              <a:t>Suiche</a:t>
            </a:r>
            <a:r>
              <a:rPr lang="en-US" dirty="0"/>
              <a:t> | Communities.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C09D1-E91D-7C41-83B5-2600CA854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853ACEE5-4573-9C44-8769-810A13F82A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0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114273"/>
          </a:solidFill>
          <a:latin typeface="Montserrat Semi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114273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114273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114273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114273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114273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opcde.com/opcdex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cde.com/" TargetMode="External"/><Relationship Id="rId2" Type="http://schemas.openxmlformats.org/officeDocument/2006/relationships/hyperlink" Target="http://www.coma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35DCA-7AD9-AC43-80BB-A3170A6FEB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Building communities!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D3DEA9-FDFC-744A-A572-0B16A183D4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600" b="1" dirty="0"/>
              <a:t>THREATCON (November 2018)</a:t>
            </a:r>
          </a:p>
          <a:p>
            <a:r>
              <a:rPr lang="en-US" sz="1600" b="1" dirty="0"/>
              <a:t>Matt Suiche</a:t>
            </a:r>
          </a:p>
          <a:p>
            <a:r>
              <a:rPr lang="en-US" sz="1600" i="1" dirty="0"/>
              <a:t>Founder, </a:t>
            </a:r>
            <a:r>
              <a:rPr lang="en-US" sz="1600" i="1" dirty="0" err="1"/>
              <a:t>Comae</a:t>
            </a:r>
            <a:r>
              <a:rPr lang="en-US" sz="1600" i="1" dirty="0"/>
              <a:t> Technologies</a:t>
            </a:r>
          </a:p>
          <a:p>
            <a:br>
              <a:rPr lang="en-US" sz="1600" dirty="0"/>
            </a:br>
            <a:r>
              <a:rPr lang="en-US" sz="1600" dirty="0"/>
              <a:t>msuiche@comae.com</a:t>
            </a:r>
            <a:br>
              <a:rPr lang="en-US" sz="1600" dirty="0"/>
            </a:br>
            <a:r>
              <a:rPr lang="en-US" sz="1600" dirty="0"/>
              <a:t>@</a:t>
            </a:r>
            <a:r>
              <a:rPr lang="en-US" sz="1600" dirty="0" err="1"/>
              <a:t>msuiche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10258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074DA-E904-CA44-AD1F-279E4A8E9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us!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17D1A-0DEA-8A42-BD00-D087502B0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Join our community on Slack and learn more about how we can build communities from scratch and bridge the gap between mature and nascent communities</a:t>
            </a:r>
          </a:p>
          <a:p>
            <a:pPr lvl="1"/>
            <a:r>
              <a:rPr lang="en-US" dirty="0">
                <a:hlinkClick r:id="rId2"/>
              </a:rPr>
              <a:t>http://opcde.com/opcdex.html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Twitter: @OPCDE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AC2032-82BE-2240-AA83-B5F0013B1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 Suiche | Building communities.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448418-10B5-D449-B387-5C5FB9C20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CEE5-4573-9C44-8769-810A13F82A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62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81A5A-6C2D-0647-87C4-AAAEF0177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275" y="1870506"/>
            <a:ext cx="5375564" cy="2387600"/>
          </a:xfrm>
        </p:spPr>
        <p:txBody>
          <a:bodyPr/>
          <a:lstStyle/>
          <a:p>
            <a:r>
              <a:rPr lang="en-US" dirty="0"/>
              <a:t>Thank </a:t>
            </a:r>
            <a:r>
              <a:rPr lang="en-US"/>
              <a:t>You!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0DCC7E-48FD-4041-BFE5-FF6595D30E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275" y="3517668"/>
            <a:ext cx="3491343" cy="1040685"/>
          </a:xfrm>
        </p:spPr>
        <p:txBody>
          <a:bodyPr>
            <a:normAutofit fontScale="92500"/>
          </a:bodyPr>
          <a:lstStyle/>
          <a:p>
            <a:r>
              <a:rPr lang="en-US" dirty="0"/>
              <a:t>msuiche@comae.com</a:t>
            </a:r>
          </a:p>
          <a:p>
            <a:r>
              <a:rPr lang="en-US" dirty="0"/>
              <a:t>@</a:t>
            </a:r>
            <a:r>
              <a:rPr lang="en-US" dirty="0" err="1"/>
              <a:t>msuiche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166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82411-3292-8E4A-9D5E-4E3C99A69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I? - @</a:t>
            </a:r>
            <a:r>
              <a:rPr lang="en-US" dirty="0" err="1"/>
              <a:t>msuiche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C9699-7458-7349-B0DA-0F4160A51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Comae</a:t>
            </a:r>
            <a:r>
              <a:rPr lang="en-US" dirty="0"/>
              <a:t> Technologies </a:t>
            </a:r>
            <a:r>
              <a:rPr lang="en-US" sz="2400" i="1" dirty="0"/>
              <a:t>(</a:t>
            </a:r>
            <a:r>
              <a:rPr lang="en-US" sz="2400" i="1" dirty="0">
                <a:hlinkClick r:id="rId2"/>
              </a:rPr>
              <a:t>www.comae.com</a:t>
            </a:r>
            <a:r>
              <a:rPr lang="en-US" sz="2400" i="1" dirty="0"/>
              <a:t>)</a:t>
            </a:r>
          </a:p>
          <a:p>
            <a:pPr lvl="1"/>
            <a:r>
              <a:rPr lang="en-US" dirty="0"/>
              <a:t>Comprehensive Memory Forensics Platform</a:t>
            </a:r>
          </a:p>
          <a:p>
            <a:pPr lvl="2"/>
            <a:r>
              <a:rPr lang="en-US" dirty="0"/>
              <a:t>Stardust</a:t>
            </a:r>
          </a:p>
          <a:p>
            <a:pPr lvl="1"/>
            <a:r>
              <a:rPr lang="en-US" dirty="0"/>
              <a:t>Memory acquisition tool that works</a:t>
            </a:r>
          </a:p>
          <a:p>
            <a:pPr lvl="2"/>
            <a:r>
              <a:rPr lang="en-US" dirty="0" err="1"/>
              <a:t>DumpIt</a:t>
            </a:r>
            <a:endParaRPr lang="en-US" dirty="0"/>
          </a:p>
          <a:p>
            <a:pPr lvl="2"/>
            <a:r>
              <a:rPr lang="en-US" dirty="0"/>
              <a:t>Formerly called win32dd, exists since 2008 (10 Years!)</a:t>
            </a:r>
          </a:p>
          <a:p>
            <a:r>
              <a:rPr lang="en-US" dirty="0"/>
              <a:t>OPCDE </a:t>
            </a:r>
            <a:r>
              <a:rPr lang="en-US" sz="2400" i="1" dirty="0"/>
              <a:t>(</a:t>
            </a:r>
            <a:r>
              <a:rPr lang="en-US" sz="2400" i="1" dirty="0">
                <a:hlinkClick r:id="rId3"/>
              </a:rPr>
              <a:t>www.opcde.com</a:t>
            </a:r>
            <a:r>
              <a:rPr lang="en-US" sz="2400" i="1" dirty="0"/>
              <a:t>)</a:t>
            </a:r>
          </a:p>
          <a:p>
            <a:pPr lvl="1"/>
            <a:r>
              <a:rPr lang="en-US" b="1" dirty="0"/>
              <a:t>Operation Community Development &amp; Empowerment</a:t>
            </a:r>
          </a:p>
          <a:p>
            <a:pPr lvl="1"/>
            <a:r>
              <a:rPr lang="en-US" dirty="0"/>
              <a:t>Cybersecurity conference in Dubai, UAE &amp; Nairobi, Kenya</a:t>
            </a:r>
          </a:p>
          <a:p>
            <a:pPr lvl="1"/>
            <a:r>
              <a:rPr lang="en-US" dirty="0"/>
              <a:t>Always looking for sponsors/patrons!</a:t>
            </a:r>
          </a:p>
          <a:p>
            <a:r>
              <a:rPr lang="en-US" dirty="0"/>
              <a:t>“a fun guy” according to </a:t>
            </a:r>
            <a:r>
              <a:rPr lang="en-US" dirty="0" err="1"/>
              <a:t>TheShadowBrokers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998F95-FEAC-D346-A921-F8125D060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Matt </a:t>
            </a:r>
            <a:r>
              <a:rPr lang="en-US" dirty="0" err="1"/>
              <a:t>Suiche</a:t>
            </a:r>
            <a:r>
              <a:rPr lang="en-US" dirty="0"/>
              <a:t> | </a:t>
            </a:r>
            <a:r>
              <a:rPr lang="en-US" dirty="0" err="1"/>
              <a:t>Comunities</a:t>
            </a:r>
            <a:r>
              <a:rPr lang="en-US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F56A52-AE65-5642-A26B-D3CE9194F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CEE5-4573-9C44-8769-810A13F82A70}" type="slidenum">
              <a:rPr lang="en-US" smtClean="0"/>
              <a:t>3</a:t>
            </a:fld>
            <a:endParaRPr lang="en-US"/>
          </a:p>
        </p:txBody>
      </p:sp>
      <p:pic>
        <p:nvPicPr>
          <p:cNvPr id="7" name="Изображение 10">
            <a:extLst>
              <a:ext uri="{FF2B5EF4-FFF2-40B4-BE49-F238E27FC236}">
                <a16:creationId xmlns:a16="http://schemas.microsoft.com/office/drawing/2014/main" id="{9465616F-5233-824B-B5FF-A64B8740AA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459" y="1796822"/>
            <a:ext cx="1935000" cy="720000"/>
          </a:xfrm>
          <a:prstGeom prst="rect">
            <a:avLst/>
          </a:prstGeom>
        </p:spPr>
      </p:pic>
      <p:pic>
        <p:nvPicPr>
          <p:cNvPr id="8" name="Изображение 11">
            <a:extLst>
              <a:ext uri="{FF2B5EF4-FFF2-40B4-BE49-F238E27FC236}">
                <a16:creationId xmlns:a16="http://schemas.microsoft.com/office/drawing/2014/main" id="{911F1DF0-992B-E347-AC53-6D4E56F150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459" y="2674926"/>
            <a:ext cx="1845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08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B0FF5-1085-714B-88BF-BB80BBA92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Dark Alley of Cyber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462CA3E-67D1-2C4A-B401-2510670057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59201" y="1185069"/>
            <a:ext cx="4152304" cy="553640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D3AF38-D5B2-4745-A198-367F2839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 Suiche | Building communities.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A1A30-2321-024B-B133-D0F37480D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CEE5-4573-9C44-8769-810A13F82A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84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03667-14E1-4047-B543-9F2377B3A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an open-question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2254E-3C58-4323-9496-1BC031804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/>
              <a:t>What’s the best way </a:t>
            </a:r>
          </a:p>
          <a:p>
            <a:pPr lvl="1"/>
            <a:r>
              <a:rPr lang="en-US" sz="4400" dirty="0"/>
              <a:t>to communicate with other hackers?</a:t>
            </a:r>
          </a:p>
          <a:p>
            <a:pPr lvl="1"/>
            <a:r>
              <a:rPr lang="en-US" sz="4400" dirty="0"/>
              <a:t>share your research, or read people’s research?</a:t>
            </a:r>
          </a:p>
          <a:p>
            <a:pPr lvl="1"/>
            <a:r>
              <a:rPr lang="en-US" sz="4400" dirty="0"/>
              <a:t>and collaborate?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128776-A406-44BB-89CE-4A7BEA28C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Matt </a:t>
            </a:r>
            <a:r>
              <a:rPr lang="en-US" dirty="0" err="1"/>
              <a:t>Suiche</a:t>
            </a:r>
            <a:r>
              <a:rPr lang="en-US" dirty="0"/>
              <a:t> | </a:t>
            </a:r>
            <a:r>
              <a:rPr lang="en-US" dirty="0" err="1"/>
              <a:t>Comunities</a:t>
            </a:r>
            <a:r>
              <a:rPr lang="en-US" dirty="0"/>
              <a:t>..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C81CB-B0C4-497A-A517-D288314C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CEE5-4573-9C44-8769-810A13F82A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07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AB1B1-FBBC-425E-BBA2-49F8584EE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 has happens over the past 30+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00137-0A61-4E72-BF68-8957D5325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According to Wikipedia the first hacker conference was in 1984 in Marin County, California, by Stewart Brand.</a:t>
            </a:r>
          </a:p>
          <a:p>
            <a:r>
              <a:rPr lang="en-US" dirty="0"/>
              <a:t>CCC founded in 1981 in Berlin, Germany.</a:t>
            </a:r>
          </a:p>
          <a:p>
            <a:pPr lvl="1"/>
            <a:r>
              <a:rPr lang="en-US" dirty="0"/>
              <a:t>C-base hackers space in 1995.</a:t>
            </a:r>
          </a:p>
          <a:p>
            <a:r>
              <a:rPr lang="en-US" dirty="0"/>
              <a:t>But we mainly know DEF CON (1993) by 18yo Jeff Moss.</a:t>
            </a:r>
          </a:p>
          <a:p>
            <a:pPr lvl="1"/>
            <a:r>
              <a:rPr lang="en-US" dirty="0"/>
              <a:t>Time flies man! </a:t>
            </a:r>
          </a:p>
          <a:p>
            <a:r>
              <a:rPr lang="en-US" dirty="0"/>
              <a:t>Mainly U.S. centric but expanded all over</a:t>
            </a:r>
          </a:p>
          <a:p>
            <a:pPr lvl="1"/>
            <a:r>
              <a:rPr lang="en-US" dirty="0"/>
              <a:t>(next slides)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93D6CC-2BFA-4754-88D5-29FAFEC64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Matt </a:t>
            </a:r>
            <a:r>
              <a:rPr lang="en-US" dirty="0" err="1"/>
              <a:t>Suiche</a:t>
            </a:r>
            <a:r>
              <a:rPr lang="en-US" dirty="0"/>
              <a:t> | </a:t>
            </a:r>
            <a:r>
              <a:rPr lang="en-US" dirty="0" err="1"/>
              <a:t>Comunities</a:t>
            </a:r>
            <a:r>
              <a:rPr lang="en-US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D49821-D4B0-46A3-AD9E-1AC91B7D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CEE5-4573-9C44-8769-810A13F82A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51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CF2CC-0557-45D4-963D-49C87F4ED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15EF6-1ECF-431F-9C93-C13FCDF8C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SysCan</a:t>
            </a:r>
            <a:r>
              <a:rPr lang="en-US" sz="4000" dirty="0"/>
              <a:t>, </a:t>
            </a:r>
            <a:r>
              <a:rPr lang="en-US" sz="4000" dirty="0" err="1"/>
              <a:t>Ekoparty</a:t>
            </a:r>
            <a:r>
              <a:rPr lang="en-US" sz="4000" dirty="0"/>
              <a:t>, H2HC, CCC, HITB, </a:t>
            </a:r>
            <a:r>
              <a:rPr lang="en-US" sz="4000" dirty="0" err="1"/>
              <a:t>ZeroNight</a:t>
            </a:r>
            <a:r>
              <a:rPr lang="en-US" sz="4000" dirty="0"/>
              <a:t>, </a:t>
            </a:r>
            <a:r>
              <a:rPr lang="en-US" sz="4000" dirty="0" err="1"/>
              <a:t>OffensiveCon</a:t>
            </a:r>
            <a:r>
              <a:rPr lang="en-US" sz="4000" dirty="0"/>
              <a:t>, </a:t>
            </a:r>
            <a:r>
              <a:rPr lang="en-US" sz="4000" dirty="0" err="1"/>
              <a:t>Bsides</a:t>
            </a:r>
            <a:r>
              <a:rPr lang="en-US" sz="4000" dirty="0"/>
              <a:t>, Infiltrate etc.</a:t>
            </a:r>
          </a:p>
          <a:p>
            <a:r>
              <a:rPr lang="en-US" sz="4000" dirty="0"/>
              <a:t>and some corporates ones like</a:t>
            </a:r>
          </a:p>
          <a:p>
            <a:pPr lvl="1"/>
            <a:r>
              <a:rPr lang="en-US" sz="3600" dirty="0"/>
              <a:t>Microsoft’s </a:t>
            </a:r>
            <a:r>
              <a:rPr lang="en-US" sz="3600" dirty="0" err="1"/>
              <a:t>BlueHat</a:t>
            </a:r>
            <a:r>
              <a:rPr lang="en-US" sz="3600" dirty="0"/>
              <a:t>, Kaspersky’s SAS, Tencent’s </a:t>
            </a:r>
            <a:r>
              <a:rPr lang="en-US" sz="3600" dirty="0" err="1"/>
              <a:t>TenSec</a:t>
            </a:r>
            <a:r>
              <a:rPr lang="en-US" sz="3600" dirty="0"/>
              <a:t> or CrowdStrike’s </a:t>
            </a:r>
            <a:r>
              <a:rPr lang="en-US" sz="3600" dirty="0" err="1"/>
              <a:t>FalCON</a:t>
            </a:r>
            <a:r>
              <a:rPr lang="en-US" sz="3600" dirty="0"/>
              <a:t>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D00ACC-A907-4D92-8BA9-95F4BB364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Matt </a:t>
            </a:r>
            <a:r>
              <a:rPr lang="en-US" dirty="0" err="1"/>
              <a:t>Suiche</a:t>
            </a:r>
            <a:r>
              <a:rPr lang="en-US" dirty="0"/>
              <a:t> | </a:t>
            </a:r>
            <a:r>
              <a:rPr lang="en-US" dirty="0" err="1"/>
              <a:t>Comunities</a:t>
            </a:r>
            <a:r>
              <a:rPr lang="en-US" dirty="0"/>
              <a:t>..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CE641D-26EC-4636-A9A3-087D77514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CEE5-4573-9C44-8769-810A13F82A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07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CB022-41AF-4FA6-8959-CEA093DCE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F441A-BBC4-499D-B704-DFF9EC6FC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Conferences</a:t>
            </a:r>
          </a:p>
          <a:p>
            <a:r>
              <a:rPr lang="en-US" dirty="0"/>
              <a:t>Hackerspace</a:t>
            </a:r>
          </a:p>
          <a:p>
            <a:r>
              <a:rPr lang="en-US" dirty="0"/>
              <a:t>Online forums (crackers, etc.)</a:t>
            </a:r>
          </a:p>
          <a:p>
            <a:r>
              <a:rPr lang="en-US" dirty="0"/>
              <a:t>IRC</a:t>
            </a:r>
          </a:p>
          <a:p>
            <a:r>
              <a:rPr lang="en-US" dirty="0"/>
              <a:t>Twitter</a:t>
            </a:r>
          </a:p>
          <a:p>
            <a:r>
              <a:rPr lang="en-US" dirty="0"/>
              <a:t>Slack</a:t>
            </a:r>
          </a:p>
          <a:p>
            <a:r>
              <a:rPr lang="en-US" dirty="0"/>
              <a:t>Blogposts</a:t>
            </a:r>
          </a:p>
          <a:p>
            <a:r>
              <a:rPr lang="en-US" dirty="0"/>
              <a:t>Ezines (ZF0, </a:t>
            </a:r>
            <a:r>
              <a:rPr lang="en-US" dirty="0" err="1"/>
              <a:t>PoC</a:t>
            </a:r>
            <a:r>
              <a:rPr lang="en-US" dirty="0"/>
              <a:t>||GTFO, etc.)</a:t>
            </a:r>
          </a:p>
          <a:p>
            <a:r>
              <a:rPr lang="en-US" dirty="0"/>
              <a:t>Etc.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F75E55-4D41-4E18-987F-652B0BDD3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Matt </a:t>
            </a:r>
            <a:r>
              <a:rPr lang="en-US" dirty="0" err="1"/>
              <a:t>Suiche</a:t>
            </a:r>
            <a:r>
              <a:rPr lang="en-US" dirty="0"/>
              <a:t> | </a:t>
            </a:r>
            <a:r>
              <a:rPr lang="en-US" dirty="0" err="1"/>
              <a:t>Comunities</a:t>
            </a:r>
            <a:r>
              <a:rPr lang="en-US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E71DE-7A4D-4719-B039-9490B0302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CEE5-4573-9C44-8769-810A13F82A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32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8CF29-2CF9-4731-8A73-F77A2377C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the security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0A985-5B25-4C38-82B6-431C6C389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Social</a:t>
            </a:r>
          </a:p>
          <a:p>
            <a:r>
              <a:rPr lang="en-US" dirty="0"/>
              <a:t>Research focused</a:t>
            </a:r>
          </a:p>
          <a:p>
            <a:pPr lvl="1"/>
            <a:r>
              <a:rPr lang="en-US" dirty="0"/>
              <a:t>Harder to get time-value from non technical conferences unless you have something to sell.</a:t>
            </a:r>
          </a:p>
          <a:p>
            <a:r>
              <a:rPr lang="en-US" dirty="0"/>
              <a:t>Industry Impact</a:t>
            </a:r>
          </a:p>
          <a:p>
            <a:pPr lvl="1"/>
            <a:r>
              <a:rPr lang="en-US" dirty="0"/>
              <a:t>Improved communication with vendors A LOT. </a:t>
            </a:r>
            <a:r>
              <a:rPr lang="en-US" dirty="0" err="1"/>
              <a:t>BlueHat</a:t>
            </a:r>
            <a:r>
              <a:rPr lang="en-US" dirty="0"/>
              <a:t> is a good example.</a:t>
            </a:r>
          </a:p>
          <a:p>
            <a:pPr lvl="1"/>
            <a:r>
              <a:rPr lang="en-US" dirty="0"/>
              <a:t>Hackers were demonized for a while.</a:t>
            </a:r>
          </a:p>
          <a:p>
            <a:pPr lvl="1"/>
            <a:r>
              <a:rPr lang="en-US" dirty="0"/>
              <a:t>Still get “Are you a good or a bad hacker” or “are you an ethical hacker?” </a:t>
            </a:r>
          </a:p>
          <a:p>
            <a:pPr lvl="2"/>
            <a:r>
              <a:rPr lang="en-US" dirty="0"/>
              <a:t>CEH made that silly use of the ethical mainstream. Why silly? Because the wording implies hackers are bad unless they don’t have the certification.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8C8630-257B-4F74-811A-F735B6FB0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Matt </a:t>
            </a:r>
            <a:r>
              <a:rPr lang="en-US" dirty="0" err="1"/>
              <a:t>Suiche</a:t>
            </a:r>
            <a:r>
              <a:rPr lang="en-US" dirty="0"/>
              <a:t> | </a:t>
            </a:r>
            <a:r>
              <a:rPr lang="en-US" dirty="0" err="1"/>
              <a:t>Comunities</a:t>
            </a:r>
            <a:r>
              <a:rPr lang="en-US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430103-F408-432E-959D-FD83EB50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CEE5-4573-9C44-8769-810A13F82A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9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DA72E-027D-41DF-A6C9-3B256B2DB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F7356-339B-46E7-AD3B-F87E13AB2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9F87AE-C3CA-4AFA-99F5-9899845CB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Matt </a:t>
            </a:r>
            <a:r>
              <a:rPr lang="en-US" dirty="0" err="1"/>
              <a:t>Suiche</a:t>
            </a:r>
            <a:r>
              <a:rPr lang="en-US" dirty="0"/>
              <a:t> | </a:t>
            </a:r>
            <a:r>
              <a:rPr lang="en-US" dirty="0" err="1"/>
              <a:t>Comunities</a:t>
            </a:r>
            <a:r>
              <a:rPr lang="en-US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6CE22C-59C9-45F1-A99E-8EC25430C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CEE5-4573-9C44-8769-810A13F82A70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3FCC0A-BE85-4C85-8845-52AF5D18A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756" y="0"/>
            <a:ext cx="5822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21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5684</TotalTime>
  <Words>459</Words>
  <Application>Microsoft Macintosh PowerPoint</Application>
  <PresentationFormat>Widescreen</PresentationFormat>
  <Paragraphs>81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Montserrat</vt:lpstr>
      <vt:lpstr>Montserrat SemiBold</vt:lpstr>
      <vt:lpstr>Office Theme</vt:lpstr>
      <vt:lpstr>Building communities!</vt:lpstr>
      <vt:lpstr>Who am I? - @msuiche</vt:lpstr>
      <vt:lpstr>The Dark Alley of Cyber</vt:lpstr>
      <vt:lpstr>This is an open-question</vt:lpstr>
      <vt:lpstr>Lot has happens over the past 30+ years</vt:lpstr>
      <vt:lpstr>PowerPoint Presentation</vt:lpstr>
      <vt:lpstr>Format</vt:lpstr>
      <vt:lpstr>Impact of the security community</vt:lpstr>
      <vt:lpstr>PowerPoint Presentation</vt:lpstr>
      <vt:lpstr>Join us!</vt:lpstr>
      <vt:lpstr>Thank You!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Suiche</dc:creator>
  <cp:lastModifiedBy>Matt Suiche</cp:lastModifiedBy>
  <cp:revision>62</cp:revision>
  <dcterms:created xsi:type="dcterms:W3CDTF">2018-09-25T11:44:34Z</dcterms:created>
  <dcterms:modified xsi:type="dcterms:W3CDTF">2018-11-28T07:18:44Z</dcterms:modified>
</cp:coreProperties>
</file>